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theme/themeOverride12.xml" ContentType="application/vnd.openxmlformats-officedocument.themeOverr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Override5.xml" ContentType="application/vnd.openxmlformats-officedocument.themeOverride+xml"/>
  <Override PartName="/ppt/drawings/drawing2.xml" ContentType="application/vnd.openxmlformats-officedocument.drawingml.chartshapes+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charts/chart17.xml" ContentType="application/vnd.openxmlformats-officedocument.drawingml.char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heme/themeOverride1.xml" ContentType="application/vnd.openxmlformats-officedocument.themeOverride+xml"/>
  <Override PartName="/ppt/charts/chart13.xml" ContentType="application/vnd.openxmlformats-officedocument.drawingml.chart+xml"/>
  <Override PartName="/ppt/slides/slide10.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charts/chart7.xml" ContentType="application/vnd.openxmlformats-officedocument.drawingml.chart+xml"/>
  <Override PartName="/ppt/charts/chart20.xml" ContentType="application/vnd.openxmlformats-officedocument.drawingml.chart+xml"/>
  <Override PartName="/ppt/theme/themeOverride17.xml" ContentType="application/vnd.openxmlformats-officedocument.themeOverride+xml"/>
  <Default Extension="xlsx" ContentType="application/vnd.openxmlformats-officedocument.spreadsheetml.sheet"/>
  <Override PartName="/ppt/charts/chart3.xml" ContentType="application/vnd.openxmlformats-officedocument.drawingml.chart+xml"/>
  <Override PartName="/ppt/charts/chart5.xml" ContentType="application/vnd.openxmlformats-officedocument.drawingml.chart+xml"/>
  <Override PartName="/ppt/theme/themeOverride15.xml" ContentType="application/vnd.openxmlformats-officedocument.themeOverr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theme/themeOverride13.xml" ContentType="application/vnd.openxmlformats-officedocument.themeOverride+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theme/themeOverride8.xml" ContentType="application/vnd.openxmlformats-officedocument.themeOverride+xml"/>
  <Override PartName="/ppt/theme/themeOverride11.xml" ContentType="application/vnd.openxmlformats-officedocument.themeOverride+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theme/themeOverride6.xml" ContentType="application/vnd.openxmlformats-officedocument.themeOverride+xml"/>
  <Override PartName="/ppt/drawings/drawing1.xml" ContentType="application/vnd.openxmlformats-officedocument.drawingml.chartshapes+xml"/>
  <Override PartName="/ppt/charts/chart18.xml" ContentType="application/vnd.openxmlformats-officedocument.drawingml.char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theme/themeOverride4.xml" ContentType="application/vnd.openxmlformats-officedocument.themeOverride+xml"/>
  <Default Extension="emf" ContentType="image/x-emf"/>
  <Override PartName="/ppt/charts/chart16.xml" ContentType="application/vnd.openxmlformats-officedocument.drawingml.char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theme/themeOverride2.xml" ContentType="application/vnd.openxmlformats-officedocument.themeOverride+xml"/>
  <Override PartName="/ppt/charts/chart14.xml" ContentType="application/vnd.openxmlformats-officedocument.drawingml.chart+xml"/>
  <Override PartName="/ppt/charts/chart23.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charts/chart8.xml" ContentType="application/vnd.openxmlformats-officedocument.drawingml.chart+xml"/>
  <Override PartName="/ppt/charts/chart12.xml" ContentType="application/vnd.openxmlformats-officedocument.drawingml.chart+xml"/>
  <Override PartName="/ppt/charts/chart21.xml" ContentType="application/vnd.openxmlformats-officedocument.drawingml.chart+xml"/>
  <Override PartName="/ppt/charts/colors1.xml" ContentType="application/vnd.ms-office.chartcolorstyle+xml"/>
  <Override PartName="/ppt/slideLayouts/slideLayout10.xml" ContentType="application/vnd.openxmlformats-officedocument.presentationml.slideLayout+xml"/>
  <Override PartName="/ppt/charts/chart6.xml" ContentType="application/vnd.openxmlformats-officedocument.drawingml.chart+xml"/>
  <Default Extension="vml" ContentType="application/vnd.openxmlformats-officedocument.vmlDrawing"/>
  <Override PartName="/ppt/charts/chart10.xml" ContentType="application/vnd.openxmlformats-officedocument.drawingml.chart+xml"/>
  <Override PartName="/ppt/theme/themeOverride18.xml" ContentType="application/vnd.openxmlformats-officedocument.themeOverride+xml"/>
  <Override PartName="/ppt/charts/chart4.xml" ContentType="application/vnd.openxmlformats-officedocument.drawingml.chart+xml"/>
  <Override PartName="/ppt/theme/themeOverride16.xml" ContentType="application/vnd.openxmlformats-officedocument.themeOverride+xml"/>
  <Override PartName="/ppt/slides/slide8.xml" ContentType="application/vnd.openxmlformats-officedocument.presentationml.slide+xml"/>
  <Override PartName="/ppt/handoutMasters/handoutMaster1.xml" ContentType="application/vnd.openxmlformats-officedocument.presentationml.handoutMaster+xml"/>
  <Override PartName="/ppt/charts/chart2.xml" ContentType="application/vnd.openxmlformats-officedocument.drawingml.chart+xml"/>
  <Override PartName="/ppt/theme/themeOverride9.xml" ContentType="application/vnd.openxmlformats-officedocument.themeOverride+xml"/>
  <Override PartName="/ppt/theme/themeOverride14.xml" ContentType="application/vnd.openxmlformats-officedocument.themeOverr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Override7.xml" ContentType="application/vnd.openxmlformats-officedocument.themeOverr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Override10.xml" ContentType="application/vnd.openxmlformats-officedocument.themeOverride+xml"/>
  <Override PartName="/ppt/charts/chart19.xml" ContentType="application/vnd.openxmlformats-officedocument.drawingml.char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heme/themeOverride3.xml" ContentType="application/vnd.openxmlformats-officedocument.themeOverride+xml"/>
  <Default Extension="xls" ContentType="application/vnd.ms-exce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charts/chart15.xml" ContentType="application/vnd.openxmlformats-officedocument.drawingml.chart+xml"/>
  <Override PartName="/ppt/slides/slide12.xml" ContentType="application/vnd.openxmlformats-officedocument.presentationml.slide+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harts/chart22.xml" ContentType="application/vnd.openxmlformats-officedocument.drawingml.chart+xml"/>
  <Override PartName="/ppt/theme/themeOverride19.xml" ContentType="application/vnd.openxmlformats-officedocument.themeOverr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8" r:id="rId2"/>
    <p:sldMasterId id="2147483716" r:id="rId3"/>
  </p:sldMasterIdLst>
  <p:notesMasterIdLst>
    <p:notesMasterId r:id="rId22"/>
  </p:notesMasterIdLst>
  <p:handoutMasterIdLst>
    <p:handoutMasterId r:id="rId23"/>
  </p:handoutMasterIdLst>
  <p:sldIdLst>
    <p:sldId id="277" r:id="rId4"/>
    <p:sldId id="423" r:id="rId5"/>
    <p:sldId id="424" r:id="rId6"/>
    <p:sldId id="425" r:id="rId7"/>
    <p:sldId id="426" r:id="rId8"/>
    <p:sldId id="428" r:id="rId9"/>
    <p:sldId id="413" r:id="rId10"/>
    <p:sldId id="421" r:id="rId11"/>
    <p:sldId id="430" r:id="rId12"/>
    <p:sldId id="429" r:id="rId13"/>
    <p:sldId id="431" r:id="rId14"/>
    <p:sldId id="422" r:id="rId15"/>
    <p:sldId id="420" r:id="rId16"/>
    <p:sldId id="432" r:id="rId17"/>
    <p:sldId id="437" r:id="rId18"/>
    <p:sldId id="433" r:id="rId19"/>
    <p:sldId id="435" r:id="rId20"/>
    <p:sldId id="439" r:id="rId21"/>
  </p:sldIdLst>
  <p:sldSz cx="9144000" cy="6858000" type="screen4x3"/>
  <p:notesSz cx="6669088"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33"/>
    <a:srgbClr val="1F05BB"/>
    <a:srgbClr val="53EC3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2205" autoAdjust="0"/>
    <p:restoredTop sz="98403" autoAdjust="0"/>
  </p:normalViewPr>
  <p:slideViewPr>
    <p:cSldViewPr>
      <p:cViewPr varScale="1">
        <p:scale>
          <a:sx n="72" d="100"/>
          <a:sy n="72" d="100"/>
        </p:scale>
        <p:origin x="-1080"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Office_Excel_Worksheet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Office_Excel_Worksheet10.xlsx"/><Relationship Id="rId1" Type="http://schemas.openxmlformats.org/officeDocument/2006/relationships/themeOverride" Target="../theme/themeOverride8.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Office_Excel_Worksheet11.xlsx"/><Relationship Id="rId1" Type="http://schemas.openxmlformats.org/officeDocument/2006/relationships/themeOverride" Target="../theme/themeOverride9.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Office_Excel_Worksheet12.xlsx"/><Relationship Id="rId1" Type="http://schemas.openxmlformats.org/officeDocument/2006/relationships/themeOverride" Target="../theme/themeOverride10.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Office_Excel_Worksheet13.xlsx"/><Relationship Id="rId1" Type="http://schemas.openxmlformats.org/officeDocument/2006/relationships/themeOverride" Target="../theme/themeOverride11.xml"/></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Office_Excel_Worksheet14.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Office_Excel_Worksheet15.xlsx"/><Relationship Id="rId1" Type="http://schemas.openxmlformats.org/officeDocument/2006/relationships/themeOverride" Target="../theme/themeOverride12.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Office_Excel_Worksheet16.xlsx"/><Relationship Id="rId1" Type="http://schemas.openxmlformats.org/officeDocument/2006/relationships/themeOverride" Target="../theme/themeOverride13.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Office_Excel_Worksheet17.xlsx"/><Relationship Id="rId1" Type="http://schemas.openxmlformats.org/officeDocument/2006/relationships/themeOverride" Target="../theme/themeOverride14.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Office_Excel_Worksheet18.xlsx"/><Relationship Id="rId1" Type="http://schemas.openxmlformats.org/officeDocument/2006/relationships/themeOverride" Target="../theme/themeOverride15.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Office_Excel_Worksheet19.xlsx"/><Relationship Id="rId2" Type="http://schemas.openxmlformats.org/officeDocument/2006/relationships/image" Target="../media/image12.jpeg"/><Relationship Id="rId1" Type="http://schemas.openxmlformats.org/officeDocument/2006/relationships/themeOverride" Target="../theme/themeOverride16.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Office_Excel_Worksheet2.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Office_Excel_Worksheet20.xlsx"/><Relationship Id="rId1" Type="http://schemas.openxmlformats.org/officeDocument/2006/relationships/image" Target="../media/image12.jpeg"/></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Office_Excel_Worksheet21.xlsx"/><Relationship Id="rId2" Type="http://schemas.openxmlformats.org/officeDocument/2006/relationships/image" Target="../media/image12.jpeg"/><Relationship Id="rId1" Type="http://schemas.openxmlformats.org/officeDocument/2006/relationships/themeOverride" Target="../theme/themeOverride17.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Office_Excel_Worksheet22.xlsx"/><Relationship Id="rId1" Type="http://schemas.openxmlformats.org/officeDocument/2006/relationships/themeOverride" Target="../theme/themeOverride18.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Office_Excel_Worksheet23.xlsx"/><Relationship Id="rId1" Type="http://schemas.openxmlformats.org/officeDocument/2006/relationships/themeOverride" Target="../theme/themeOverride19.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Office_Excel_Worksheet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Office_Excel_Worksheet4.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Office_Excel_Worksheet5.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Office_Excel_Worksheet6.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Office_Excel_Worksheet7.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Office_Excel_Worksheet8.xlsx"/></Relationships>
</file>

<file path=ppt/charts/_rels/chart9.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Office_Excel_Worksheet9.xlsx"/><Relationship Id="rId1" Type="http://schemas.openxmlformats.org/officeDocument/2006/relationships/image" Target="../media/image1.jpeg"/><Relationship Id="rId5" Type="http://schemas.microsoft.com/office/2011/relationships/chartStyle" Target="style1.xml"/><Relationship Id="rId4" Type="http://schemas.microsoft.com/office/2011/relationships/chartColorStyle" Target="colors1.xml"/></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5"/>
  <c:clrMapOvr bg1="lt1" tx1="dk1" bg2="lt2" tx2="dk2" accent1="accent1" accent2="accent2" accent3="accent3" accent4="accent4" accent5="accent5" accent6="accent6" hlink="hlink" folHlink="folHlink"/>
  <c:chart>
    <c:title>
      <c:tx>
        <c:rich>
          <a:bodyPr/>
          <a:lstStyle/>
          <a:p>
            <a:pPr>
              <a:defRPr sz="1200" b="1" i="0" u="none" strike="noStrike" baseline="0">
                <a:solidFill>
                  <a:srgbClr val="000000"/>
                </a:solidFill>
                <a:latin typeface="Arial"/>
                <a:ea typeface="Arial"/>
                <a:cs typeface="Arial"/>
              </a:defRPr>
            </a:pPr>
            <a:r>
              <a:rPr lang="mn-MN"/>
              <a:t>Төрөлт, нас баралт, цэвэр өсөлт, жил бүрийн эхний</a:t>
            </a:r>
            <a:r>
              <a:rPr lang="mn-MN" baseline="0"/>
              <a:t> </a:t>
            </a:r>
            <a:r>
              <a:rPr lang="en-US" baseline="0"/>
              <a:t>4</a:t>
            </a:r>
            <a:r>
              <a:rPr lang="mn-MN"/>
              <a:t> сарын байдлаар /1000 хүнд ногдохоор/</a:t>
            </a:r>
          </a:p>
        </c:rich>
      </c:tx>
      <c:layout/>
    </c:title>
    <c:view3D>
      <c:depthPercent val="100"/>
      <c:rAngAx val="1"/>
    </c:view3D>
    <c:plotArea>
      <c:layout/>
      <c:bar3DChart>
        <c:barDir val="col"/>
        <c:grouping val="clustered"/>
        <c:ser>
          <c:idx val="0"/>
          <c:order val="0"/>
          <c:tx>
            <c:strRef>
              <c:f>'graf-2'!$A$18</c:f>
              <c:strCache>
                <c:ptCount val="1"/>
                <c:pt idx="0">
                  <c:v>Төрөлт</c:v>
                </c:pt>
              </c:strCache>
            </c:strRef>
          </c:tx>
          <c:dLbls>
            <c:spPr>
              <a:noFill/>
              <a:ln w="25400">
                <a:noFill/>
              </a:ln>
            </c:spPr>
            <c:txPr>
              <a:bodyPr wrap="square" lIns="38100" tIns="19050" rIns="38100" bIns="19050" anchor="ctr">
                <a:spAutoFit/>
              </a:bodyPr>
              <a:lstStyle/>
              <a:p>
                <a:pPr>
                  <a:defRPr sz="1000" b="0" i="0" u="none" strike="noStrike" baseline="0">
                    <a:solidFill>
                      <a:srgbClr val="000000"/>
                    </a:solidFill>
                    <a:latin typeface="Arial Mon"/>
                    <a:ea typeface="Arial Mon"/>
                    <a:cs typeface="Arial Mon"/>
                  </a:defRPr>
                </a:pPr>
                <a:endParaRPr lang="en-US"/>
              </a:p>
            </c:txPr>
            <c:showVal val="1"/>
            <c:extLst>
              <c:ext xmlns:c15="http://schemas.microsoft.com/office/drawing/2012/chart" uri="{CE6537A1-D6FC-4f65-9D91-7224C49458BB}">
                <c15:layout/>
                <c15:showLeaderLines val="0"/>
              </c:ext>
            </c:extLst>
          </c:dLbls>
          <c:cat>
            <c:strRef>
              <c:f>'graf-2'!$B$17:$D$17</c:f>
              <c:strCache>
                <c:ptCount val="3"/>
                <c:pt idx="0">
                  <c:v>2014 IY</c:v>
                </c:pt>
                <c:pt idx="1">
                  <c:v>2015 IY</c:v>
                </c:pt>
                <c:pt idx="2">
                  <c:v>2016 IY</c:v>
                </c:pt>
              </c:strCache>
            </c:strRef>
          </c:cat>
          <c:val>
            <c:numRef>
              <c:f>'graf-2'!$B$18:$D$18</c:f>
              <c:numCache>
                <c:formatCode>0.0</c:formatCode>
                <c:ptCount val="3"/>
                <c:pt idx="0">
                  <c:v>6.9213483146067425</c:v>
                </c:pt>
                <c:pt idx="1">
                  <c:v>6.9972688079814009</c:v>
                </c:pt>
                <c:pt idx="2">
                  <c:v>7.5393797962572373</c:v>
                </c:pt>
              </c:numCache>
            </c:numRef>
          </c:val>
        </c:ser>
        <c:ser>
          <c:idx val="1"/>
          <c:order val="1"/>
          <c:tx>
            <c:strRef>
              <c:f>'graf-2'!$A$19</c:f>
              <c:strCache>
                <c:ptCount val="1"/>
                <c:pt idx="0">
                  <c:v>Нас баралт</c:v>
                </c:pt>
              </c:strCache>
            </c:strRef>
          </c:tx>
          <c:dLbls>
            <c:spPr>
              <a:noFill/>
              <a:ln w="25400">
                <a:noFill/>
              </a:ln>
            </c:spPr>
            <c:txPr>
              <a:bodyPr wrap="square" lIns="38100" tIns="19050" rIns="38100" bIns="19050" anchor="ctr">
                <a:spAutoFit/>
              </a:bodyPr>
              <a:lstStyle/>
              <a:p>
                <a:pPr>
                  <a:defRPr sz="1000" b="0" i="0" u="none" strike="noStrike" baseline="0">
                    <a:solidFill>
                      <a:srgbClr val="000000"/>
                    </a:solidFill>
                    <a:latin typeface="Arial Mon"/>
                    <a:ea typeface="Arial Mon"/>
                    <a:cs typeface="Arial Mon"/>
                  </a:defRPr>
                </a:pPr>
                <a:endParaRPr lang="en-US"/>
              </a:p>
            </c:txPr>
            <c:showVal val="1"/>
            <c:extLst>
              <c:ext xmlns:c15="http://schemas.microsoft.com/office/drawing/2012/chart" uri="{CE6537A1-D6FC-4f65-9D91-7224C49458BB}">
                <c15:layout/>
                <c15:showLeaderLines val="0"/>
              </c:ext>
            </c:extLst>
          </c:dLbls>
          <c:cat>
            <c:strRef>
              <c:f>'graf-2'!$B$17:$D$17</c:f>
              <c:strCache>
                <c:ptCount val="3"/>
                <c:pt idx="0">
                  <c:v>2014 IY</c:v>
                </c:pt>
                <c:pt idx="1">
                  <c:v>2015 IY</c:v>
                </c:pt>
                <c:pt idx="2">
                  <c:v>2016 IY</c:v>
                </c:pt>
              </c:strCache>
            </c:strRef>
          </c:cat>
          <c:val>
            <c:numRef>
              <c:f>'graf-2'!$B$19:$D$19</c:f>
              <c:numCache>
                <c:formatCode>0.0</c:formatCode>
                <c:ptCount val="3"/>
                <c:pt idx="0">
                  <c:v>1.955056179775281</c:v>
                </c:pt>
                <c:pt idx="1">
                  <c:v>2.0314651378010513</c:v>
                </c:pt>
                <c:pt idx="2">
                  <c:v>2.3111789256383783</c:v>
                </c:pt>
              </c:numCache>
            </c:numRef>
          </c:val>
        </c:ser>
        <c:ser>
          <c:idx val="2"/>
          <c:order val="2"/>
          <c:tx>
            <c:strRef>
              <c:f>'graf-2'!$A$20</c:f>
              <c:strCache>
                <c:ptCount val="1"/>
                <c:pt idx="0">
                  <c:v>Цэвэр өсөлт</c:v>
                </c:pt>
              </c:strCache>
            </c:strRef>
          </c:tx>
          <c:dLbls>
            <c:spPr>
              <a:noFill/>
              <a:ln w="25400">
                <a:noFill/>
              </a:ln>
            </c:spPr>
            <c:txPr>
              <a:bodyPr wrap="square" lIns="38100" tIns="19050" rIns="38100" bIns="19050" anchor="ctr">
                <a:spAutoFit/>
              </a:bodyPr>
              <a:lstStyle/>
              <a:p>
                <a:pPr>
                  <a:defRPr sz="1000" b="0" i="0" u="none" strike="noStrike" baseline="0">
                    <a:solidFill>
                      <a:srgbClr val="000000"/>
                    </a:solidFill>
                    <a:latin typeface="Arial Mon"/>
                    <a:ea typeface="Arial Mon"/>
                    <a:cs typeface="Arial Mon"/>
                  </a:defRPr>
                </a:pPr>
                <a:endParaRPr lang="en-US"/>
              </a:p>
            </c:txPr>
            <c:showVal val="1"/>
            <c:extLst>
              <c:ext xmlns:c15="http://schemas.microsoft.com/office/drawing/2012/chart" uri="{CE6537A1-D6FC-4f65-9D91-7224C49458BB}">
                <c15:layout/>
                <c15:showLeaderLines val="0"/>
              </c:ext>
            </c:extLst>
          </c:dLbls>
          <c:cat>
            <c:strRef>
              <c:f>'graf-2'!$B$17:$D$17</c:f>
              <c:strCache>
                <c:ptCount val="3"/>
                <c:pt idx="0">
                  <c:v>2014 IY</c:v>
                </c:pt>
                <c:pt idx="1">
                  <c:v>2015 IY</c:v>
                </c:pt>
                <c:pt idx="2">
                  <c:v>2016 IY</c:v>
                </c:pt>
              </c:strCache>
            </c:strRef>
          </c:cat>
          <c:val>
            <c:numRef>
              <c:f>'graf-2'!$B$20:$D$20</c:f>
              <c:numCache>
                <c:formatCode>0.0</c:formatCode>
                <c:ptCount val="3"/>
                <c:pt idx="0">
                  <c:v>4.9662921348314626</c:v>
                </c:pt>
                <c:pt idx="1">
                  <c:v>4.9658036701803496</c:v>
                </c:pt>
                <c:pt idx="2">
                  <c:v>5.2282008706188572</c:v>
                </c:pt>
              </c:numCache>
            </c:numRef>
          </c:val>
        </c:ser>
        <c:dLbls/>
        <c:shape val="box"/>
        <c:axId val="204381568"/>
        <c:axId val="204436608"/>
        <c:axId val="0"/>
      </c:bar3DChart>
      <c:catAx>
        <c:axId val="204381568"/>
        <c:scaling>
          <c:orientation val="minMax"/>
        </c:scaling>
        <c:axPos val="b"/>
        <c:numFmt formatCode="General" sourceLinked="1"/>
        <c:majorTickMark val="none"/>
        <c:tickLblPos val="nextTo"/>
        <c:txPr>
          <a:bodyPr rot="0" vert="horz"/>
          <a:lstStyle/>
          <a:p>
            <a:pPr>
              <a:defRPr sz="1000" b="0" i="0" u="none" strike="noStrike" baseline="0">
                <a:solidFill>
                  <a:srgbClr val="000000"/>
                </a:solidFill>
                <a:latin typeface="Arial Mon"/>
                <a:ea typeface="Arial Mon"/>
                <a:cs typeface="Arial Mon"/>
              </a:defRPr>
            </a:pPr>
            <a:endParaRPr lang="en-US"/>
          </a:p>
        </c:txPr>
        <c:crossAx val="204436608"/>
        <c:crosses val="autoZero"/>
        <c:auto val="1"/>
        <c:lblAlgn val="ctr"/>
        <c:lblOffset val="100"/>
      </c:catAx>
      <c:valAx>
        <c:axId val="204436608"/>
        <c:scaling>
          <c:orientation val="minMax"/>
        </c:scaling>
        <c:delete val="1"/>
        <c:axPos val="l"/>
        <c:numFmt formatCode="0.0" sourceLinked="1"/>
        <c:tickLblPos val="nextTo"/>
        <c:crossAx val="204381568"/>
        <c:crosses val="autoZero"/>
        <c:crossBetween val="between"/>
      </c:valAx>
      <c:spPr>
        <a:noFill/>
        <a:ln w="25400">
          <a:noFill/>
        </a:ln>
      </c:spPr>
    </c:plotArea>
    <c:legend>
      <c:legendPos val="t"/>
      <c:layout/>
      <c:txPr>
        <a:bodyPr/>
        <a:lstStyle/>
        <a:p>
          <a:pPr>
            <a:defRPr sz="920" b="0" i="0" u="none" strike="noStrike" baseline="0">
              <a:solidFill>
                <a:srgbClr val="000000"/>
              </a:solidFill>
              <a:latin typeface="Arial Mon"/>
              <a:ea typeface="Arial Mon"/>
              <a:cs typeface="Arial Mon"/>
            </a:defRPr>
          </a:pPr>
          <a:endParaRPr lang="en-US"/>
        </a:p>
      </c:txPr>
    </c:legend>
    <c:plotVisOnly val="1"/>
    <c:dispBlanksAs val="gap"/>
  </c:chart>
  <c:txPr>
    <a:bodyPr/>
    <a:lstStyle/>
    <a:p>
      <a:pPr>
        <a:defRPr sz="1000" b="0" i="0" u="none" strike="noStrike" baseline="0">
          <a:solidFill>
            <a:srgbClr val="000000"/>
          </a:solidFill>
          <a:latin typeface="Arial Mon"/>
          <a:ea typeface="Arial Mon"/>
          <a:cs typeface="Arial Mon"/>
        </a:defRPr>
      </a:pPr>
      <a:endParaRPr lang="en-US"/>
    </a:p>
  </c:txPr>
  <c:externalData r:id="rId2"/>
</c:chartSpace>
</file>

<file path=ppt/charts/chart10.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title>
      <c:tx>
        <c:rich>
          <a:bodyPr/>
          <a:lstStyle/>
          <a:p>
            <a:pPr>
              <a:defRPr/>
            </a:pPr>
            <a:r>
              <a:rPr lang="mn-MN">
                <a:latin typeface="Arial" panose="020B0604020202020204" pitchFamily="34" charset="0"/>
                <a:cs typeface="Arial" panose="020B0604020202020204" pitchFamily="34" charset="0"/>
              </a:rPr>
              <a:t>Төллөсөн хээлтэгч, бойжиж</a:t>
            </a:r>
            <a:r>
              <a:rPr lang="mn-MN" baseline="0">
                <a:latin typeface="Arial" panose="020B0604020202020204" pitchFamily="34" charset="0"/>
                <a:cs typeface="Arial" panose="020B0604020202020204" pitchFamily="34" charset="0"/>
              </a:rPr>
              <a:t> буй төл, жил бүрийн эхний </a:t>
            </a:r>
            <a:r>
              <a:rPr lang="en-US" baseline="0">
                <a:latin typeface="Arial" panose="020B0604020202020204" pitchFamily="34" charset="0"/>
                <a:cs typeface="Arial" panose="020B0604020202020204" pitchFamily="34" charset="0"/>
              </a:rPr>
              <a:t>4</a:t>
            </a:r>
            <a:r>
              <a:rPr lang="mn-MN" baseline="0">
                <a:latin typeface="Arial" panose="020B0604020202020204" pitchFamily="34" charset="0"/>
                <a:cs typeface="Arial" panose="020B0604020202020204" pitchFamily="34" charset="0"/>
              </a:rPr>
              <a:t> сарын байдлаар  /мянган толгой/</a:t>
            </a:r>
            <a:endParaRPr lang="en-US">
              <a:latin typeface="Arial" panose="020B0604020202020204" pitchFamily="34" charset="0"/>
              <a:cs typeface="Arial" panose="020B0604020202020204" pitchFamily="34" charset="0"/>
            </a:endParaRPr>
          </a:p>
        </c:rich>
      </c:tx>
      <c:layout>
        <c:manualLayout>
          <c:xMode val="edge"/>
          <c:yMode val="edge"/>
          <c:x val="0.10600428235944193"/>
          <c:y val="2.2857142857142864E-2"/>
        </c:manualLayout>
      </c:layout>
    </c:title>
    <c:view3D>
      <c:depthPercent val="100"/>
      <c:rAngAx val="1"/>
    </c:view3D>
    <c:plotArea>
      <c:layout>
        <c:manualLayout>
          <c:layoutTarget val="inner"/>
          <c:xMode val="edge"/>
          <c:yMode val="edge"/>
          <c:x val="2.3542001070090957E-2"/>
          <c:y val="0.17034667541557305"/>
          <c:w val="0.95291599785981818"/>
          <c:h val="0.64007801108194828"/>
        </c:manualLayout>
      </c:layout>
      <c:bar3DChart>
        <c:barDir val="col"/>
        <c:grouping val="clustered"/>
        <c:ser>
          <c:idx val="0"/>
          <c:order val="0"/>
          <c:tx>
            <c:strRef>
              <c:f>grafic!$B$23</c:f>
              <c:strCache>
                <c:ptCount val="1"/>
                <c:pt idx="0">
                  <c:v>Төллөсөн хээлтэгч</c:v>
                </c:pt>
              </c:strCache>
            </c:strRef>
          </c:tx>
          <c:dLbls>
            <c:spPr>
              <a:noFill/>
              <a:ln w="25400">
                <a:noFill/>
              </a:ln>
            </c:spPr>
            <c:showVal val="1"/>
            <c:extLst>
              <c:ext xmlns:c15="http://schemas.microsoft.com/office/drawing/2012/chart" uri="{CE6537A1-D6FC-4f65-9D91-7224C49458BB}">
                <c15:layout/>
                <c15:showLeaderLines val="0"/>
              </c:ext>
            </c:extLst>
          </c:dLbls>
          <c:cat>
            <c:strRef>
              <c:f>grafic!$A$24:$A$29</c:f>
              <c:strCache>
                <c:ptCount val="6"/>
                <c:pt idx="0">
                  <c:v>2011 он</c:v>
                </c:pt>
                <c:pt idx="1">
                  <c:v>2012 он</c:v>
                </c:pt>
                <c:pt idx="2">
                  <c:v>2013 он</c:v>
                </c:pt>
                <c:pt idx="3">
                  <c:v>2014 он</c:v>
                </c:pt>
                <c:pt idx="4">
                  <c:v>2015 он</c:v>
                </c:pt>
                <c:pt idx="5">
                  <c:v>2016 он</c:v>
                </c:pt>
              </c:strCache>
            </c:strRef>
          </c:cat>
          <c:val>
            <c:numRef>
              <c:f>grafic!$B$24:$B$29</c:f>
              <c:numCache>
                <c:formatCode>0.0</c:formatCode>
                <c:ptCount val="6"/>
                <c:pt idx="0">
                  <c:v>304.10000000000002</c:v>
                </c:pt>
                <c:pt idx="1">
                  <c:v>380.2</c:v>
                </c:pt>
                <c:pt idx="2" formatCode="General">
                  <c:v>549.79999999999995</c:v>
                </c:pt>
                <c:pt idx="3" formatCode="General">
                  <c:v>786.7</c:v>
                </c:pt>
                <c:pt idx="4">
                  <c:v>763.2</c:v>
                </c:pt>
                <c:pt idx="5">
                  <c:v>730.6</c:v>
                </c:pt>
              </c:numCache>
            </c:numRef>
          </c:val>
        </c:ser>
        <c:ser>
          <c:idx val="1"/>
          <c:order val="1"/>
          <c:tx>
            <c:strRef>
              <c:f>grafic!$C$23</c:f>
              <c:strCache>
                <c:ptCount val="1"/>
                <c:pt idx="0">
                  <c:v>Бойжиж буй төл</c:v>
                </c:pt>
              </c:strCache>
            </c:strRef>
          </c:tx>
          <c:dLbls>
            <c:dLbl>
              <c:idx val="0"/>
              <c:layout>
                <c:manualLayout>
                  <c:x val="1.2841091492776888E-2"/>
                  <c:y val="0"/>
                </c:manualLayout>
              </c:layout>
              <c:spPr/>
              <c:txPr>
                <a:bodyPr/>
                <a:lstStyle/>
                <a:p>
                  <a:pPr>
                    <a:defRPr/>
                  </a:pPr>
                  <a:endParaRPr lang="en-US"/>
                </a:p>
              </c:txPr>
              <c:showVal val="1"/>
              <c:extLst>
                <c:ext xmlns:c15="http://schemas.microsoft.com/office/drawing/2012/chart" uri="{CE6537A1-D6FC-4f65-9D91-7224C49458BB}">
                  <c15:layout/>
                </c:ext>
              </c:extLst>
            </c:dLbl>
            <c:dLbl>
              <c:idx val="1"/>
              <c:layout>
                <c:manualLayout>
                  <c:x val="1.2841091492776928E-2"/>
                  <c:y val="0"/>
                </c:manualLayout>
              </c:layout>
              <c:spPr/>
              <c:txPr>
                <a:bodyPr/>
                <a:lstStyle/>
                <a:p>
                  <a:pPr>
                    <a:defRPr/>
                  </a:pPr>
                  <a:endParaRPr lang="en-US"/>
                </a:p>
              </c:txPr>
              <c:showVal val="1"/>
              <c:extLst>
                <c:ext xmlns:c15="http://schemas.microsoft.com/office/drawing/2012/chart" uri="{CE6537A1-D6FC-4f65-9D91-7224C49458BB}">
                  <c15:layout/>
                </c:ext>
              </c:extLst>
            </c:dLbl>
            <c:dLbl>
              <c:idx val="2"/>
              <c:layout>
                <c:manualLayout>
                  <c:x val="1.7121455323702517E-2"/>
                  <c:y val="-1.3888888888888892E-2"/>
                </c:manualLayout>
              </c:layout>
              <c:spPr/>
              <c:txPr>
                <a:bodyPr/>
                <a:lstStyle/>
                <a:p>
                  <a:pPr>
                    <a:defRPr/>
                  </a:pPr>
                  <a:endParaRPr lang="en-US"/>
                </a:p>
              </c:txPr>
              <c:showVal val="1"/>
              <c:extLst>
                <c:ext xmlns:c15="http://schemas.microsoft.com/office/drawing/2012/chart" uri="{CE6537A1-D6FC-4f65-9D91-7224C49458BB}">
                  <c15:layout/>
                </c:ext>
              </c:extLst>
            </c:dLbl>
            <c:dLbl>
              <c:idx val="3"/>
              <c:layout>
                <c:manualLayout>
                  <c:x val="1.4981273408239701E-2"/>
                  <c:y val="-4.6296296296296302E-3"/>
                </c:manualLayout>
              </c:layout>
              <c:spPr/>
              <c:txPr>
                <a:bodyPr/>
                <a:lstStyle/>
                <a:p>
                  <a:pPr>
                    <a:defRPr/>
                  </a:pPr>
                  <a:endParaRPr lang="en-US"/>
                </a:p>
              </c:txPr>
              <c:showVal val="1"/>
              <c:extLst>
                <c:ext xmlns:c15="http://schemas.microsoft.com/office/drawing/2012/chart" uri="{CE6537A1-D6FC-4f65-9D91-7224C49458BB}">
                  <c15:layout/>
                </c:ext>
              </c:extLst>
            </c:dLbl>
            <c:dLbl>
              <c:idx val="4"/>
              <c:layout>
                <c:manualLayout>
                  <c:x val="1.7121455323702517E-2"/>
                  <c:y val="-9.2592592592592622E-3"/>
                </c:manualLayout>
              </c:layout>
              <c:spPr/>
              <c:txPr>
                <a:bodyPr/>
                <a:lstStyle/>
                <a:p>
                  <a:pPr>
                    <a:defRPr/>
                  </a:pPr>
                  <a:endParaRPr lang="en-US"/>
                </a:p>
              </c:txPr>
              <c:showVal val="1"/>
              <c:extLst>
                <c:ext xmlns:c15="http://schemas.microsoft.com/office/drawing/2012/chart" uri="{CE6537A1-D6FC-4f65-9D91-7224C49458BB}">
                  <c15:layout/>
                </c:ext>
              </c:extLst>
            </c:dLbl>
            <c:dLbl>
              <c:idx val="5"/>
              <c:layout>
                <c:manualLayout>
                  <c:x val="1.9261637239165335E-2"/>
                  <c:y val="-9.2592592592592622E-3"/>
                </c:manualLayout>
              </c:layout>
              <c:spPr/>
              <c:txPr>
                <a:bodyPr/>
                <a:lstStyle/>
                <a:p>
                  <a:pPr>
                    <a:defRPr/>
                  </a:pPr>
                  <a:endParaRPr lang="en-US"/>
                </a:p>
              </c:txPr>
              <c:showVal val="1"/>
              <c:extLst>
                <c:ext xmlns:c15="http://schemas.microsoft.com/office/drawing/2012/chart" uri="{CE6537A1-D6FC-4f65-9D91-7224C49458BB}">
                  <c15:layout/>
                </c:ext>
              </c:extLst>
            </c:dLbl>
            <c:spPr>
              <a:noFill/>
              <a:ln w="25400">
                <a:noFill/>
              </a:ln>
            </c:spPr>
            <c:showVal val="1"/>
            <c:extLst>
              <c:ext xmlns:c15="http://schemas.microsoft.com/office/drawing/2012/chart" uri="{CE6537A1-D6FC-4f65-9D91-7224C49458BB}">
                <c15:showLeaderLines val="0"/>
              </c:ext>
            </c:extLst>
          </c:dLbls>
          <c:cat>
            <c:strRef>
              <c:f>grafic!$A$24:$A$29</c:f>
              <c:strCache>
                <c:ptCount val="6"/>
                <c:pt idx="0">
                  <c:v>2011 он</c:v>
                </c:pt>
                <c:pt idx="1">
                  <c:v>2012 он</c:v>
                </c:pt>
                <c:pt idx="2">
                  <c:v>2013 он</c:v>
                </c:pt>
                <c:pt idx="3">
                  <c:v>2014 он</c:v>
                </c:pt>
                <c:pt idx="4">
                  <c:v>2015 он</c:v>
                </c:pt>
                <c:pt idx="5">
                  <c:v>2016 он</c:v>
                </c:pt>
              </c:strCache>
            </c:strRef>
          </c:cat>
          <c:val>
            <c:numRef>
              <c:f>grafic!$C$24:$C$29</c:f>
              <c:numCache>
                <c:formatCode>General</c:formatCode>
                <c:ptCount val="6"/>
                <c:pt idx="0" formatCode="0.0">
                  <c:v>305.3</c:v>
                </c:pt>
                <c:pt idx="1">
                  <c:v>384.8</c:v>
                </c:pt>
                <c:pt idx="2">
                  <c:v>561.29999999999995</c:v>
                </c:pt>
                <c:pt idx="3">
                  <c:v>814.4</c:v>
                </c:pt>
                <c:pt idx="4" formatCode="0.0">
                  <c:v>768</c:v>
                </c:pt>
                <c:pt idx="5" formatCode="0.0">
                  <c:v>717.5</c:v>
                </c:pt>
              </c:numCache>
            </c:numRef>
          </c:val>
        </c:ser>
        <c:dLbls/>
        <c:shape val="box"/>
        <c:axId val="209272832"/>
        <c:axId val="209274368"/>
        <c:axId val="0"/>
      </c:bar3DChart>
      <c:catAx>
        <c:axId val="209272832"/>
        <c:scaling>
          <c:orientation val="minMax"/>
        </c:scaling>
        <c:axPos val="b"/>
        <c:numFmt formatCode="General" sourceLinked="1"/>
        <c:majorTickMark val="none"/>
        <c:tickLblPos val="nextTo"/>
        <c:crossAx val="209274368"/>
        <c:crosses val="autoZero"/>
        <c:auto val="1"/>
        <c:lblAlgn val="ctr"/>
        <c:lblOffset val="100"/>
      </c:catAx>
      <c:valAx>
        <c:axId val="209274368"/>
        <c:scaling>
          <c:orientation val="minMax"/>
        </c:scaling>
        <c:delete val="1"/>
        <c:axPos val="l"/>
        <c:numFmt formatCode="0.0" sourceLinked="1"/>
        <c:tickLblPos val="nextTo"/>
        <c:crossAx val="209272832"/>
        <c:crosses val="autoZero"/>
        <c:crossBetween val="between"/>
      </c:valAx>
      <c:spPr>
        <a:noFill/>
        <a:ln w="25400">
          <a:noFill/>
        </a:ln>
      </c:spPr>
    </c:plotArea>
    <c:legend>
      <c:legendPos val="t"/>
      <c:layout>
        <c:manualLayout>
          <c:xMode val="edge"/>
          <c:yMode val="edge"/>
          <c:x val="0.26028370049249461"/>
          <c:y val="0.9208333333333335"/>
          <c:w val="0.46659133900397282"/>
          <c:h val="7.8217045785943462E-2"/>
        </c:manualLayout>
      </c:layout>
    </c:legend>
    <c:plotVisOnly val="1"/>
    <c:dispBlanksAs val="gap"/>
  </c:chart>
  <c:txPr>
    <a:bodyPr/>
    <a:lstStyle/>
    <a:p>
      <a:pPr>
        <a:defRPr sz="1000">
          <a:latin typeface="Arial Mon" pitchFamily="34" charset="0"/>
        </a:defRPr>
      </a:pPr>
      <a:endParaRPr lang="en-US"/>
    </a:p>
  </c:txPr>
  <c:externalData r:id="rId2"/>
</c:chartSpace>
</file>

<file path=ppt/charts/chart11.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title>
      <c:tx>
        <c:rich>
          <a:bodyPr/>
          <a:lstStyle/>
          <a:p>
            <a:pPr>
              <a:defRPr sz="1800" b="1" i="0" u="none" strike="noStrike" baseline="0">
                <a:solidFill>
                  <a:srgbClr val="000000"/>
                </a:solidFill>
                <a:latin typeface="Arial" panose="020B0604020202020204" pitchFamily="34" charset="0"/>
                <a:ea typeface="Arial Mon"/>
                <a:cs typeface="Arial" panose="020B0604020202020204" pitchFamily="34" charset="0"/>
              </a:defRPr>
            </a:pPr>
            <a:r>
              <a:rPr lang="mn-MN">
                <a:latin typeface="Arial" panose="020B0604020202020204" pitchFamily="34" charset="0"/>
                <a:cs typeface="Arial" panose="020B0604020202020204" pitchFamily="34" charset="0"/>
              </a:rPr>
              <a:t>Мал төллөлтийн хувь, эхний </a:t>
            </a:r>
            <a:r>
              <a:rPr lang="en-US">
                <a:latin typeface="Arial" panose="020B0604020202020204" pitchFamily="34" charset="0"/>
                <a:cs typeface="Arial" panose="020B0604020202020204" pitchFamily="34" charset="0"/>
              </a:rPr>
              <a:t>4</a:t>
            </a:r>
            <a:r>
              <a:rPr lang="mn-MN">
                <a:latin typeface="Arial" panose="020B0604020202020204" pitchFamily="34" charset="0"/>
                <a:cs typeface="Arial" panose="020B0604020202020204" pitchFamily="34" charset="0"/>
              </a:rPr>
              <a:t> сарын байдлаар</a:t>
            </a:r>
            <a:endParaRPr lang="en-US">
              <a:latin typeface="Arial" panose="020B0604020202020204" pitchFamily="34" charset="0"/>
              <a:cs typeface="Arial" panose="020B0604020202020204" pitchFamily="34" charset="0"/>
            </a:endParaRPr>
          </a:p>
        </c:rich>
      </c:tx>
    </c:title>
    <c:view3D>
      <c:depthPercent val="100"/>
      <c:rAngAx val="1"/>
    </c:view3D>
    <c:plotArea>
      <c:layout/>
      <c:bar3DChart>
        <c:barDir val="col"/>
        <c:grouping val="clustered"/>
        <c:ser>
          <c:idx val="0"/>
          <c:order val="0"/>
          <c:tx>
            <c:strRef>
              <c:f>grafic!$M$2:$M$3</c:f>
              <c:strCache>
                <c:ptCount val="2"/>
                <c:pt idx="0">
                  <c:v>Төллөлтийн õóâü</c:v>
                </c:pt>
              </c:strCache>
            </c:strRef>
          </c:tx>
          <c:dPt>
            <c:idx val="15"/>
            <c:spPr>
              <a:solidFill>
                <a:srgbClr val="FF0000"/>
              </a:solidFill>
            </c:spPr>
          </c:dPt>
          <c:dLbls>
            <c:spPr>
              <a:noFill/>
              <a:ln w="25400">
                <a:noFill/>
              </a:ln>
            </c:spPr>
            <c:txPr>
              <a:bodyPr wrap="square" lIns="38100" tIns="19050" rIns="38100" bIns="19050" anchor="ctr">
                <a:spAutoFit/>
              </a:bodyPr>
              <a:lstStyle/>
              <a:p>
                <a:pPr>
                  <a:defRPr sz="1000" b="0" i="0" u="none" strike="noStrike" baseline="0">
                    <a:solidFill>
                      <a:srgbClr val="000000"/>
                    </a:solidFill>
                    <a:latin typeface="Arial Mon"/>
                    <a:ea typeface="Arial Mon"/>
                    <a:cs typeface="Arial Mon"/>
                  </a:defRPr>
                </a:pPr>
                <a:endParaRPr lang="en-US"/>
              </a:p>
            </c:txPr>
            <c:showVal val="1"/>
            <c:extLst>
              <c:ext xmlns:c15="http://schemas.microsoft.com/office/drawing/2012/chart" uri="{CE6537A1-D6FC-4f65-9D91-7224C49458BB}">
                <c15:layout/>
                <c15:showLeaderLines val="0"/>
              </c:ext>
            </c:extLst>
          </c:dLbls>
          <c:cat>
            <c:strRef>
              <c:f>grafic!$L$4:$L$19</c:f>
              <c:strCache>
                <c:ptCount val="16"/>
                <c:pt idx="0">
                  <c:v>Äö</c:v>
                </c:pt>
                <c:pt idx="1">
                  <c:v>Äí</c:v>
                </c:pt>
                <c:pt idx="2">
                  <c:v>Ãó</c:v>
                </c:pt>
                <c:pt idx="3">
                  <c:v>Öä</c:v>
                </c:pt>
                <c:pt idx="4">
                  <c:v>Áæ</c:v>
                </c:pt>
                <c:pt idx="5">
                  <c:v>ªø</c:v>
                </c:pt>
                <c:pt idx="6">
                  <c:v>Ãñ</c:v>
                </c:pt>
                <c:pt idx="7">
                  <c:v>ªò</c:v>
                </c:pt>
                <c:pt idx="8">
                  <c:v>Õä</c:v>
                </c:pt>
                <c:pt idx="9">
                  <c:v>Ëñ</c:v>
                </c:pt>
                <c:pt idx="10">
                  <c:v>Äõ</c:v>
                </c:pt>
                <c:pt idx="11">
                  <c:v>Ñî</c:v>
                </c:pt>
                <c:pt idx="12">
                  <c:v>Ýä</c:v>
                </c:pt>
                <c:pt idx="13">
                  <c:v>Ñö</c:v>
                </c:pt>
                <c:pt idx="14">
                  <c:v>Àö</c:v>
                </c:pt>
                <c:pt idx="15">
                  <c:v>Дундговь</c:v>
                </c:pt>
              </c:strCache>
            </c:strRef>
          </c:cat>
          <c:val>
            <c:numRef>
              <c:f>grafic!$M$4:$M$19</c:f>
              <c:numCache>
                <c:formatCode>0.0</c:formatCode>
                <c:ptCount val="16"/>
                <c:pt idx="0">
                  <c:v>62.2</c:v>
                </c:pt>
                <c:pt idx="1">
                  <c:v>84</c:v>
                </c:pt>
                <c:pt idx="2">
                  <c:v>70.3</c:v>
                </c:pt>
                <c:pt idx="3">
                  <c:v>74</c:v>
                </c:pt>
                <c:pt idx="4">
                  <c:v>49.9</c:v>
                </c:pt>
                <c:pt idx="5">
                  <c:v>50.3</c:v>
                </c:pt>
                <c:pt idx="6">
                  <c:v>69.8</c:v>
                </c:pt>
                <c:pt idx="7">
                  <c:v>37.200000000000003</c:v>
                </c:pt>
                <c:pt idx="8">
                  <c:v>58.6</c:v>
                </c:pt>
                <c:pt idx="9">
                  <c:v>61.2</c:v>
                </c:pt>
                <c:pt idx="10">
                  <c:v>82.2</c:v>
                </c:pt>
                <c:pt idx="11">
                  <c:v>94.5</c:v>
                </c:pt>
                <c:pt idx="12">
                  <c:v>55.8</c:v>
                </c:pt>
                <c:pt idx="13">
                  <c:v>59.7</c:v>
                </c:pt>
                <c:pt idx="14">
                  <c:v>70.400000000000006</c:v>
                </c:pt>
                <c:pt idx="15">
                  <c:v>63.8</c:v>
                </c:pt>
              </c:numCache>
            </c:numRef>
          </c:val>
        </c:ser>
        <c:dLbls/>
        <c:shape val="cylinder"/>
        <c:axId val="209382400"/>
        <c:axId val="209441536"/>
        <c:axId val="0"/>
      </c:bar3DChart>
      <c:catAx>
        <c:axId val="209382400"/>
        <c:scaling>
          <c:orientation val="minMax"/>
        </c:scaling>
        <c:axPos val="b"/>
        <c:numFmt formatCode="General" sourceLinked="1"/>
        <c:majorTickMark val="none"/>
        <c:tickLblPos val="nextTo"/>
        <c:txPr>
          <a:bodyPr rot="-2700000" vert="horz"/>
          <a:lstStyle/>
          <a:p>
            <a:pPr>
              <a:defRPr sz="1000" b="0" i="0" u="none" strike="noStrike" baseline="0">
                <a:solidFill>
                  <a:srgbClr val="000000"/>
                </a:solidFill>
                <a:latin typeface="Arial Mon"/>
                <a:ea typeface="Arial Mon"/>
                <a:cs typeface="Arial Mon"/>
              </a:defRPr>
            </a:pPr>
            <a:endParaRPr lang="en-US"/>
          </a:p>
        </c:txPr>
        <c:crossAx val="209441536"/>
        <c:crosses val="autoZero"/>
        <c:auto val="1"/>
        <c:lblAlgn val="ctr"/>
        <c:lblOffset val="100"/>
      </c:catAx>
      <c:valAx>
        <c:axId val="209441536"/>
        <c:scaling>
          <c:orientation val="minMax"/>
        </c:scaling>
        <c:delete val="1"/>
        <c:axPos val="l"/>
        <c:numFmt formatCode="0.0" sourceLinked="1"/>
        <c:tickLblPos val="nextTo"/>
        <c:crossAx val="209382400"/>
        <c:crosses val="autoZero"/>
        <c:crossBetween val="between"/>
      </c:valAx>
      <c:spPr>
        <a:noFill/>
        <a:ln w="25400">
          <a:noFill/>
        </a:ln>
      </c:spPr>
    </c:plotArea>
    <c:legend>
      <c:legendPos val="t"/>
      <c:txPr>
        <a:bodyPr/>
        <a:lstStyle/>
        <a:p>
          <a:pPr>
            <a:defRPr sz="920" b="0" i="0" u="none" strike="noStrike" baseline="0">
              <a:solidFill>
                <a:srgbClr val="000000"/>
              </a:solidFill>
              <a:latin typeface="Arial" panose="020B0604020202020204" pitchFamily="34" charset="0"/>
              <a:ea typeface="Arial Mon"/>
              <a:cs typeface="Arial" panose="020B0604020202020204" pitchFamily="34" charset="0"/>
            </a:defRPr>
          </a:pPr>
          <a:endParaRPr lang="en-US"/>
        </a:p>
      </c:txPr>
    </c:legend>
    <c:plotVisOnly val="1"/>
    <c:dispBlanksAs val="gap"/>
  </c:chart>
  <c:txPr>
    <a:bodyPr/>
    <a:lstStyle/>
    <a:p>
      <a:pPr>
        <a:defRPr sz="1000" b="0" i="0" u="none" strike="noStrike" baseline="0">
          <a:solidFill>
            <a:srgbClr val="000000"/>
          </a:solidFill>
          <a:latin typeface="Arial Mon"/>
          <a:ea typeface="Arial Mon"/>
          <a:cs typeface="Arial Mon"/>
        </a:defRPr>
      </a:pPr>
      <a:endParaRPr lang="en-US"/>
    </a:p>
  </c:txPr>
  <c:externalData r:id="rId2"/>
</c:chartSpace>
</file>

<file path=ppt/charts/chart12.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title>
      <c:tx>
        <c:rich>
          <a:bodyPr/>
          <a:lstStyle/>
          <a:p>
            <a:pPr>
              <a:defRPr sz="1800" b="1" i="0" u="none" strike="noStrike" baseline="0">
                <a:solidFill>
                  <a:srgbClr val="000000"/>
                </a:solidFill>
                <a:latin typeface="Arial" panose="020B0604020202020204" pitchFamily="34" charset="0"/>
                <a:ea typeface="Arial Mon"/>
                <a:cs typeface="Arial" panose="020B0604020202020204" pitchFamily="34" charset="0"/>
              </a:defRPr>
            </a:pPr>
            <a:r>
              <a:rPr lang="mn-MN">
                <a:latin typeface="Arial" panose="020B0604020202020204" pitchFamily="34" charset="0"/>
                <a:cs typeface="Arial" panose="020B0604020202020204" pitchFamily="34" charset="0"/>
              </a:rPr>
              <a:t>Төл бойжилтын</a:t>
            </a:r>
            <a:r>
              <a:rPr lang="mn-MN" baseline="0">
                <a:latin typeface="Arial" panose="020B0604020202020204" pitchFamily="34" charset="0"/>
                <a:cs typeface="Arial" panose="020B0604020202020204" pitchFamily="34" charset="0"/>
              </a:rPr>
              <a:t> хувь</a:t>
            </a:r>
            <a:r>
              <a:rPr lang="en-US">
                <a:latin typeface="Arial" panose="020B0604020202020204" pitchFamily="34" charset="0"/>
                <a:cs typeface="Arial" panose="020B0604020202020204" pitchFamily="34" charset="0"/>
              </a:rPr>
              <a:t>, </a:t>
            </a:r>
            <a:r>
              <a:rPr lang="mn-MN">
                <a:latin typeface="Arial" panose="020B0604020202020204" pitchFamily="34" charset="0"/>
                <a:cs typeface="Arial" panose="020B0604020202020204" pitchFamily="34" charset="0"/>
              </a:rPr>
              <a:t>эхний </a:t>
            </a:r>
            <a:r>
              <a:rPr lang="en-US">
                <a:latin typeface="Arial" panose="020B0604020202020204" pitchFamily="34" charset="0"/>
                <a:cs typeface="Arial" panose="020B0604020202020204" pitchFamily="34" charset="0"/>
              </a:rPr>
              <a:t>4</a:t>
            </a:r>
            <a:r>
              <a:rPr lang="mn-MN">
                <a:latin typeface="Arial" panose="020B0604020202020204" pitchFamily="34" charset="0"/>
                <a:cs typeface="Arial" panose="020B0604020202020204" pitchFamily="34" charset="0"/>
              </a:rPr>
              <a:t> сарын байдлаар</a:t>
            </a:r>
          </a:p>
        </c:rich>
      </c:tx>
    </c:title>
    <c:view3D>
      <c:depthPercent val="100"/>
      <c:rAngAx val="1"/>
    </c:view3D>
    <c:plotArea>
      <c:layout/>
      <c:bar3DChart>
        <c:barDir val="col"/>
        <c:grouping val="clustered"/>
        <c:ser>
          <c:idx val="0"/>
          <c:order val="0"/>
          <c:tx>
            <c:strRef>
              <c:f>grafic!$O$2:$O$3</c:f>
              <c:strCache>
                <c:ptCount val="2"/>
                <c:pt idx="0">
                  <c:v>áîéæèëòûí õóâü</c:v>
                </c:pt>
              </c:strCache>
            </c:strRef>
          </c:tx>
          <c:dLbls>
            <c:spPr>
              <a:noFill/>
              <a:ln w="25400">
                <a:noFill/>
              </a:ln>
            </c:spPr>
            <c:txPr>
              <a:bodyPr wrap="square" lIns="38100" tIns="19050" rIns="38100" bIns="19050" anchor="ctr">
                <a:spAutoFit/>
              </a:bodyPr>
              <a:lstStyle/>
              <a:p>
                <a:pPr>
                  <a:defRPr sz="1000" b="0" i="0" u="none" strike="noStrike" baseline="0">
                    <a:solidFill>
                      <a:srgbClr val="000000"/>
                    </a:solidFill>
                    <a:latin typeface="Arial Mon"/>
                    <a:ea typeface="Arial Mon"/>
                    <a:cs typeface="Arial Mon"/>
                  </a:defRPr>
                </a:pPr>
                <a:endParaRPr lang="en-US"/>
              </a:p>
            </c:txPr>
            <c:showVal val="1"/>
            <c:extLst>
              <c:ext xmlns:c15="http://schemas.microsoft.com/office/drawing/2012/chart" uri="{CE6537A1-D6FC-4f65-9D91-7224C49458BB}">
                <c15:layout/>
                <c15:showLeaderLines val="0"/>
              </c:ext>
            </c:extLst>
          </c:dLbls>
          <c:cat>
            <c:strRef>
              <c:f>grafic!$N$4:$N$19</c:f>
              <c:strCache>
                <c:ptCount val="16"/>
                <c:pt idx="0">
                  <c:v>Äö</c:v>
                </c:pt>
                <c:pt idx="1">
                  <c:v>Äí</c:v>
                </c:pt>
                <c:pt idx="2">
                  <c:v>Ãó</c:v>
                </c:pt>
                <c:pt idx="3">
                  <c:v>Öä</c:v>
                </c:pt>
                <c:pt idx="4">
                  <c:v>Áæ</c:v>
                </c:pt>
                <c:pt idx="5">
                  <c:v>ªø</c:v>
                </c:pt>
                <c:pt idx="6">
                  <c:v>Ãñ</c:v>
                </c:pt>
                <c:pt idx="7">
                  <c:v>ªò</c:v>
                </c:pt>
                <c:pt idx="8">
                  <c:v>Õä</c:v>
                </c:pt>
                <c:pt idx="9">
                  <c:v>Ëñ</c:v>
                </c:pt>
                <c:pt idx="10">
                  <c:v>Äõ</c:v>
                </c:pt>
                <c:pt idx="11">
                  <c:v>Ñî</c:v>
                </c:pt>
                <c:pt idx="12">
                  <c:v>Ýä</c:v>
                </c:pt>
                <c:pt idx="13">
                  <c:v>Ñö</c:v>
                </c:pt>
                <c:pt idx="14">
                  <c:v>Àö</c:v>
                </c:pt>
                <c:pt idx="15">
                  <c:v>Дундговь</c:v>
                </c:pt>
              </c:strCache>
            </c:strRef>
          </c:cat>
          <c:val>
            <c:numRef>
              <c:f>grafic!$O$4:$O$19</c:f>
              <c:numCache>
                <c:formatCode>_(* #,##0.0_);_(* \(#,##0.0\);_(* "-"??_);_(@_)</c:formatCode>
                <c:ptCount val="16"/>
                <c:pt idx="0">
                  <c:v>99.2</c:v>
                </c:pt>
                <c:pt idx="1">
                  <c:v>100</c:v>
                </c:pt>
                <c:pt idx="2">
                  <c:v>98.9</c:v>
                </c:pt>
                <c:pt idx="3">
                  <c:v>99.997567383477687</c:v>
                </c:pt>
                <c:pt idx="4">
                  <c:v>98.6</c:v>
                </c:pt>
                <c:pt idx="5">
                  <c:v>98.5</c:v>
                </c:pt>
                <c:pt idx="6">
                  <c:v>100</c:v>
                </c:pt>
                <c:pt idx="7">
                  <c:v>100</c:v>
                </c:pt>
                <c:pt idx="8">
                  <c:v>100</c:v>
                </c:pt>
                <c:pt idx="9">
                  <c:v>93.5</c:v>
                </c:pt>
                <c:pt idx="10">
                  <c:v>100</c:v>
                </c:pt>
                <c:pt idx="11">
                  <c:v>100</c:v>
                </c:pt>
                <c:pt idx="12">
                  <c:v>92.1</c:v>
                </c:pt>
                <c:pt idx="13">
                  <c:v>98.7</c:v>
                </c:pt>
                <c:pt idx="14">
                  <c:v>97.4</c:v>
                </c:pt>
                <c:pt idx="15">
                  <c:v>98.1</c:v>
                </c:pt>
              </c:numCache>
            </c:numRef>
          </c:val>
        </c:ser>
        <c:dLbls/>
        <c:shape val="cylinder"/>
        <c:axId val="209425536"/>
        <c:axId val="209427072"/>
        <c:axId val="0"/>
      </c:bar3DChart>
      <c:catAx>
        <c:axId val="209425536"/>
        <c:scaling>
          <c:orientation val="minMax"/>
        </c:scaling>
        <c:axPos val="b"/>
        <c:numFmt formatCode="General" sourceLinked="1"/>
        <c:majorTickMark val="none"/>
        <c:tickLblPos val="nextTo"/>
        <c:txPr>
          <a:bodyPr rot="-2700000" vert="horz"/>
          <a:lstStyle/>
          <a:p>
            <a:pPr>
              <a:defRPr sz="1000" b="0" i="0" u="none" strike="noStrike" baseline="0">
                <a:solidFill>
                  <a:srgbClr val="000000"/>
                </a:solidFill>
                <a:latin typeface="Arial Mon" panose="020B0500000000000000" pitchFamily="34" charset="0"/>
                <a:ea typeface="Arial Mon"/>
                <a:cs typeface="Arial" panose="020B0604020202020204" pitchFamily="34" charset="0"/>
              </a:defRPr>
            </a:pPr>
            <a:endParaRPr lang="en-US"/>
          </a:p>
        </c:txPr>
        <c:crossAx val="209427072"/>
        <c:crosses val="autoZero"/>
        <c:auto val="1"/>
        <c:lblAlgn val="ctr"/>
        <c:lblOffset val="100"/>
      </c:catAx>
      <c:valAx>
        <c:axId val="209427072"/>
        <c:scaling>
          <c:orientation val="minMax"/>
        </c:scaling>
        <c:delete val="1"/>
        <c:axPos val="l"/>
        <c:numFmt formatCode="_(* #,##0.0_);_(* \(#,##0.0\);_(* &quot;-&quot;??_);_(@_)" sourceLinked="1"/>
        <c:tickLblPos val="nextTo"/>
        <c:crossAx val="209425536"/>
        <c:crosses val="autoZero"/>
        <c:crossBetween val="between"/>
      </c:valAx>
      <c:spPr>
        <a:noFill/>
        <a:ln w="25400">
          <a:noFill/>
        </a:ln>
      </c:spPr>
    </c:plotArea>
    <c:legend>
      <c:legendPos val="t"/>
      <c:txPr>
        <a:bodyPr/>
        <a:lstStyle/>
        <a:p>
          <a:pPr>
            <a:defRPr sz="920" b="0" i="0" u="none" strike="noStrike" baseline="0">
              <a:solidFill>
                <a:srgbClr val="000000"/>
              </a:solidFill>
              <a:latin typeface="Arial Mon"/>
              <a:ea typeface="Arial Mon"/>
              <a:cs typeface="Arial Mon"/>
            </a:defRPr>
          </a:pPr>
          <a:endParaRPr lang="en-US"/>
        </a:p>
      </c:txPr>
    </c:legend>
    <c:plotVisOnly val="1"/>
    <c:dispBlanksAs val="gap"/>
  </c:chart>
  <c:txPr>
    <a:bodyPr/>
    <a:lstStyle/>
    <a:p>
      <a:pPr>
        <a:defRPr sz="1000" b="0" i="0" u="none" strike="noStrike" baseline="0">
          <a:solidFill>
            <a:srgbClr val="000000"/>
          </a:solidFill>
          <a:latin typeface="Arial Mon"/>
          <a:ea typeface="Arial Mon"/>
          <a:cs typeface="Arial Mon"/>
        </a:defRPr>
      </a:pPr>
      <a:endParaRPr lang="en-US"/>
    </a:p>
  </c:txPr>
  <c:externalData r:id="rId2"/>
</c:chartSpace>
</file>

<file path=ppt/charts/chart13.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title/>
    <c:plotArea>
      <c:layout/>
      <c:barChart>
        <c:barDir val="col"/>
        <c:grouping val="clustered"/>
        <c:ser>
          <c:idx val="0"/>
          <c:order val="0"/>
          <c:tx>
            <c:strRef>
              <c:f>graf!$B$3</c:f>
              <c:strCache>
                <c:ptCount val="1"/>
                <c:pt idx="0">
                  <c:v>Том малын зүй бус хорогдлын мэдээ, жил бүрийн эхний 4 сарын байдлаар</c:v>
                </c:pt>
              </c:strCache>
            </c:strRef>
          </c:tx>
          <c:dLbls>
            <c:spPr>
              <a:noFill/>
              <a:ln>
                <a:noFill/>
              </a:ln>
              <a:effectLst/>
            </c:spPr>
            <c:showVal val="1"/>
            <c:extLst>
              <c:ext xmlns:c15="http://schemas.microsoft.com/office/drawing/2012/chart" uri="{CE6537A1-D6FC-4f65-9D91-7224C49458BB}">
                <c15:layout/>
                <c15:showLeaderLines val="0"/>
              </c:ext>
            </c:extLst>
          </c:dLbls>
          <c:cat>
            <c:numRef>
              <c:f>graf!$A$4:$A$11</c:f>
              <c:numCache>
                <c:formatCode>General</c:formatCode>
                <c:ptCount val="8"/>
                <c:pt idx="0">
                  <c:v>2000</c:v>
                </c:pt>
                <c:pt idx="1">
                  <c:v>2010</c:v>
                </c:pt>
                <c:pt idx="2">
                  <c:v>2011</c:v>
                </c:pt>
                <c:pt idx="3">
                  <c:v>2012</c:v>
                </c:pt>
                <c:pt idx="4">
                  <c:v>2013</c:v>
                </c:pt>
                <c:pt idx="5">
                  <c:v>2014</c:v>
                </c:pt>
                <c:pt idx="6">
                  <c:v>2015</c:v>
                </c:pt>
                <c:pt idx="7">
                  <c:v>2016</c:v>
                </c:pt>
              </c:numCache>
            </c:numRef>
          </c:cat>
          <c:val>
            <c:numRef>
              <c:f>graf!$B$4:$B$11</c:f>
              <c:numCache>
                <c:formatCode>General</c:formatCode>
                <c:ptCount val="8"/>
                <c:pt idx="0">
                  <c:v>582033</c:v>
                </c:pt>
                <c:pt idx="1">
                  <c:v>764592</c:v>
                </c:pt>
                <c:pt idx="2">
                  <c:v>306</c:v>
                </c:pt>
                <c:pt idx="3">
                  <c:v>140</c:v>
                </c:pt>
                <c:pt idx="4">
                  <c:v>284</c:v>
                </c:pt>
                <c:pt idx="5">
                  <c:v>435</c:v>
                </c:pt>
                <c:pt idx="6">
                  <c:v>541</c:v>
                </c:pt>
                <c:pt idx="7">
                  <c:v>53972</c:v>
                </c:pt>
              </c:numCache>
            </c:numRef>
          </c:val>
        </c:ser>
        <c:dLbls/>
        <c:overlap val="-25"/>
        <c:axId val="209632640"/>
        <c:axId val="209634432"/>
      </c:barChart>
      <c:catAx>
        <c:axId val="209632640"/>
        <c:scaling>
          <c:orientation val="minMax"/>
        </c:scaling>
        <c:axPos val="b"/>
        <c:numFmt formatCode="General" sourceLinked="1"/>
        <c:majorTickMark val="none"/>
        <c:tickLblPos val="nextTo"/>
        <c:crossAx val="209634432"/>
        <c:crosses val="autoZero"/>
        <c:auto val="1"/>
        <c:lblAlgn val="ctr"/>
        <c:lblOffset val="100"/>
      </c:catAx>
      <c:valAx>
        <c:axId val="209634432"/>
        <c:scaling>
          <c:orientation val="minMax"/>
        </c:scaling>
        <c:delete val="1"/>
        <c:axPos val="l"/>
        <c:numFmt formatCode="General" sourceLinked="1"/>
        <c:tickLblPos val="nextTo"/>
        <c:crossAx val="209632640"/>
        <c:crosses val="autoZero"/>
        <c:crossBetween val="between"/>
      </c:valAx>
    </c:plotArea>
    <c:plotVisOnly val="1"/>
    <c:dispBlanksAs val="gap"/>
  </c:chart>
  <c:txPr>
    <a:bodyPr/>
    <a:lstStyle/>
    <a:p>
      <a:pPr>
        <a:defRPr sz="1000">
          <a:latin typeface="Arial" pitchFamily="34" charset="0"/>
          <a:cs typeface="Arial" pitchFamily="34" charset="0"/>
        </a:defRPr>
      </a:pPr>
      <a:endParaRPr lang="en-US"/>
    </a:p>
  </c:txPr>
  <c:externalData r:id="rId2"/>
</c:chartSpace>
</file>

<file path=ppt/charts/chart14.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latin typeface="Arial" panose="020B0604020202020204" pitchFamily="34" charset="0"/>
                <a:cs typeface="Arial" panose="020B0604020202020204" pitchFamily="34" charset="0"/>
              </a:defRPr>
            </a:pPr>
            <a:r>
              <a:rPr lang="mn-MN" dirty="0" smtClean="0">
                <a:latin typeface="Arial" panose="020B0604020202020204" pitchFamily="34" charset="0"/>
                <a:cs typeface="Arial" panose="020B0604020202020204" pitchFamily="34" charset="0"/>
              </a:rPr>
              <a:t>Хөдөлмөрийн</a:t>
            </a:r>
            <a:r>
              <a:rPr lang="mn-MN" baseline="0" dirty="0" smtClean="0">
                <a:latin typeface="Arial" panose="020B0604020202020204" pitchFamily="34" charset="0"/>
                <a:cs typeface="Arial" panose="020B0604020202020204" pitchFamily="34" charset="0"/>
              </a:rPr>
              <a:t> насны 10000 хүнд ногдох ажилгүйчүүдийн тоо </a:t>
            </a:r>
            <a:r>
              <a:rPr lang="mn-MN" b="0" baseline="0" dirty="0" smtClean="0">
                <a:latin typeface="Arial" panose="020B0604020202020204" pitchFamily="34" charset="0"/>
                <a:cs typeface="Arial" panose="020B0604020202020204" pitchFamily="34" charset="0"/>
              </a:rPr>
              <a:t>/</a:t>
            </a:r>
            <a:r>
              <a:rPr lang="mn-MN" b="0" dirty="0" smtClean="0">
                <a:latin typeface="Arial" panose="020B0604020202020204" pitchFamily="34" charset="0"/>
                <a:cs typeface="Arial" panose="020B0604020202020204" pitchFamily="34" charset="0"/>
              </a:rPr>
              <a:t>201</a:t>
            </a:r>
            <a:r>
              <a:rPr lang="en-US" b="0" dirty="0">
                <a:latin typeface="Arial" panose="020B0604020202020204" pitchFamily="34" charset="0"/>
                <a:cs typeface="Arial" panose="020B0604020202020204" pitchFamily="34" charset="0"/>
              </a:rPr>
              <a:t>6</a:t>
            </a:r>
            <a:r>
              <a:rPr lang="mn-MN" b="0" dirty="0">
                <a:latin typeface="Arial" panose="020B0604020202020204" pitchFamily="34" charset="0"/>
                <a:cs typeface="Arial" panose="020B0604020202020204" pitchFamily="34" charset="0"/>
              </a:rPr>
              <a:t> оны 0</a:t>
            </a:r>
            <a:r>
              <a:rPr lang="en-US" b="0" dirty="0">
                <a:latin typeface="Arial" panose="020B0604020202020204" pitchFamily="34" charset="0"/>
                <a:cs typeface="Arial" panose="020B0604020202020204" pitchFamily="34" charset="0"/>
              </a:rPr>
              <a:t>3</a:t>
            </a:r>
            <a:r>
              <a:rPr lang="mn-MN" b="0" dirty="0">
                <a:latin typeface="Arial" panose="020B0604020202020204" pitchFamily="34" charset="0"/>
                <a:cs typeface="Arial" panose="020B0604020202020204" pitchFamily="34" charset="0"/>
              </a:rPr>
              <a:t> </a:t>
            </a:r>
            <a:r>
              <a:rPr lang="mn-MN" b="0" dirty="0" smtClean="0">
                <a:latin typeface="Arial" panose="020B0604020202020204" pitchFamily="34" charset="0"/>
                <a:cs typeface="Arial" panose="020B0604020202020204" pitchFamily="34" charset="0"/>
              </a:rPr>
              <a:t>сар/</a:t>
            </a:r>
            <a:endParaRPr lang="mn-MN" b="0" dirty="0">
              <a:latin typeface="Arial" panose="020B0604020202020204" pitchFamily="34" charset="0"/>
              <a:cs typeface="Arial" panose="020B0604020202020204" pitchFamily="34" charset="0"/>
            </a:endParaRPr>
          </a:p>
        </c:rich>
      </c:tx>
    </c:title>
    <c:plotArea>
      <c:layout/>
      <c:barChart>
        <c:barDir val="col"/>
        <c:grouping val="clustered"/>
        <c:dLbls>
          <c:showVal val="1"/>
        </c:dLbls>
        <c:overlap val="-25"/>
        <c:axId val="209475840"/>
        <c:axId val="209647872"/>
      </c:barChart>
      <c:catAx>
        <c:axId val="209475840"/>
        <c:scaling>
          <c:orientation val="minMax"/>
        </c:scaling>
        <c:axPos val="b"/>
        <c:numFmt formatCode="General" sourceLinked="0"/>
        <c:majorTickMark val="none"/>
        <c:tickLblPos val="nextTo"/>
        <c:crossAx val="209647872"/>
        <c:crosses val="autoZero"/>
        <c:auto val="1"/>
        <c:lblAlgn val="ctr"/>
        <c:lblOffset val="100"/>
      </c:catAx>
      <c:valAx>
        <c:axId val="209647872"/>
        <c:scaling>
          <c:orientation val="minMax"/>
        </c:scaling>
        <c:delete val="1"/>
        <c:axPos val="l"/>
        <c:numFmt formatCode="0" sourceLinked="1"/>
        <c:tickLblPos val="nextTo"/>
        <c:crossAx val="209475840"/>
        <c:crosses val="autoZero"/>
        <c:crossBetween val="between"/>
      </c:valAx>
    </c:plotArea>
    <c:plotVisOnly val="1"/>
    <c:dispBlanksAs val="gap"/>
  </c:chart>
  <c:txPr>
    <a:bodyPr/>
    <a:lstStyle/>
    <a:p>
      <a:pPr>
        <a:defRPr>
          <a:latin typeface="Arial Mon" pitchFamily="34" charset="0"/>
          <a:cs typeface="Arial" pitchFamily="34" charset="0"/>
        </a:defRPr>
      </a:pPr>
      <a:endParaRPr lang="en-US"/>
    </a:p>
  </c:txPr>
  <c:externalData r:id="rId1"/>
  <c:userShapes r:id="rId2"/>
</c:chartSpace>
</file>

<file path=ppt/charts/chart15.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cap="all" spc="120" normalizeH="0" baseline="0">
                <a:solidFill>
                  <a:sysClr val="windowText" lastClr="000000"/>
                </a:solidFill>
                <a:latin typeface="Arial" panose="020B0604020202020204" pitchFamily="34" charset="0"/>
                <a:ea typeface="+mn-ea"/>
                <a:cs typeface="Arial" panose="020B0604020202020204" pitchFamily="34" charset="0"/>
              </a:defRPr>
            </a:pPr>
            <a:r>
              <a:rPr lang="mn-MN" sz="1200" cap="none" baseline="0"/>
              <a:t>Дундговь аймгийн хэрэглээний үнийн  индекс</a:t>
            </a:r>
            <a:r>
              <a:rPr lang="en-US" sz="1200" cap="none" baseline="0"/>
              <a:t/>
            </a:r>
            <a:br>
              <a:rPr lang="en-US" sz="1200" cap="none" baseline="0"/>
            </a:br>
            <a:r>
              <a:rPr lang="en-US" sz="1200" cap="none" baseline="0"/>
              <a:t> (</a:t>
            </a:r>
            <a:r>
              <a:rPr lang="mn-MN" sz="1200" cap="none" baseline="0"/>
              <a:t>өмнөх оны</a:t>
            </a:r>
            <a:r>
              <a:rPr lang="en-US" sz="1200" cap="none" baseline="0"/>
              <a:t> 12 </a:t>
            </a:r>
            <a:r>
              <a:rPr lang="mn-MN" sz="1200" cap="none" baseline="0"/>
              <a:t>сар</a:t>
            </a:r>
            <a:r>
              <a:rPr lang="en-US" sz="1200" cap="none" baseline="0"/>
              <a:t> =100)</a:t>
            </a:r>
          </a:p>
        </c:rich>
      </c:tx>
      <c:spPr>
        <a:noFill/>
        <a:ln>
          <a:noFill/>
        </a:ln>
        <a:effectLst/>
      </c:spPr>
    </c:title>
    <c:plotArea>
      <c:layout/>
      <c:lineChart>
        <c:grouping val="standard"/>
        <c:ser>
          <c:idx val="0"/>
          <c:order val="0"/>
          <c:tx>
            <c:strRef>
              <c:f>graphic!$O$7</c:f>
              <c:strCache>
                <c:ptCount val="1"/>
                <c:pt idx="0">
                  <c:v>2014</c:v>
                </c:pt>
              </c:strCache>
            </c:strRef>
          </c:tx>
          <c:spPr>
            <a:ln w="31750" cap="rnd">
              <a:solidFill>
                <a:schemeClr val="accent1"/>
              </a:solidFill>
              <a:round/>
            </a:ln>
            <a:effectLst/>
          </c:spPr>
          <c:marker>
            <c:symbol val="diamond"/>
            <c:size val="6"/>
            <c:spPr>
              <a:solidFill>
                <a:schemeClr val="accent1"/>
              </a:solidFill>
              <a:ln w="9525">
                <a:solidFill>
                  <a:schemeClr val="accent1"/>
                </a:solidFill>
                <a:round/>
              </a:ln>
              <a:effectLst/>
            </c:spPr>
          </c:marker>
          <c:dLbls>
            <c:dLbl>
              <c:idx val="0"/>
              <c:layout>
                <c:manualLayout>
                  <c:x val="-2.9411764705882366E-2"/>
                  <c:y val="-5.0632911392405194E-2"/>
                </c:manualLayout>
              </c:layout>
              <c:showVal val="1"/>
              <c:extLst>
                <c:ext xmlns:c15="http://schemas.microsoft.com/office/drawing/2012/chart" uri="{CE6537A1-D6FC-4f65-9D91-7224C49458BB}"/>
              </c:extLst>
            </c:dLbl>
            <c:dLbl>
              <c:idx val="1"/>
              <c:layout>
                <c:manualLayout>
                  <c:x val="-4.3137254901960811E-2"/>
                  <c:y val="-5.4008438818566179E-2"/>
                </c:manualLayout>
              </c:layout>
              <c:showVal val="1"/>
              <c:extLst>
                <c:ext xmlns:c15="http://schemas.microsoft.com/office/drawing/2012/chart" uri="{CE6537A1-D6FC-4f65-9D91-7224C49458BB}"/>
              </c:extLst>
            </c:dLbl>
            <c:dLbl>
              <c:idx val="2"/>
              <c:layout>
                <c:manualLayout>
                  <c:x val="-4.7058823529411813E-2"/>
                  <c:y val="-4.7257383966244793E-2"/>
                </c:manualLayout>
              </c:layout>
              <c:showVal val="1"/>
              <c:extLst>
                <c:ext xmlns:c15="http://schemas.microsoft.com/office/drawing/2012/chart" uri="{CE6537A1-D6FC-4f65-9D91-7224C49458BB}"/>
              </c:extLst>
            </c:dLbl>
            <c:dLbl>
              <c:idx val="3"/>
              <c:layout>
                <c:manualLayout>
                  <c:x val="-5.0980392156862793E-2"/>
                  <c:y val="-6.4135021097047343E-2"/>
                </c:manualLayout>
              </c:layout>
              <c:showVal val="1"/>
              <c:extLst>
                <c:ext xmlns:c15="http://schemas.microsoft.com/office/drawing/2012/chart" uri="{CE6537A1-D6FC-4f65-9D91-7224C49458BB}"/>
              </c:extLst>
            </c:dLbl>
            <c:dLbl>
              <c:idx val="4"/>
              <c:layout>
                <c:manualLayout>
                  <c:x val="-5.2941176470588207E-2"/>
                  <c:y val="-6.0759493670886164E-2"/>
                </c:manualLayout>
              </c:layout>
              <c:showVal val="1"/>
              <c:extLst>
                <c:ext xmlns:c15="http://schemas.microsoft.com/office/drawing/2012/chart" uri="{CE6537A1-D6FC-4f65-9D91-7224C49458BB}"/>
              </c:extLst>
            </c:dLbl>
            <c:dLbl>
              <c:idx val="5"/>
              <c:layout>
                <c:manualLayout>
                  <c:x val="-5.8823529411764768E-2"/>
                  <c:y val="-4.0506329113924072E-2"/>
                </c:manualLayout>
              </c:layout>
              <c:showVal val="1"/>
              <c:extLst>
                <c:ext xmlns:c15="http://schemas.microsoft.com/office/drawing/2012/chart" uri="{CE6537A1-D6FC-4f65-9D91-7224C49458BB}"/>
              </c:extLst>
            </c:dLbl>
            <c:dLbl>
              <c:idx val="6"/>
              <c:layout>
                <c:manualLayout>
                  <c:x val="-6.0784313725490313E-2"/>
                  <c:y val="-4.7257383966244723E-2"/>
                </c:manualLayout>
              </c:layout>
              <c:showVal val="1"/>
              <c:extLst>
                <c:ext xmlns:c15="http://schemas.microsoft.com/office/drawing/2012/chart" uri="{CE6537A1-D6FC-4f65-9D91-7224C49458BB}"/>
              </c:extLst>
            </c:dLbl>
            <c:dLbl>
              <c:idx val="7"/>
              <c:layout>
                <c:manualLayout>
                  <c:x val="-4.5098039215686933E-2"/>
                  <c:y val="-4.0506329113924072E-2"/>
                </c:manualLayout>
              </c:layout>
              <c:showVal val="1"/>
              <c:extLst>
                <c:ext xmlns:c15="http://schemas.microsoft.com/office/drawing/2012/chart" uri="{CE6537A1-D6FC-4f65-9D91-7224C49458BB}"/>
              </c:extLst>
            </c:dLbl>
            <c:dLbl>
              <c:idx val="8"/>
              <c:layout>
                <c:manualLayout>
                  <c:x val="-5.6862745098039222E-2"/>
                  <c:y val="-4.0506329113924072E-2"/>
                </c:manualLayout>
              </c:layout>
              <c:showVal val="1"/>
              <c:extLst>
                <c:ext xmlns:c15="http://schemas.microsoft.com/office/drawing/2012/chart" uri="{CE6537A1-D6FC-4f65-9D91-7224C49458BB}"/>
              </c:extLst>
            </c:dLbl>
            <c:dLbl>
              <c:idx val="9"/>
              <c:layout>
                <c:manualLayout>
                  <c:x val="-4.1176470588235294E-2"/>
                  <c:y val="-4.3881856540084356E-2"/>
                </c:manualLayout>
              </c:layout>
              <c:showVal val="1"/>
              <c:extLst>
                <c:ext xmlns:c15="http://schemas.microsoft.com/office/drawing/2012/chart" uri="{CE6537A1-D6FC-4f65-9D91-7224C49458BB}"/>
              </c:extLst>
            </c:dLbl>
            <c:dLbl>
              <c:idx val="10"/>
              <c:layout>
                <c:manualLayout>
                  <c:x val="-4.7058823529411813E-2"/>
                  <c:y val="-5.0632911392405132E-2"/>
                </c:manualLayout>
              </c:layout>
              <c:showVal val="1"/>
              <c:extLst>
                <c:ext xmlns:c15="http://schemas.microsoft.com/office/drawing/2012/chart" uri="{CE6537A1-D6FC-4f65-9D91-7224C49458BB}"/>
              </c:extLst>
            </c:dLbl>
            <c:dLbl>
              <c:idx val="11"/>
              <c:layout>
                <c:manualLayout>
                  <c:x val="-4.1176470588235439E-2"/>
                  <c:y val="-3.3755274261603414E-2"/>
                </c:manualLayout>
              </c:layout>
              <c:showVal val="1"/>
              <c:extLs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Val val="1"/>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graphic!$P$6:$AA$6</c:f>
              <c:strCache>
                <c:ptCount val="12"/>
                <c:pt idx="0">
                  <c:v>I    </c:v>
                </c:pt>
                <c:pt idx="1">
                  <c:v>II    </c:v>
                </c:pt>
                <c:pt idx="2">
                  <c:v>III</c:v>
                </c:pt>
                <c:pt idx="3">
                  <c:v>IV</c:v>
                </c:pt>
                <c:pt idx="4">
                  <c:v>V</c:v>
                </c:pt>
                <c:pt idx="5">
                  <c:v>VI</c:v>
                </c:pt>
                <c:pt idx="6">
                  <c:v>VII</c:v>
                </c:pt>
                <c:pt idx="7">
                  <c:v>VIII</c:v>
                </c:pt>
                <c:pt idx="8">
                  <c:v>IX</c:v>
                </c:pt>
                <c:pt idx="9">
                  <c:v>X</c:v>
                </c:pt>
                <c:pt idx="10">
                  <c:v>XI</c:v>
                </c:pt>
                <c:pt idx="11">
                  <c:v>XII</c:v>
                </c:pt>
              </c:strCache>
            </c:strRef>
          </c:cat>
          <c:val>
            <c:numRef>
              <c:f>graphic!$P$7:$AA$7</c:f>
              <c:numCache>
                <c:formatCode>0.0</c:formatCode>
                <c:ptCount val="12"/>
                <c:pt idx="0">
                  <c:v>102.08263469230153</c:v>
                </c:pt>
                <c:pt idx="1">
                  <c:v>102.50837170407624</c:v>
                </c:pt>
                <c:pt idx="2">
                  <c:v>103.14441749679185</c:v>
                </c:pt>
                <c:pt idx="3">
                  <c:v>104.84127532756354</c:v>
                </c:pt>
                <c:pt idx="4">
                  <c:v>106.10086525783389</c:v>
                </c:pt>
                <c:pt idx="5">
                  <c:v>107.0031390656283</c:v>
                </c:pt>
                <c:pt idx="6">
                  <c:v>106.84176413617263</c:v>
                </c:pt>
                <c:pt idx="7">
                  <c:v>106.67594985844556</c:v>
                </c:pt>
                <c:pt idx="8">
                  <c:v>108.57567499153578</c:v>
                </c:pt>
                <c:pt idx="9">
                  <c:v>109.12372390069959</c:v>
                </c:pt>
                <c:pt idx="10">
                  <c:v>109.84957416180471</c:v>
                </c:pt>
                <c:pt idx="11">
                  <c:v>111.18219577705216</c:v>
                </c:pt>
              </c:numCache>
            </c:numRef>
          </c:val>
        </c:ser>
        <c:ser>
          <c:idx val="1"/>
          <c:order val="1"/>
          <c:tx>
            <c:strRef>
              <c:f>graphic!$O$8</c:f>
              <c:strCache>
                <c:ptCount val="1"/>
                <c:pt idx="0">
                  <c:v>2015</c:v>
                </c:pt>
              </c:strCache>
            </c:strRef>
          </c:tx>
          <c:spPr>
            <a:ln w="28575" cap="rnd">
              <a:solidFill>
                <a:schemeClr val="accent2"/>
              </a:solidFill>
              <a:round/>
            </a:ln>
            <a:effectLst/>
          </c:spPr>
          <c:marker>
            <c:symbol val="square"/>
            <c:size val="6"/>
            <c:spPr>
              <a:solidFill>
                <a:schemeClr val="accent2"/>
              </a:solidFill>
              <a:ln w="9525">
                <a:solidFill>
                  <a:schemeClr val="accent2"/>
                </a:solidFill>
                <a:round/>
              </a:ln>
              <a:effectLst/>
            </c:spPr>
          </c:marker>
          <c:dLbls>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l"/>
            <c:showVal val="1"/>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graphic!$P$6:$AA$6</c:f>
              <c:strCache>
                <c:ptCount val="12"/>
                <c:pt idx="0">
                  <c:v>I    </c:v>
                </c:pt>
                <c:pt idx="1">
                  <c:v>II    </c:v>
                </c:pt>
                <c:pt idx="2">
                  <c:v>III</c:v>
                </c:pt>
                <c:pt idx="3">
                  <c:v>IV</c:v>
                </c:pt>
                <c:pt idx="4">
                  <c:v>V</c:v>
                </c:pt>
                <c:pt idx="5">
                  <c:v>VI</c:v>
                </c:pt>
                <c:pt idx="6">
                  <c:v>VII</c:v>
                </c:pt>
                <c:pt idx="7">
                  <c:v>VIII</c:v>
                </c:pt>
                <c:pt idx="8">
                  <c:v>IX</c:v>
                </c:pt>
                <c:pt idx="9">
                  <c:v>X</c:v>
                </c:pt>
                <c:pt idx="10">
                  <c:v>XI</c:v>
                </c:pt>
                <c:pt idx="11">
                  <c:v>XII</c:v>
                </c:pt>
              </c:strCache>
            </c:strRef>
          </c:cat>
          <c:val>
            <c:numRef>
              <c:f>graphic!$P$8:$AA$8</c:f>
              <c:numCache>
                <c:formatCode>0.0</c:formatCode>
                <c:ptCount val="12"/>
                <c:pt idx="0">
                  <c:v>100.27029343622853</c:v>
                </c:pt>
                <c:pt idx="1">
                  <c:v>101.12364187344586</c:v>
                </c:pt>
                <c:pt idx="2">
                  <c:v>101.82535741625928</c:v>
                </c:pt>
                <c:pt idx="3">
                  <c:v>102.68755693154417</c:v>
                </c:pt>
                <c:pt idx="4">
                  <c:v>103.1</c:v>
                </c:pt>
                <c:pt idx="5">
                  <c:v>102.7</c:v>
                </c:pt>
                <c:pt idx="6">
                  <c:v>101.6</c:v>
                </c:pt>
                <c:pt idx="7">
                  <c:v>102.6</c:v>
                </c:pt>
                <c:pt idx="8">
                  <c:v>103.2</c:v>
                </c:pt>
                <c:pt idx="9">
                  <c:v>104.5</c:v>
                </c:pt>
                <c:pt idx="10">
                  <c:v>103.3</c:v>
                </c:pt>
                <c:pt idx="11">
                  <c:v>104</c:v>
                </c:pt>
              </c:numCache>
            </c:numRef>
          </c:val>
        </c:ser>
        <c:ser>
          <c:idx val="2"/>
          <c:order val="2"/>
          <c:tx>
            <c:strRef>
              <c:f>graphic!$O$9</c:f>
              <c:strCache>
                <c:ptCount val="1"/>
                <c:pt idx="0">
                  <c:v>2016</c:v>
                </c:pt>
              </c:strCache>
            </c:strRef>
          </c:tx>
          <c:spPr>
            <a:ln w="31750" cap="rnd">
              <a:solidFill>
                <a:schemeClr val="accent3"/>
              </a:solidFill>
              <a:round/>
            </a:ln>
            <a:effectLst/>
          </c:spPr>
          <c:marker>
            <c:symbol val="triangle"/>
            <c:size val="6"/>
            <c:spPr>
              <a:solidFill>
                <a:schemeClr val="accent3"/>
              </a:solidFill>
              <a:ln w="9525">
                <a:solidFill>
                  <a:schemeClr val="accent3"/>
                </a:solidFill>
                <a:round/>
              </a:ln>
              <a:effectLst/>
            </c:spPr>
          </c:marker>
          <c:dLbls>
            <c:dLbl>
              <c:idx val="0"/>
              <c:layout>
                <c:manualLayout>
                  <c:x val="3.1372549019607822E-2"/>
                  <c:y val="3.7130801687764309E-2"/>
                </c:manualLayout>
              </c:layout>
              <c:showVal val="1"/>
              <c:extLst>
                <c:ext xmlns:c15="http://schemas.microsoft.com/office/drawing/2012/chart" uri="{CE6537A1-D6FC-4f65-9D91-7224C49458BB}"/>
              </c:extLst>
            </c:dLbl>
            <c:dLbl>
              <c:idx val="1"/>
              <c:layout>
                <c:manualLayout>
                  <c:x val="3.9516498527077002E-3"/>
                  <c:y val="4.7257383966244723E-2"/>
                </c:manualLayout>
              </c:layout>
              <c:showVal val="1"/>
              <c:extLst>
                <c:ext xmlns:c15="http://schemas.microsoft.com/office/drawing/2012/chart" uri="{CE6537A1-D6FC-4f65-9D91-7224C49458BB}"/>
              </c:extLst>
            </c:dLbl>
            <c:dLbl>
              <c:idx val="2"/>
              <c:layout>
                <c:manualLayout>
                  <c:x val="-1.9758249263539035E-3"/>
                  <c:y val="5.0698990710840532E-2"/>
                </c:manualLayout>
              </c:layout>
              <c:showVal val="1"/>
              <c:extLst>
                <c:ext xmlns:c15="http://schemas.microsoft.com/office/drawing/2012/chart" uri="{CE6537A1-D6FC-4f65-9D91-7224C49458BB}"/>
              </c:extLst>
            </c:dLbl>
            <c:dLbl>
              <c:idx val="3"/>
              <c:layout>
                <c:manualLayout>
                  <c:x val="-3.9516498527077002E-3"/>
                  <c:y val="2.1124579462850106E-2"/>
                </c:manualLayout>
              </c:layout>
              <c:showVal val="1"/>
              <c:extLst>
                <c:ext xmlns:c15="http://schemas.microsoft.com/office/drawing/2012/chart" uri="{CE6537A1-D6FC-4f65-9D91-7224C49458BB}"/>
              </c:extLst>
            </c:dLbl>
            <c:dLbl>
              <c:idx val="9"/>
              <c:layout>
                <c:manualLayout>
                  <c:x val="-1.3830774484476943E-2"/>
                  <c:y val="2.9574411247990238E-2"/>
                </c:manualLayout>
              </c:layout>
              <c:showVal val="1"/>
              <c:extLs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8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Val val="1"/>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graphic!$P$6:$AA$6</c:f>
              <c:strCache>
                <c:ptCount val="12"/>
                <c:pt idx="0">
                  <c:v>I    </c:v>
                </c:pt>
                <c:pt idx="1">
                  <c:v>II    </c:v>
                </c:pt>
                <c:pt idx="2">
                  <c:v>III</c:v>
                </c:pt>
                <c:pt idx="3">
                  <c:v>IV</c:v>
                </c:pt>
                <c:pt idx="4">
                  <c:v>V</c:v>
                </c:pt>
                <c:pt idx="5">
                  <c:v>VI</c:v>
                </c:pt>
                <c:pt idx="6">
                  <c:v>VII</c:v>
                </c:pt>
                <c:pt idx="7">
                  <c:v>VIII</c:v>
                </c:pt>
                <c:pt idx="8">
                  <c:v>IX</c:v>
                </c:pt>
                <c:pt idx="9">
                  <c:v>X</c:v>
                </c:pt>
                <c:pt idx="10">
                  <c:v>XI</c:v>
                </c:pt>
                <c:pt idx="11">
                  <c:v>XII</c:v>
                </c:pt>
              </c:strCache>
            </c:strRef>
          </c:cat>
          <c:val>
            <c:numRef>
              <c:f>graphic!$P$9:$AA$9</c:f>
              <c:numCache>
                <c:formatCode>0.0</c:formatCode>
                <c:ptCount val="12"/>
                <c:pt idx="0">
                  <c:v>101</c:v>
                </c:pt>
                <c:pt idx="1">
                  <c:v>101.7</c:v>
                </c:pt>
                <c:pt idx="2">
                  <c:v>102.2</c:v>
                </c:pt>
                <c:pt idx="3">
                  <c:v>102.7</c:v>
                </c:pt>
              </c:numCache>
            </c:numRef>
          </c:val>
        </c:ser>
        <c:dLbls/>
        <c:marker val="1"/>
        <c:axId val="210091008"/>
        <c:axId val="210113280"/>
      </c:lineChart>
      <c:catAx>
        <c:axId val="210091008"/>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10113280"/>
        <c:crosses val="autoZero"/>
        <c:auto val="1"/>
        <c:lblAlgn val="ctr"/>
        <c:lblOffset val="100"/>
      </c:catAx>
      <c:valAx>
        <c:axId val="210113280"/>
        <c:scaling>
          <c:orientation val="minMax"/>
          <c:max val="115"/>
          <c:min val="100"/>
        </c:scaling>
        <c:axPos val="l"/>
        <c:numFmt formatCode="0.0" sourceLinked="1"/>
        <c:majorTickMark val="none"/>
        <c:tickLblPos val="nextTo"/>
        <c:spPr>
          <a:noFill/>
          <a:ln w="25400" cap="flat" cmpd="sng" algn="ctr">
            <a:no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10091008"/>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chart>
  <c:spPr>
    <a:solidFill>
      <a:schemeClr val="lt1"/>
    </a:solidFill>
    <a:ln w="9525" cap="flat" cmpd="sng" algn="ctr">
      <a:solidFill>
        <a:schemeClr val="tx1">
          <a:lumMod val="15000"/>
          <a:lumOff val="85000"/>
        </a:schemeClr>
      </a:solidFill>
      <a:round/>
    </a:ln>
    <a:effectLst/>
  </c:spPr>
  <c:txPr>
    <a:bodyPr/>
    <a:lstStyle/>
    <a:p>
      <a:pPr>
        <a:defRPr>
          <a:solidFill>
            <a:sysClr val="windowText" lastClr="000000"/>
          </a:solidFill>
          <a:latin typeface="Arial" panose="020B0604020202020204" pitchFamily="34" charset="0"/>
          <a:cs typeface="Arial" panose="020B0604020202020204" pitchFamily="34" charset="0"/>
        </a:defRPr>
      </a:pPr>
      <a:endParaRPr lang="en-US"/>
    </a:p>
  </c:txPr>
  <c:externalData r:id="rId2"/>
</c:chartSpace>
</file>

<file path=ppt/charts/chart16.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2"/>
                </a:solidFill>
                <a:latin typeface="Arial" panose="020B0604020202020204" pitchFamily="34" charset="0"/>
                <a:ea typeface="+mn-ea"/>
                <a:cs typeface="Arial" panose="020B0604020202020204" pitchFamily="34" charset="0"/>
              </a:defRPr>
            </a:pPr>
            <a:r>
              <a:rPr lang="mn-MN" sz="1200">
                <a:solidFill>
                  <a:sysClr val="windowText" lastClr="000000"/>
                </a:solidFill>
              </a:rPr>
              <a:t>Дундговь аймгийн хэрэглээний үнийн индекс,</a:t>
            </a:r>
            <a:r>
              <a:rPr lang="mn-MN" sz="1200" baseline="0">
                <a:solidFill>
                  <a:sysClr val="windowText" lastClr="000000"/>
                </a:solidFill>
              </a:rPr>
              <a:t>  /өмнөх оны мөн үетэй харьцуулсанаар/</a:t>
            </a:r>
            <a:endParaRPr lang="en-US" sz="1200">
              <a:solidFill>
                <a:sysClr val="windowText" lastClr="000000"/>
              </a:solidFill>
            </a:endParaRPr>
          </a:p>
        </c:rich>
      </c:tx>
      <c:layout>
        <c:manualLayout>
          <c:xMode val="edge"/>
          <c:yMode val="edge"/>
          <c:x val="0.22853896262662304"/>
          <c:y val="3.2136106391598834E-2"/>
        </c:manualLayout>
      </c:layout>
      <c:spPr>
        <a:noFill/>
        <a:ln>
          <a:noFill/>
        </a:ln>
        <a:effectLst/>
      </c:spPr>
    </c:title>
    <c:plotArea>
      <c:layout/>
      <c:lineChart>
        <c:grouping val="standard"/>
        <c:ser>
          <c:idx val="0"/>
          <c:order val="0"/>
          <c:tx>
            <c:strRef>
              <c:f>graphic!$O$12</c:f>
              <c:strCache>
                <c:ptCount val="1"/>
                <c:pt idx="0">
                  <c:v>2014</c:v>
                </c:pt>
              </c:strCache>
            </c:strRef>
          </c:tx>
          <c:spPr>
            <a:ln w="31750" cap="rnd">
              <a:solidFill>
                <a:schemeClr val="accent1"/>
              </a:solidFill>
              <a:round/>
            </a:ln>
            <a:effectLst>
              <a:outerShdw blurRad="40000" dist="23000" dir="5400000" rotWithShape="0">
                <a:srgbClr val="000000">
                  <a:alpha val="35000"/>
                </a:srgbClr>
              </a:outerShdw>
            </a:effectLst>
          </c:spPr>
          <c:marker>
            <c:symbol val="none"/>
          </c:marker>
          <c:dLbls>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dLblPos val="ctr"/>
            <c:showVal val="1"/>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graphic!$P$11:$AA$11</c:f>
              <c:strCache>
                <c:ptCount val="12"/>
                <c:pt idx="0">
                  <c:v>I    </c:v>
                </c:pt>
                <c:pt idx="1">
                  <c:v>II    </c:v>
                </c:pt>
                <c:pt idx="2">
                  <c:v>III</c:v>
                </c:pt>
                <c:pt idx="3">
                  <c:v>IV</c:v>
                </c:pt>
                <c:pt idx="4">
                  <c:v>V</c:v>
                </c:pt>
                <c:pt idx="5">
                  <c:v>VI</c:v>
                </c:pt>
                <c:pt idx="6">
                  <c:v>VII</c:v>
                </c:pt>
                <c:pt idx="7">
                  <c:v>VIII</c:v>
                </c:pt>
                <c:pt idx="8">
                  <c:v>IX</c:v>
                </c:pt>
                <c:pt idx="9">
                  <c:v>X</c:v>
                </c:pt>
                <c:pt idx="10">
                  <c:v>XI</c:v>
                </c:pt>
                <c:pt idx="11">
                  <c:v>XII</c:v>
                </c:pt>
              </c:strCache>
            </c:strRef>
          </c:cat>
          <c:val>
            <c:numRef>
              <c:f>graphic!$P$12:$AA$12</c:f>
              <c:numCache>
                <c:formatCode>0.0</c:formatCode>
                <c:ptCount val="12"/>
                <c:pt idx="0">
                  <c:v>114.12083405828974</c:v>
                </c:pt>
                <c:pt idx="1">
                  <c:v>112.76404364832578</c:v>
                </c:pt>
                <c:pt idx="2">
                  <c:v>112.26733225825654</c:v>
                </c:pt>
                <c:pt idx="3">
                  <c:v>112.64027225124262</c:v>
                </c:pt>
                <c:pt idx="4">
                  <c:v>113.45014373173346</c:v>
                </c:pt>
                <c:pt idx="5">
                  <c:v>114.1089296961507</c:v>
                </c:pt>
                <c:pt idx="6">
                  <c:v>113.69705415502018</c:v>
                </c:pt>
                <c:pt idx="7">
                  <c:v>111.77623750097783</c:v>
                </c:pt>
                <c:pt idx="8">
                  <c:v>112.77236074807253</c:v>
                </c:pt>
                <c:pt idx="9">
                  <c:v>110.33523789120905</c:v>
                </c:pt>
                <c:pt idx="10">
                  <c:v>111.19932168407959</c:v>
                </c:pt>
                <c:pt idx="11">
                  <c:v>111.18219577705216</c:v>
                </c:pt>
              </c:numCache>
            </c:numRef>
          </c:val>
        </c:ser>
        <c:ser>
          <c:idx val="1"/>
          <c:order val="1"/>
          <c:tx>
            <c:strRef>
              <c:f>graphic!$O$13</c:f>
              <c:strCache>
                <c:ptCount val="1"/>
                <c:pt idx="0">
                  <c:v>2015</c:v>
                </c:pt>
              </c:strCache>
            </c:strRef>
          </c:tx>
          <c:spPr>
            <a:ln w="31750" cap="rnd">
              <a:solidFill>
                <a:schemeClr val="accent2"/>
              </a:solidFill>
              <a:round/>
            </a:ln>
            <a:effectLst>
              <a:outerShdw blurRad="40000" dist="23000" dir="5400000" rotWithShape="0">
                <a:srgbClr val="000000">
                  <a:alpha val="35000"/>
                </a:srgbClr>
              </a:outerShdw>
            </a:effectLst>
          </c:spPr>
          <c:marker>
            <c:symbol val="none"/>
          </c:marker>
          <c:dLbls>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dLblPos val="ctr"/>
            <c:showVal val="1"/>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graphic!$P$11:$AA$11</c:f>
              <c:strCache>
                <c:ptCount val="12"/>
                <c:pt idx="0">
                  <c:v>I    </c:v>
                </c:pt>
                <c:pt idx="1">
                  <c:v>II    </c:v>
                </c:pt>
                <c:pt idx="2">
                  <c:v>III</c:v>
                </c:pt>
                <c:pt idx="3">
                  <c:v>IV</c:v>
                </c:pt>
                <c:pt idx="4">
                  <c:v>V</c:v>
                </c:pt>
                <c:pt idx="5">
                  <c:v>VI</c:v>
                </c:pt>
                <c:pt idx="6">
                  <c:v>VII</c:v>
                </c:pt>
                <c:pt idx="7">
                  <c:v>VIII</c:v>
                </c:pt>
                <c:pt idx="8">
                  <c:v>IX</c:v>
                </c:pt>
                <c:pt idx="9">
                  <c:v>X</c:v>
                </c:pt>
                <c:pt idx="10">
                  <c:v>XI</c:v>
                </c:pt>
                <c:pt idx="11">
                  <c:v>XII</c:v>
                </c:pt>
              </c:strCache>
            </c:strRef>
          </c:cat>
          <c:val>
            <c:numRef>
              <c:f>graphic!$P$13:$AA$13</c:f>
              <c:numCache>
                <c:formatCode>0.0</c:formatCode>
                <c:ptCount val="12"/>
                <c:pt idx="0">
                  <c:v>109.2083039299726</c:v>
                </c:pt>
                <c:pt idx="1">
                  <c:v>109.68029597542508</c:v>
                </c:pt>
                <c:pt idx="2">
                  <c:v>109.76034474842014</c:v>
                </c:pt>
                <c:pt idx="3">
                  <c:v>108.89821802490529</c:v>
                </c:pt>
                <c:pt idx="4">
                  <c:v>108.1</c:v>
                </c:pt>
                <c:pt idx="5">
                  <c:v>106.7</c:v>
                </c:pt>
                <c:pt idx="6">
                  <c:v>105.7</c:v>
                </c:pt>
                <c:pt idx="7">
                  <c:v>108.6</c:v>
                </c:pt>
                <c:pt idx="8">
                  <c:v>105.6</c:v>
                </c:pt>
                <c:pt idx="9">
                  <c:v>106.3</c:v>
                </c:pt>
                <c:pt idx="10">
                  <c:v>104.5</c:v>
                </c:pt>
                <c:pt idx="11">
                  <c:v>104</c:v>
                </c:pt>
              </c:numCache>
            </c:numRef>
          </c:val>
        </c:ser>
        <c:ser>
          <c:idx val="2"/>
          <c:order val="2"/>
          <c:tx>
            <c:strRef>
              <c:f>graphic!$O$14</c:f>
              <c:strCache>
                <c:ptCount val="1"/>
                <c:pt idx="0">
                  <c:v>2016</c:v>
                </c:pt>
              </c:strCache>
            </c:strRef>
          </c:tx>
          <c:spPr>
            <a:ln w="31750" cap="rnd">
              <a:solidFill>
                <a:schemeClr val="accent3"/>
              </a:solidFill>
              <a:round/>
            </a:ln>
            <a:effectLst>
              <a:outerShdw blurRad="40000" dist="23000" dir="5400000" rotWithShape="0">
                <a:srgbClr val="000000">
                  <a:alpha val="35000"/>
                </a:srgbClr>
              </a:outerShdw>
            </a:effectLst>
          </c:spPr>
          <c:marker>
            <c:symbol val="none"/>
          </c:marker>
          <c:dLbls>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dLblPos val="ctr"/>
            <c:showVal val="1"/>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graphic!$P$11:$AA$11</c:f>
              <c:strCache>
                <c:ptCount val="12"/>
                <c:pt idx="0">
                  <c:v>I    </c:v>
                </c:pt>
                <c:pt idx="1">
                  <c:v>II    </c:v>
                </c:pt>
                <c:pt idx="2">
                  <c:v>III</c:v>
                </c:pt>
                <c:pt idx="3">
                  <c:v>IV</c:v>
                </c:pt>
                <c:pt idx="4">
                  <c:v>V</c:v>
                </c:pt>
                <c:pt idx="5">
                  <c:v>VI</c:v>
                </c:pt>
                <c:pt idx="6">
                  <c:v>VII</c:v>
                </c:pt>
                <c:pt idx="7">
                  <c:v>VIII</c:v>
                </c:pt>
                <c:pt idx="8">
                  <c:v>IX</c:v>
                </c:pt>
                <c:pt idx="9">
                  <c:v>X</c:v>
                </c:pt>
                <c:pt idx="10">
                  <c:v>XI</c:v>
                </c:pt>
                <c:pt idx="11">
                  <c:v>XII</c:v>
                </c:pt>
              </c:strCache>
            </c:strRef>
          </c:cat>
          <c:val>
            <c:numRef>
              <c:f>graphic!$P$14:$AA$14</c:f>
              <c:numCache>
                <c:formatCode>0.0</c:formatCode>
                <c:ptCount val="12"/>
                <c:pt idx="0">
                  <c:v>104.8</c:v>
                </c:pt>
                <c:pt idx="1">
                  <c:v>104.6</c:v>
                </c:pt>
                <c:pt idx="2">
                  <c:v>104.3</c:v>
                </c:pt>
                <c:pt idx="3">
                  <c:v>104</c:v>
                </c:pt>
              </c:numCache>
            </c:numRef>
          </c:val>
        </c:ser>
        <c:dLbls>
          <c:showVal val="1"/>
        </c:dLbls>
        <c:marker val="1"/>
        <c:axId val="210177024"/>
        <c:axId val="210191104"/>
      </c:lineChart>
      <c:catAx>
        <c:axId val="210177024"/>
        <c:scaling>
          <c:orientation val="minMax"/>
        </c:scaling>
        <c:axPos val="b"/>
        <c:numFmt formatCode="General" sourceLinked="1"/>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crossAx val="210191104"/>
        <c:crosses val="autoZero"/>
        <c:auto val="1"/>
        <c:lblAlgn val="ctr"/>
        <c:lblOffset val="100"/>
      </c:catAx>
      <c:valAx>
        <c:axId val="210191104"/>
        <c:scaling>
          <c:orientation val="minMax"/>
        </c:scaling>
        <c:axPos val="l"/>
        <c:majorGridlines>
          <c:spPr>
            <a:ln w="9525" cap="flat" cmpd="sng" algn="ctr">
              <a:solidFill>
                <a:schemeClr val="tx2">
                  <a:lumMod val="15000"/>
                  <a:lumOff val="85000"/>
                </a:schemeClr>
              </a:solidFill>
              <a:round/>
            </a:ln>
            <a:effectLst/>
          </c:spPr>
        </c:majorGridlines>
        <c:numFmt formatCode="0.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crossAx val="210177024"/>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legend>
    <c:plotVisOnly val="1"/>
    <c:dispBlanksAs val="gap"/>
  </c:chart>
  <c:spPr>
    <a:solidFill>
      <a:schemeClr val="bg1"/>
    </a:solidFill>
    <a:ln w="9525" cap="flat" cmpd="sng" algn="ctr">
      <a:solidFill>
        <a:schemeClr val="tx2">
          <a:lumMod val="15000"/>
          <a:lumOff val="85000"/>
        </a:schemeClr>
      </a:solidFill>
      <a:round/>
    </a:ln>
    <a:effectLst/>
  </c:spPr>
  <c:txPr>
    <a:bodyPr/>
    <a:lstStyle/>
    <a:p>
      <a:pPr>
        <a:defRPr>
          <a:latin typeface="Arial" panose="020B0604020202020204" pitchFamily="34" charset="0"/>
          <a:cs typeface="Arial" panose="020B0604020202020204" pitchFamily="34" charset="0"/>
        </a:defRPr>
      </a:pPr>
      <a:endParaRPr lang="en-US"/>
    </a:p>
  </c:txPr>
  <c:externalData r:id="rId2"/>
</c:chartSpace>
</file>

<file path=ppt/charts/chart17.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title>
      <c:tx>
        <c:rich>
          <a:bodyPr/>
          <a:lstStyle/>
          <a:p>
            <a:pPr>
              <a:defRPr sz="1400">
                <a:latin typeface="Arial Mon" pitchFamily="34" charset="0"/>
              </a:defRPr>
            </a:pPr>
            <a:r>
              <a:rPr lang="mn-MN" sz="1400"/>
              <a:t>Төсвийн орлого зарлага </a:t>
            </a:r>
            <a:r>
              <a:rPr lang="en-US" sz="1400" baseline="0"/>
              <a:t> 2016 </a:t>
            </a:r>
            <a:r>
              <a:rPr lang="mn-MN" sz="1400" baseline="0"/>
              <a:t>оны </a:t>
            </a:r>
            <a:r>
              <a:rPr lang="en-US" sz="1400" baseline="0"/>
              <a:t>4</a:t>
            </a:r>
            <a:r>
              <a:rPr lang="mn-MN" sz="1400" baseline="0"/>
              <a:t> сарын байдлаар</a:t>
            </a:r>
            <a:endParaRPr lang="mn-MN" sz="1400"/>
          </a:p>
        </c:rich>
      </c:tx>
    </c:title>
    <c:view3D>
      <c:rAngAx val="1"/>
    </c:view3D>
    <c:plotArea>
      <c:layout/>
      <c:bar3DChart>
        <c:barDir val="col"/>
        <c:grouping val="clustered"/>
        <c:ser>
          <c:idx val="0"/>
          <c:order val="0"/>
          <c:tx>
            <c:strRef>
              <c:f>Sheet1!$A$5</c:f>
              <c:strCache>
                <c:ptCount val="1"/>
                <c:pt idx="0">
                  <c:v>Îðîí íóòãèéí òºñâèéí áàéãóóëëàãûí çàðëàãûí ä¿í/сая.төг/</c:v>
                </c:pt>
              </c:strCache>
            </c:strRef>
          </c:tx>
          <c:dLbls>
            <c:spPr>
              <a:noFill/>
              <a:ln>
                <a:noFill/>
              </a:ln>
              <a:effectLst/>
            </c:spPr>
            <c:showVal val="1"/>
            <c:extLst>
              <c:ext xmlns:c15="http://schemas.microsoft.com/office/drawing/2012/chart" uri="{CE6537A1-D6FC-4f65-9D91-7224C49458BB}">
                <c15:layout/>
                <c15:showLeaderLines val="0"/>
              </c:ext>
            </c:extLst>
          </c:dLbls>
          <c:cat>
            <c:strRef>
              <c:f>Sheet1!$B$4:$C$4</c:f>
              <c:strCache>
                <c:ptCount val="2"/>
                <c:pt idx="0">
                  <c:v>2015 он</c:v>
                </c:pt>
                <c:pt idx="1">
                  <c:v>2016 он</c:v>
                </c:pt>
              </c:strCache>
            </c:strRef>
          </c:cat>
          <c:val>
            <c:numRef>
              <c:f>Sheet1!$B$5:$C$5</c:f>
              <c:numCache>
                <c:formatCode>0.0</c:formatCode>
                <c:ptCount val="2"/>
                <c:pt idx="0">
                  <c:v>11249.7</c:v>
                </c:pt>
                <c:pt idx="1">
                  <c:v>10636.1</c:v>
                </c:pt>
              </c:numCache>
            </c:numRef>
          </c:val>
        </c:ser>
        <c:ser>
          <c:idx val="1"/>
          <c:order val="1"/>
          <c:tx>
            <c:strRef>
              <c:f>Sheet1!$A$6</c:f>
              <c:strCache>
                <c:ptCount val="1"/>
                <c:pt idx="0">
                  <c:v>Íèéò îðëîãî /òóñëàìæèéí ä¿í/сая.төг/</c:v>
                </c:pt>
              </c:strCache>
            </c:strRef>
          </c:tx>
          <c:dLbls>
            <c:spPr>
              <a:noFill/>
              <a:ln>
                <a:noFill/>
              </a:ln>
              <a:effectLst/>
            </c:spPr>
            <c:showVal val="1"/>
            <c:extLst>
              <c:ext xmlns:c15="http://schemas.microsoft.com/office/drawing/2012/chart" uri="{CE6537A1-D6FC-4f65-9D91-7224C49458BB}">
                <c15:layout/>
                <c15:showLeaderLines val="0"/>
              </c:ext>
            </c:extLst>
          </c:dLbls>
          <c:cat>
            <c:strRef>
              <c:f>Sheet1!$B$4:$C$4</c:f>
              <c:strCache>
                <c:ptCount val="2"/>
                <c:pt idx="0">
                  <c:v>2015 он</c:v>
                </c:pt>
                <c:pt idx="1">
                  <c:v>2016 он</c:v>
                </c:pt>
              </c:strCache>
            </c:strRef>
          </c:cat>
          <c:val>
            <c:numRef>
              <c:f>Sheet1!$B$6:$C$6</c:f>
              <c:numCache>
                <c:formatCode>0.0</c:formatCode>
                <c:ptCount val="2"/>
                <c:pt idx="0">
                  <c:v>12677.8</c:v>
                </c:pt>
                <c:pt idx="1">
                  <c:v>12608.4</c:v>
                </c:pt>
              </c:numCache>
            </c:numRef>
          </c:val>
        </c:ser>
        <c:dLbls>
          <c:showVal val="1"/>
        </c:dLbls>
        <c:shape val="box"/>
        <c:axId val="210349440"/>
        <c:axId val="210244736"/>
        <c:axId val="0"/>
      </c:bar3DChart>
      <c:catAx>
        <c:axId val="210349440"/>
        <c:scaling>
          <c:orientation val="minMax"/>
        </c:scaling>
        <c:axPos val="b"/>
        <c:numFmt formatCode="General" sourceLinked="1"/>
        <c:majorTickMark val="none"/>
        <c:tickLblPos val="nextTo"/>
        <c:crossAx val="210244736"/>
        <c:crosses val="autoZero"/>
        <c:auto val="1"/>
        <c:lblAlgn val="ctr"/>
        <c:lblOffset val="100"/>
      </c:catAx>
      <c:valAx>
        <c:axId val="210244736"/>
        <c:scaling>
          <c:orientation val="minMax"/>
        </c:scaling>
        <c:delete val="1"/>
        <c:axPos val="l"/>
        <c:numFmt formatCode="0.0" sourceLinked="1"/>
        <c:tickLblPos val="none"/>
        <c:crossAx val="210349440"/>
        <c:crosses val="autoZero"/>
        <c:crossBetween val="between"/>
      </c:valAx>
    </c:plotArea>
    <c:legend>
      <c:legendPos val="t"/>
      <c:txPr>
        <a:bodyPr/>
        <a:lstStyle/>
        <a:p>
          <a:pPr>
            <a:defRPr>
              <a:latin typeface="Arial Mon" pitchFamily="34" charset="0"/>
            </a:defRPr>
          </a:pPr>
          <a:endParaRPr lang="en-US"/>
        </a:p>
      </c:txPr>
    </c:legend>
    <c:plotVisOnly val="1"/>
    <c:dispBlanksAs val="gap"/>
  </c:chart>
  <c:spPr>
    <a:gradFill>
      <a:gsLst>
        <a:gs pos="0">
          <a:srgbClr val="5E9EFF"/>
        </a:gs>
        <a:gs pos="39999">
          <a:srgbClr val="85C2FF"/>
        </a:gs>
        <a:gs pos="70000">
          <a:srgbClr val="C4D6EB"/>
        </a:gs>
        <a:gs pos="100000">
          <a:srgbClr val="FFEBFA"/>
        </a:gs>
      </a:gsLst>
      <a:lin ang="5400000" scaled="0"/>
    </a:gradFill>
  </c:spPr>
  <c:externalData r:id="rId2"/>
</c:chartSpace>
</file>

<file path=ppt/charts/chart18.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title>
      <c:tx>
        <c:rich>
          <a:bodyPr/>
          <a:lstStyle/>
          <a:p>
            <a:pPr>
              <a:defRPr sz="1400">
                <a:latin typeface="Arial Mon" pitchFamily="34" charset="0"/>
              </a:defRPr>
            </a:pPr>
            <a:r>
              <a:rPr lang="mn-MN" sz="1400"/>
              <a:t>Төсвийн орлогод эзлэх хувь 2016 оны</a:t>
            </a:r>
            <a:r>
              <a:rPr lang="mn-MN" sz="1400" baseline="0"/>
              <a:t> </a:t>
            </a:r>
            <a:r>
              <a:rPr lang="en-US" sz="1400" baseline="0"/>
              <a:t>4</a:t>
            </a:r>
            <a:r>
              <a:rPr lang="mn-MN" sz="1400" baseline="0"/>
              <a:t> сарын байдлаар</a:t>
            </a:r>
            <a:endParaRPr lang="mn-MN" sz="1400"/>
          </a:p>
        </c:rich>
      </c:tx>
    </c:title>
    <c:view3D>
      <c:rotX val="30"/>
      <c:perspective val="30"/>
    </c:view3D>
    <c:plotArea>
      <c:layout/>
      <c:pie3DChart>
        <c:varyColors val="1"/>
        <c:ser>
          <c:idx val="0"/>
          <c:order val="0"/>
          <c:explosion val="25"/>
          <c:dLbls>
            <c:spPr>
              <a:noFill/>
              <a:ln>
                <a:noFill/>
              </a:ln>
              <a:effectLst/>
            </c:spPr>
            <c:showPercent val="1"/>
            <c:showLeaderLines val="1"/>
            <c:extLst>
              <c:ext xmlns:c15="http://schemas.microsoft.com/office/drawing/2012/chart" uri="{CE6537A1-D6FC-4f65-9D91-7224C49458BB}">
                <c15:layout/>
              </c:ext>
            </c:extLst>
          </c:dLbls>
          <c:cat>
            <c:strRef>
              <c:f>Sheet1!$B$12:$B$15</c:f>
              <c:strCache>
                <c:ptCount val="4"/>
                <c:pt idx="1">
                  <c:v>татвар</c:v>
                </c:pt>
                <c:pt idx="2">
                  <c:v>тусламж</c:v>
                </c:pt>
                <c:pt idx="3">
                  <c:v>татварын бус</c:v>
                </c:pt>
              </c:strCache>
            </c:strRef>
          </c:cat>
          <c:val>
            <c:numRef>
              <c:f>Sheet1!$C$12:$C$15</c:f>
              <c:numCache>
                <c:formatCode>0.0</c:formatCode>
                <c:ptCount val="4"/>
                <c:pt idx="1">
                  <c:v>1224.6699999999998</c:v>
                </c:pt>
                <c:pt idx="2">
                  <c:v>11206.3</c:v>
                </c:pt>
                <c:pt idx="3">
                  <c:v>177.4</c:v>
                </c:pt>
              </c:numCache>
            </c:numRef>
          </c:val>
        </c:ser>
        <c:dLbls>
          <c:showPercent val="1"/>
        </c:dLbls>
      </c:pie3DChart>
    </c:plotArea>
    <c:legend>
      <c:legendPos val="t"/>
      <c:legendEntry>
        <c:idx val="0"/>
        <c:delete val="1"/>
      </c:legendEntry>
    </c:legend>
    <c:plotVisOnly val="1"/>
    <c:dispBlanksAs val="zero"/>
  </c:chart>
  <c:spPr>
    <a:gradFill>
      <a:gsLst>
        <a:gs pos="0">
          <a:srgbClr val="E6DCAC"/>
        </a:gs>
        <a:gs pos="12000">
          <a:srgbClr val="E6D78A"/>
        </a:gs>
        <a:gs pos="30000">
          <a:srgbClr val="C7AC4C"/>
        </a:gs>
        <a:gs pos="45000">
          <a:srgbClr val="E6D78A"/>
        </a:gs>
        <a:gs pos="77000">
          <a:srgbClr val="C7AC4C"/>
        </a:gs>
        <a:gs pos="100000">
          <a:srgbClr val="E6DCAC"/>
        </a:gs>
      </a:gsLst>
      <a:lin ang="5400000" scaled="0"/>
    </a:gradFill>
  </c:spPr>
  <c:externalData r:id="rId2"/>
</c:chartSpace>
</file>

<file path=ppt/charts/chart19.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title>
      <c:tx>
        <c:rich>
          <a:bodyPr/>
          <a:lstStyle/>
          <a:p>
            <a:pPr>
              <a:defRPr sz="1200">
                <a:latin typeface="Arial Mon" pitchFamily="34" charset="0"/>
              </a:defRPr>
            </a:pPr>
            <a:r>
              <a:rPr lang="mn-MN" sz="1200">
                <a:latin typeface="Arial Mon" pitchFamily="34" charset="0"/>
              </a:rPr>
              <a:t>Төсвийн</a:t>
            </a:r>
            <a:r>
              <a:rPr lang="mn-MN" sz="1200" baseline="0">
                <a:latin typeface="Arial Mon" pitchFamily="34" charset="0"/>
              </a:rPr>
              <a:t> орлогын төлөвлөгөөний биелэлт </a:t>
            </a:r>
            <a:r>
              <a:rPr lang="en-US" sz="1200" baseline="0">
                <a:latin typeface="Arial Mon" pitchFamily="34" charset="0"/>
              </a:rPr>
              <a:t>4-</a:t>
            </a:r>
            <a:r>
              <a:rPr lang="mn-MN" sz="1200" baseline="0">
                <a:latin typeface="Arial Mon" pitchFamily="34" charset="0"/>
              </a:rPr>
              <a:t>р сарын байдлаар </a:t>
            </a:r>
            <a:endParaRPr lang="en-US" sz="1200">
              <a:latin typeface="Arial Mon" pitchFamily="34" charset="0"/>
            </a:endParaRPr>
          </a:p>
        </c:rich>
      </c:tx>
    </c:title>
    <c:view3D>
      <c:rAngAx val="1"/>
    </c:view3D>
    <c:plotArea>
      <c:layout/>
      <c:bar3DChart>
        <c:barDir val="col"/>
        <c:grouping val="clustered"/>
        <c:ser>
          <c:idx val="0"/>
          <c:order val="0"/>
          <c:cat>
            <c:strRef>
              <c:f>Sheet2!$A$39:$A$53</c:f>
              <c:strCache>
                <c:ptCount val="15"/>
                <c:pt idx="0">
                  <c:v>Äýëãýðöîãò</c:v>
                </c:pt>
                <c:pt idx="1">
                  <c:v>Äýðýí </c:v>
                </c:pt>
                <c:pt idx="2">
                  <c:v>Ãîâü-Óãòààë</c:v>
                </c:pt>
                <c:pt idx="3">
                  <c:v>Öàãààíäýëãýð</c:v>
                </c:pt>
                <c:pt idx="4">
                  <c:v>Áàÿíæàðãàëàí</c:v>
                </c:pt>
                <c:pt idx="5">
                  <c:v>ªíäºðøèë</c:v>
                </c:pt>
                <c:pt idx="6">
                  <c:v>Ãóðâàíñàéõàí</c:v>
                </c:pt>
                <c:pt idx="7">
                  <c:v>ªëçèéò</c:v>
                </c:pt>
                <c:pt idx="8">
                  <c:v>Õóëä</c:v>
                </c:pt>
                <c:pt idx="9">
                  <c:v>Ëóóñ</c:v>
                </c:pt>
                <c:pt idx="10">
                  <c:v>Äýëãýðõàíãàé</c:v>
                </c:pt>
                <c:pt idx="11">
                  <c:v>Ñàéõàí-Îâîî</c:v>
                </c:pt>
                <c:pt idx="12">
                  <c:v>Ýðäýíýäàëàé</c:v>
                </c:pt>
                <c:pt idx="13">
                  <c:v>Ñàéíöàãààí</c:v>
                </c:pt>
                <c:pt idx="14">
                  <c:v>Àäààöàã</c:v>
                </c:pt>
              </c:strCache>
            </c:strRef>
          </c:cat>
          <c:val>
            <c:numRef>
              <c:f>Sheet2!$B$39:$B$53</c:f>
              <c:numCache>
                <c:formatCode>0.0</c:formatCode>
                <c:ptCount val="15"/>
                <c:pt idx="0">
                  <c:v>27390</c:v>
                </c:pt>
                <c:pt idx="1">
                  <c:v>23922.2</c:v>
                </c:pt>
                <c:pt idx="2">
                  <c:v>38614</c:v>
                </c:pt>
                <c:pt idx="3">
                  <c:v>20370</c:v>
                </c:pt>
                <c:pt idx="4">
                  <c:v>39280</c:v>
                </c:pt>
                <c:pt idx="5">
                  <c:v>23219</c:v>
                </c:pt>
                <c:pt idx="6">
                  <c:v>567625</c:v>
                </c:pt>
                <c:pt idx="7">
                  <c:v>68533</c:v>
                </c:pt>
                <c:pt idx="8">
                  <c:v>63150</c:v>
                </c:pt>
                <c:pt idx="9">
                  <c:v>40895</c:v>
                </c:pt>
                <c:pt idx="10">
                  <c:v>40139.5</c:v>
                </c:pt>
                <c:pt idx="11">
                  <c:v>26440</c:v>
                </c:pt>
                <c:pt idx="12">
                  <c:v>85864.8</c:v>
                </c:pt>
                <c:pt idx="13">
                  <c:v>99888</c:v>
                </c:pt>
                <c:pt idx="14">
                  <c:v>36100</c:v>
                </c:pt>
              </c:numCache>
            </c:numRef>
          </c:val>
        </c:ser>
        <c:ser>
          <c:idx val="1"/>
          <c:order val="1"/>
          <c:cat>
            <c:strRef>
              <c:f>Sheet2!$A$39:$A$53</c:f>
              <c:strCache>
                <c:ptCount val="15"/>
                <c:pt idx="0">
                  <c:v>Äýëãýðöîãò</c:v>
                </c:pt>
                <c:pt idx="1">
                  <c:v>Äýðýí </c:v>
                </c:pt>
                <c:pt idx="2">
                  <c:v>Ãîâü-Óãòààë</c:v>
                </c:pt>
                <c:pt idx="3">
                  <c:v>Öàãààíäýëãýð</c:v>
                </c:pt>
                <c:pt idx="4">
                  <c:v>Áàÿíæàðãàëàí</c:v>
                </c:pt>
                <c:pt idx="5">
                  <c:v>ªíäºðøèë</c:v>
                </c:pt>
                <c:pt idx="6">
                  <c:v>Ãóðâàíñàéõàí</c:v>
                </c:pt>
                <c:pt idx="7">
                  <c:v>ªëçèéò</c:v>
                </c:pt>
                <c:pt idx="8">
                  <c:v>Õóëä</c:v>
                </c:pt>
                <c:pt idx="9">
                  <c:v>Ëóóñ</c:v>
                </c:pt>
                <c:pt idx="10">
                  <c:v>Äýëãýðõàíãàé</c:v>
                </c:pt>
                <c:pt idx="11">
                  <c:v>Ñàéõàí-Îâîî</c:v>
                </c:pt>
                <c:pt idx="12">
                  <c:v>Ýðäýíýäàëàé</c:v>
                </c:pt>
                <c:pt idx="13">
                  <c:v>Ñàéíöàãààí</c:v>
                </c:pt>
                <c:pt idx="14">
                  <c:v>Àäààöàã</c:v>
                </c:pt>
              </c:strCache>
            </c:strRef>
          </c:cat>
          <c:val>
            <c:numRef>
              <c:f>Sheet2!$C$39:$C$53</c:f>
              <c:numCache>
                <c:formatCode>0.0</c:formatCode>
                <c:ptCount val="15"/>
                <c:pt idx="0">
                  <c:v>28183.4</c:v>
                </c:pt>
                <c:pt idx="1">
                  <c:v>27625.5</c:v>
                </c:pt>
                <c:pt idx="2">
                  <c:v>39569.800000000003</c:v>
                </c:pt>
                <c:pt idx="3">
                  <c:v>16013.9</c:v>
                </c:pt>
                <c:pt idx="4">
                  <c:v>39804.699999999997</c:v>
                </c:pt>
                <c:pt idx="5">
                  <c:v>175983.5</c:v>
                </c:pt>
                <c:pt idx="6">
                  <c:v>392819.6</c:v>
                </c:pt>
                <c:pt idx="7">
                  <c:v>26879.4</c:v>
                </c:pt>
                <c:pt idx="8">
                  <c:v>55086.6</c:v>
                </c:pt>
                <c:pt idx="9">
                  <c:v>37890.1</c:v>
                </c:pt>
                <c:pt idx="10">
                  <c:v>52997.7</c:v>
                </c:pt>
                <c:pt idx="11">
                  <c:v>26345.9</c:v>
                </c:pt>
                <c:pt idx="12">
                  <c:v>81789.899999999994</c:v>
                </c:pt>
                <c:pt idx="13">
                  <c:v>84627.8</c:v>
                </c:pt>
                <c:pt idx="14">
                  <c:v>43003.4</c:v>
                </c:pt>
              </c:numCache>
            </c:numRef>
          </c:val>
        </c:ser>
        <c:ser>
          <c:idx val="2"/>
          <c:order val="2"/>
          <c:cat>
            <c:strRef>
              <c:f>Sheet2!$A$39:$A$53</c:f>
              <c:strCache>
                <c:ptCount val="15"/>
                <c:pt idx="0">
                  <c:v>Äýëãýðöîãò</c:v>
                </c:pt>
                <c:pt idx="1">
                  <c:v>Äýðýí </c:v>
                </c:pt>
                <c:pt idx="2">
                  <c:v>Ãîâü-Óãòààë</c:v>
                </c:pt>
                <c:pt idx="3">
                  <c:v>Öàãààíäýëãýð</c:v>
                </c:pt>
                <c:pt idx="4">
                  <c:v>Áàÿíæàðãàëàí</c:v>
                </c:pt>
                <c:pt idx="5">
                  <c:v>ªíäºðøèë</c:v>
                </c:pt>
                <c:pt idx="6">
                  <c:v>Ãóðâàíñàéõàí</c:v>
                </c:pt>
                <c:pt idx="7">
                  <c:v>ªëçèéò</c:v>
                </c:pt>
                <c:pt idx="8">
                  <c:v>Õóëä</c:v>
                </c:pt>
                <c:pt idx="9">
                  <c:v>Ëóóñ</c:v>
                </c:pt>
                <c:pt idx="10">
                  <c:v>Äýëãýðõàíãàé</c:v>
                </c:pt>
                <c:pt idx="11">
                  <c:v>Ñàéõàí-Îâîî</c:v>
                </c:pt>
                <c:pt idx="12">
                  <c:v>Ýðäýíýäàëàé</c:v>
                </c:pt>
                <c:pt idx="13">
                  <c:v>Ñàéíöàãààí</c:v>
                </c:pt>
                <c:pt idx="14">
                  <c:v>Àäààöàã</c:v>
                </c:pt>
              </c:strCache>
            </c:strRef>
          </c:cat>
          <c:val>
            <c:numRef>
              <c:f>Sheet2!$B$38</c:f>
              <c:numCache>
                <c:formatCode>General</c:formatCode>
                <c:ptCount val="1"/>
                <c:pt idx="0">
                  <c:v>0</c:v>
                </c:pt>
              </c:numCache>
            </c:numRef>
          </c:val>
        </c:ser>
        <c:ser>
          <c:idx val="3"/>
          <c:order val="3"/>
          <c:cat>
            <c:strRef>
              <c:f>Sheet2!$A$39:$A$53</c:f>
              <c:strCache>
                <c:ptCount val="15"/>
                <c:pt idx="0">
                  <c:v>Äýëãýðöîãò</c:v>
                </c:pt>
                <c:pt idx="1">
                  <c:v>Äýðýí </c:v>
                </c:pt>
                <c:pt idx="2">
                  <c:v>Ãîâü-Óãòààë</c:v>
                </c:pt>
                <c:pt idx="3">
                  <c:v>Öàãààíäýëãýð</c:v>
                </c:pt>
                <c:pt idx="4">
                  <c:v>Áàÿíæàðãàëàí</c:v>
                </c:pt>
                <c:pt idx="5">
                  <c:v>ªíäºðøèë</c:v>
                </c:pt>
                <c:pt idx="6">
                  <c:v>Ãóðâàíñàéõàí</c:v>
                </c:pt>
                <c:pt idx="7">
                  <c:v>ªëçèéò</c:v>
                </c:pt>
                <c:pt idx="8">
                  <c:v>Õóëä</c:v>
                </c:pt>
                <c:pt idx="9">
                  <c:v>Ëóóñ</c:v>
                </c:pt>
                <c:pt idx="10">
                  <c:v>Äýëãýðõàíãàé</c:v>
                </c:pt>
                <c:pt idx="11">
                  <c:v>Ñàéõàí-Îâîî</c:v>
                </c:pt>
                <c:pt idx="12">
                  <c:v>Ýðäýíýäàëàé</c:v>
                </c:pt>
                <c:pt idx="13">
                  <c:v>Ñàéíöàãààí</c:v>
                </c:pt>
                <c:pt idx="14">
                  <c:v>Àäààöàã</c:v>
                </c:pt>
              </c:strCache>
            </c:strRef>
          </c:cat>
          <c:val>
            <c:numRef>
              <c:f>Sheet2!$C$38</c:f>
              <c:numCache>
                <c:formatCode>General</c:formatCode>
                <c:ptCount val="1"/>
                <c:pt idx="0">
                  <c:v>0</c:v>
                </c:pt>
              </c:numCache>
            </c:numRef>
          </c:val>
        </c:ser>
        <c:dLbls/>
        <c:gapWidth val="0"/>
        <c:gapDepth val="0"/>
        <c:shape val="box"/>
        <c:axId val="210715008"/>
        <c:axId val="210716544"/>
        <c:axId val="0"/>
      </c:bar3DChart>
      <c:catAx>
        <c:axId val="210715008"/>
        <c:scaling>
          <c:orientation val="minMax"/>
        </c:scaling>
        <c:axPos val="b"/>
        <c:numFmt formatCode="General" sourceLinked="0"/>
        <c:majorTickMark val="none"/>
        <c:tickLblPos val="nextTo"/>
        <c:txPr>
          <a:bodyPr/>
          <a:lstStyle/>
          <a:p>
            <a:pPr>
              <a:defRPr>
                <a:latin typeface="Arial Mon" pitchFamily="34" charset="0"/>
              </a:defRPr>
            </a:pPr>
            <a:endParaRPr lang="en-US"/>
          </a:p>
        </c:txPr>
        <c:crossAx val="210716544"/>
        <c:crosses val="autoZero"/>
        <c:auto val="1"/>
        <c:lblAlgn val="ctr"/>
        <c:lblOffset val="100"/>
      </c:catAx>
      <c:valAx>
        <c:axId val="210716544"/>
        <c:scaling>
          <c:orientation val="minMax"/>
        </c:scaling>
        <c:axPos val="l"/>
        <c:title/>
        <c:numFmt formatCode="0.0" sourceLinked="1"/>
        <c:tickLblPos val="nextTo"/>
        <c:crossAx val="210715008"/>
        <c:crosses val="autoZero"/>
        <c:crossBetween val="between"/>
      </c:valAx>
    </c:plotArea>
    <c:plotVisOnly val="1"/>
    <c:dispBlanksAs val="gap"/>
  </c:chart>
  <c:spPr>
    <a:blipFill>
      <a:blip xmlns:r="http://schemas.openxmlformats.org/officeDocument/2006/relationships" r:embed="rId2"/>
      <a:tile tx="0" ty="0" sx="100000" sy="100000" flip="none" algn="tl"/>
    </a:blipFill>
  </c:spPr>
  <c:externalData r:id="rId3"/>
</c:chartSpace>
</file>

<file path=ppt/charts/chart2.xml><?xml version="1.0" encoding="utf-8"?>
<c:chartSpace xmlns:c="http://schemas.openxmlformats.org/drawingml/2006/chart" xmlns:a="http://schemas.openxmlformats.org/drawingml/2006/main" xmlns:r="http://schemas.openxmlformats.org/officeDocument/2006/relationships">
  <c:lang val="en-US"/>
  <c:style val="5"/>
  <c:clrMapOvr bg1="lt1" tx1="dk1" bg2="lt2" tx2="dk2" accent1="accent1" accent2="accent2" accent3="accent3" accent4="accent4" accent5="accent5" accent6="accent6" hlink="hlink" folHlink="folHlink"/>
  <c:chart>
    <c:title>
      <c:tx>
        <c:rich>
          <a:bodyPr/>
          <a:lstStyle/>
          <a:p>
            <a:pPr>
              <a:defRPr sz="1000" b="1" i="0" u="none" strike="noStrike" baseline="0">
                <a:solidFill>
                  <a:srgbClr val="000000"/>
                </a:solidFill>
                <a:latin typeface="Arial Mon" pitchFamily="34" charset="0"/>
                <a:ea typeface="Arial"/>
                <a:cs typeface="Arial"/>
              </a:defRPr>
            </a:pPr>
            <a:r>
              <a:rPr lang="mn-MN" sz="1000">
                <a:latin typeface="Arial Mon" pitchFamily="34" charset="0"/>
              </a:rPr>
              <a:t>Амаржсан эх, амьд төрсөн хүүхдийн тоо, жил бүрийн эхний 4 сарын байдлаар</a:t>
            </a:r>
          </a:p>
        </c:rich>
      </c:tx>
      <c:layout/>
    </c:title>
    <c:view3D>
      <c:depthPercent val="100"/>
      <c:rAngAx val="1"/>
    </c:view3D>
    <c:plotArea>
      <c:layout>
        <c:manualLayout>
          <c:layoutTarget val="inner"/>
          <c:xMode val="edge"/>
          <c:yMode val="edge"/>
          <c:x val="6.1111130339476794E-2"/>
          <c:y val="0.16774713799072993"/>
          <c:w val="0.93888888888888899"/>
          <c:h val="0.56401027996500441"/>
        </c:manualLayout>
      </c:layout>
      <c:bar3DChart>
        <c:barDir val="col"/>
        <c:grouping val="clustered"/>
        <c:ser>
          <c:idx val="0"/>
          <c:order val="0"/>
          <c:tx>
            <c:strRef>
              <c:f>'graf-4'!$A$13</c:f>
              <c:strCache>
                <c:ptCount val="1"/>
                <c:pt idx="0">
                  <c:v>Амаржсан эхийн тоо</c:v>
                </c:pt>
              </c:strCache>
            </c:strRef>
          </c:tx>
          <c:dLbls>
            <c:spPr>
              <a:noFill/>
              <a:ln w="25400">
                <a:noFill/>
              </a:ln>
            </c:spPr>
            <c:txPr>
              <a:bodyPr wrap="square" lIns="38100" tIns="19050" rIns="38100" bIns="19050" anchor="ctr">
                <a:spAutoFit/>
              </a:bodyPr>
              <a:lstStyle/>
              <a:p>
                <a:pPr>
                  <a:defRPr sz="1000" b="0" i="0" u="none" strike="noStrike" baseline="0">
                    <a:solidFill>
                      <a:srgbClr val="000000"/>
                    </a:solidFill>
                    <a:latin typeface="Arial"/>
                    <a:ea typeface="Arial"/>
                    <a:cs typeface="Arial"/>
                  </a:defRPr>
                </a:pPr>
                <a:endParaRPr lang="en-US"/>
              </a:p>
            </c:txPr>
            <c:showVal val="1"/>
            <c:extLst>
              <c:ext xmlns:c15="http://schemas.microsoft.com/office/drawing/2012/chart" uri="{CE6537A1-D6FC-4f65-9D91-7224C49458BB}">
                <c15:layout/>
                <c15:showLeaderLines val="0"/>
              </c:ext>
            </c:extLst>
          </c:dLbls>
          <c:cat>
            <c:strRef>
              <c:f>'graf-4'!$B$12:$E$12</c:f>
              <c:strCache>
                <c:ptCount val="4"/>
                <c:pt idx="0">
                  <c:v>2013 I-IV</c:v>
                </c:pt>
                <c:pt idx="1">
                  <c:v>2014 I-IV</c:v>
                </c:pt>
                <c:pt idx="2">
                  <c:v>2015 I-IV</c:v>
                </c:pt>
                <c:pt idx="3">
                  <c:v>2016 I-IV</c:v>
                </c:pt>
              </c:strCache>
            </c:strRef>
          </c:cat>
          <c:val>
            <c:numRef>
              <c:f>'graf-4'!$B$13:$E$13</c:f>
              <c:numCache>
                <c:formatCode>General</c:formatCode>
                <c:ptCount val="4"/>
                <c:pt idx="0">
                  <c:v>302</c:v>
                </c:pt>
                <c:pt idx="1">
                  <c:v>309</c:v>
                </c:pt>
                <c:pt idx="2">
                  <c:v>307</c:v>
                </c:pt>
                <c:pt idx="3">
                  <c:v>336</c:v>
                </c:pt>
              </c:numCache>
            </c:numRef>
          </c:val>
        </c:ser>
        <c:ser>
          <c:idx val="1"/>
          <c:order val="1"/>
          <c:tx>
            <c:strRef>
              <c:f>'graf-4'!$A$14</c:f>
              <c:strCache>
                <c:ptCount val="1"/>
                <c:pt idx="0">
                  <c:v>Амьд төрсөн хүүхдийн тоо</c:v>
                </c:pt>
              </c:strCache>
            </c:strRef>
          </c:tx>
          <c:dLbls>
            <c:spPr>
              <a:noFill/>
              <a:ln w="25400">
                <a:noFill/>
              </a:ln>
            </c:spPr>
            <c:txPr>
              <a:bodyPr wrap="square" lIns="38100" tIns="19050" rIns="38100" bIns="19050" anchor="ctr">
                <a:spAutoFit/>
              </a:bodyPr>
              <a:lstStyle/>
              <a:p>
                <a:pPr>
                  <a:defRPr sz="1000" b="0" i="0" u="none" strike="noStrike" baseline="0">
                    <a:solidFill>
                      <a:srgbClr val="000000"/>
                    </a:solidFill>
                    <a:latin typeface="Arial"/>
                    <a:ea typeface="Arial"/>
                    <a:cs typeface="Arial"/>
                  </a:defRPr>
                </a:pPr>
                <a:endParaRPr lang="en-US"/>
              </a:p>
            </c:txPr>
            <c:showVal val="1"/>
            <c:extLst>
              <c:ext xmlns:c15="http://schemas.microsoft.com/office/drawing/2012/chart" uri="{CE6537A1-D6FC-4f65-9D91-7224C49458BB}">
                <c15:layout/>
                <c15:showLeaderLines val="0"/>
              </c:ext>
            </c:extLst>
          </c:dLbls>
          <c:cat>
            <c:strRef>
              <c:f>'graf-4'!$B$12:$E$12</c:f>
              <c:strCache>
                <c:ptCount val="4"/>
                <c:pt idx="0">
                  <c:v>2013 I-IV</c:v>
                </c:pt>
                <c:pt idx="1">
                  <c:v>2014 I-IV</c:v>
                </c:pt>
                <c:pt idx="2">
                  <c:v>2015 I-IV</c:v>
                </c:pt>
                <c:pt idx="3">
                  <c:v>2016 I-IV</c:v>
                </c:pt>
              </c:strCache>
            </c:strRef>
          </c:cat>
          <c:val>
            <c:numRef>
              <c:f>'graf-4'!$B$14:$E$14</c:f>
              <c:numCache>
                <c:formatCode>General</c:formatCode>
                <c:ptCount val="4"/>
                <c:pt idx="0">
                  <c:v>302</c:v>
                </c:pt>
                <c:pt idx="1">
                  <c:v>308</c:v>
                </c:pt>
                <c:pt idx="2">
                  <c:v>310</c:v>
                </c:pt>
                <c:pt idx="3">
                  <c:v>336</c:v>
                </c:pt>
              </c:numCache>
            </c:numRef>
          </c:val>
        </c:ser>
        <c:dLbls/>
        <c:shape val="cylinder"/>
        <c:axId val="204615040"/>
        <c:axId val="204649600"/>
        <c:axId val="0"/>
      </c:bar3DChart>
      <c:catAx>
        <c:axId val="204615040"/>
        <c:scaling>
          <c:orientation val="minMax"/>
        </c:scaling>
        <c:axPos val="b"/>
        <c:numFmt formatCode="General" sourceLinked="1"/>
        <c:majorTickMark val="none"/>
        <c:tickLblPos val="nextTo"/>
        <c:txPr>
          <a:bodyPr rot="0" vert="horz"/>
          <a:lstStyle/>
          <a:p>
            <a:pPr>
              <a:defRPr sz="1000" b="0" i="0" u="none" strike="noStrike" baseline="0">
                <a:solidFill>
                  <a:srgbClr val="000000"/>
                </a:solidFill>
                <a:latin typeface="Arial"/>
                <a:ea typeface="Arial"/>
                <a:cs typeface="Arial"/>
              </a:defRPr>
            </a:pPr>
            <a:endParaRPr lang="en-US"/>
          </a:p>
        </c:txPr>
        <c:crossAx val="204649600"/>
        <c:crosses val="autoZero"/>
        <c:auto val="1"/>
        <c:lblAlgn val="ctr"/>
        <c:lblOffset val="100"/>
      </c:catAx>
      <c:valAx>
        <c:axId val="204649600"/>
        <c:scaling>
          <c:orientation val="minMax"/>
        </c:scaling>
        <c:delete val="1"/>
        <c:axPos val="l"/>
        <c:numFmt formatCode="General" sourceLinked="1"/>
        <c:tickLblPos val="nextTo"/>
        <c:crossAx val="204615040"/>
        <c:crosses val="autoZero"/>
        <c:crossBetween val="between"/>
      </c:valAx>
      <c:spPr>
        <a:noFill/>
        <a:ln w="25400">
          <a:noFill/>
        </a:ln>
      </c:spPr>
    </c:plotArea>
    <c:legend>
      <c:legendPos val="t"/>
      <c:layout>
        <c:manualLayout>
          <c:xMode val="edge"/>
          <c:yMode val="edge"/>
          <c:x val="0.11847657866296124"/>
          <c:y val="0.89634265929524759"/>
          <c:w val="0.8388219237301221"/>
          <c:h val="9.6812643100463558E-2"/>
        </c:manualLayout>
      </c:layout>
      <c:txPr>
        <a:bodyPr/>
        <a:lstStyle/>
        <a:p>
          <a:pPr>
            <a:defRPr sz="845" b="0" i="0" u="none" strike="noStrike" baseline="0">
              <a:solidFill>
                <a:srgbClr val="000000"/>
              </a:solidFill>
              <a:latin typeface="Arial"/>
              <a:ea typeface="Arial"/>
              <a:cs typeface="Arial"/>
            </a:defRPr>
          </a:pPr>
          <a:endParaRPr lang="en-US"/>
        </a:p>
      </c:txPr>
    </c:legend>
    <c:plotVisOnly val="1"/>
    <c:dispBlanksAs val="gap"/>
  </c:chart>
  <c:txPr>
    <a:bodyPr/>
    <a:lstStyle/>
    <a:p>
      <a:pPr>
        <a:defRPr sz="1000" b="0" i="0" u="none" strike="noStrike" baseline="0">
          <a:solidFill>
            <a:srgbClr val="000000"/>
          </a:solidFill>
          <a:latin typeface="Arial"/>
          <a:ea typeface="Arial"/>
          <a:cs typeface="Arial"/>
        </a:defRPr>
      </a:pPr>
      <a:endParaRPr lang="en-US"/>
    </a:p>
  </c:txPr>
  <c:externalData r:id="rId2"/>
</c:chartSpace>
</file>

<file path=ppt/charts/chart20.xml><?xml version="1.0" encoding="utf-8"?>
<c:chartSpace xmlns:c="http://schemas.openxmlformats.org/drawingml/2006/chart" xmlns:a="http://schemas.openxmlformats.org/drawingml/2006/main" xmlns:r="http://schemas.openxmlformats.org/officeDocument/2006/relationships">
  <c:lang val="en-US"/>
  <c:style val="7"/>
  <c:chart>
    <c:title>
      <c:tx>
        <c:rich>
          <a:bodyPr/>
          <a:lstStyle/>
          <a:p>
            <a:pPr>
              <a:defRPr/>
            </a:pPr>
            <a:r>
              <a:rPr lang="en-US" dirty="0" err="1"/>
              <a:t>Èðãýäèéí</a:t>
            </a:r>
            <a:r>
              <a:rPr lang="en-US" dirty="0"/>
              <a:t> </a:t>
            </a:r>
            <a:r>
              <a:rPr lang="mn-MN" dirty="0"/>
              <a:t>хувийн </a:t>
            </a:r>
            <a:r>
              <a:rPr lang="en-US" dirty="0" err="1"/>
              <a:t>õàäãàëàìæèéí</a:t>
            </a:r>
            <a:r>
              <a:rPr lang="en-US" dirty="0"/>
              <a:t> ¿</a:t>
            </a:r>
            <a:r>
              <a:rPr lang="en-US" dirty="0" err="1"/>
              <a:t>ëäýãäýë</a:t>
            </a:r>
            <a:r>
              <a:rPr lang="en-US" dirty="0"/>
              <a:t>, </a:t>
            </a:r>
            <a:r>
              <a:rPr lang="mn-MN" dirty="0"/>
              <a:t>жил бүрийн </a:t>
            </a:r>
            <a:r>
              <a:rPr lang="mn-MN" dirty="0" smtClean="0"/>
              <a:t>4-р </a:t>
            </a:r>
            <a:r>
              <a:rPr lang="mn-MN" dirty="0"/>
              <a:t>сарын  байдлаар</a:t>
            </a:r>
          </a:p>
        </c:rich>
      </c:tx>
      <c:layout>
        <c:manualLayout>
          <c:xMode val="edge"/>
          <c:yMode val="edge"/>
          <c:x val="0.13335109742730655"/>
          <c:y val="1.3897643309871486E-2"/>
        </c:manualLayout>
      </c:layout>
    </c:title>
    <c:view3D>
      <c:depthPercent val="100"/>
      <c:rAngAx val="1"/>
    </c:view3D>
    <c:plotArea>
      <c:layout/>
      <c:bar3DChart>
        <c:barDir val="col"/>
        <c:grouping val="clustered"/>
        <c:ser>
          <c:idx val="0"/>
          <c:order val="0"/>
          <c:tx>
            <c:strRef>
              <c:f>Sheet3!$B$12</c:f>
              <c:strCache>
                <c:ptCount val="1"/>
                <c:pt idx="0">
                  <c:v>Èðãýäèéí хувийн õàäãàëàìæèéí ¿ëäýãäýë, жил бүрийн нэгдүгээр сарын  байдлаар</c:v>
                </c:pt>
              </c:strCache>
            </c:strRef>
          </c:tx>
          <c:dLbls>
            <c:spPr>
              <a:noFill/>
              <a:ln w="25400">
                <a:noFill/>
              </a:ln>
            </c:spPr>
            <c:showVal val="1"/>
            <c:extLst>
              <c:ext xmlns:c15="http://schemas.microsoft.com/office/drawing/2012/chart" uri="{CE6537A1-D6FC-4f65-9D91-7224C49458BB}">
                <c15:layout/>
                <c15:showLeaderLines val="0"/>
              </c:ext>
            </c:extLst>
          </c:dLbls>
          <c:cat>
            <c:strRef>
              <c:f>Sheet3!$C$11:$E$11</c:f>
              <c:strCache>
                <c:ptCount val="3"/>
                <c:pt idx="0">
                  <c:v>2014 IV</c:v>
                </c:pt>
                <c:pt idx="1">
                  <c:v>2015 IV</c:v>
                </c:pt>
                <c:pt idx="2">
                  <c:v>2016 IV</c:v>
                </c:pt>
              </c:strCache>
            </c:strRef>
          </c:cat>
          <c:val>
            <c:numRef>
              <c:f>Sheet3!$C$12:$E$12</c:f>
              <c:numCache>
                <c:formatCode>0.0</c:formatCode>
                <c:ptCount val="3"/>
                <c:pt idx="0">
                  <c:v>26846.9</c:v>
                </c:pt>
                <c:pt idx="1">
                  <c:v>25613.4</c:v>
                </c:pt>
                <c:pt idx="2">
                  <c:v>28657.1</c:v>
                </c:pt>
              </c:numCache>
            </c:numRef>
          </c:val>
        </c:ser>
        <c:dLbls/>
        <c:shape val="box"/>
        <c:axId val="210484224"/>
        <c:axId val="210637568"/>
        <c:axId val="0"/>
      </c:bar3DChart>
      <c:catAx>
        <c:axId val="210484224"/>
        <c:scaling>
          <c:orientation val="minMax"/>
        </c:scaling>
        <c:axPos val="b"/>
        <c:numFmt formatCode="General" sourceLinked="1"/>
        <c:majorTickMark val="none"/>
        <c:tickLblPos val="nextTo"/>
        <c:crossAx val="210637568"/>
        <c:crosses val="autoZero"/>
        <c:auto val="1"/>
        <c:lblAlgn val="ctr"/>
        <c:lblOffset val="100"/>
      </c:catAx>
      <c:valAx>
        <c:axId val="210637568"/>
        <c:scaling>
          <c:orientation val="minMax"/>
        </c:scaling>
        <c:delete val="1"/>
        <c:axPos val="l"/>
        <c:numFmt formatCode="0.0" sourceLinked="1"/>
        <c:tickLblPos val="nextTo"/>
        <c:crossAx val="210484224"/>
        <c:crosses val="autoZero"/>
        <c:crossBetween val="between"/>
      </c:valAx>
      <c:spPr>
        <a:noFill/>
        <a:ln w="25400">
          <a:noFill/>
        </a:ln>
      </c:spPr>
    </c:plotArea>
    <c:plotVisOnly val="1"/>
    <c:dispBlanksAs val="gap"/>
  </c:chart>
  <c:spPr>
    <a:blipFill>
      <a:blip xmlns:r="http://schemas.openxmlformats.org/officeDocument/2006/relationships" r:embed="rId1"/>
      <a:tile tx="0" ty="0" sx="100000" sy="100000" flip="none" algn="tl"/>
    </a:blipFill>
  </c:spPr>
  <c:txPr>
    <a:bodyPr/>
    <a:lstStyle/>
    <a:p>
      <a:pPr>
        <a:defRPr sz="1000">
          <a:latin typeface="Arial Mon" pitchFamily="34" charset="0"/>
        </a:defRPr>
      </a:pPr>
      <a:endParaRPr lang="en-US"/>
    </a:p>
  </c:txPr>
  <c:externalData r:id="rId2"/>
</c:chartSpace>
</file>

<file path=ppt/charts/chart21.xml><?xml version="1.0" encoding="utf-8"?>
<c:chartSpace xmlns:c="http://schemas.openxmlformats.org/drawingml/2006/chart" xmlns:a="http://schemas.openxmlformats.org/drawingml/2006/main" xmlns:r="http://schemas.openxmlformats.org/officeDocument/2006/relationships">
  <c:lang val="en-US"/>
  <c:style val="7"/>
  <c:clrMapOvr bg1="lt1" tx1="dk1" bg2="lt2" tx2="dk2" accent1="accent1" accent2="accent2" accent3="accent3" accent4="accent4" accent5="accent5" accent6="accent6" hlink="hlink" folHlink="folHlink"/>
  <c:chart>
    <c:title>
      <c:tx>
        <c:rich>
          <a:bodyPr/>
          <a:lstStyle/>
          <a:p>
            <a:pPr>
              <a:defRPr/>
            </a:pPr>
            <a:r>
              <a:rPr lang="mn-MN" dirty="0"/>
              <a:t>З</a:t>
            </a:r>
            <a:r>
              <a:rPr lang="en-US" dirty="0" err="1"/>
              <a:t>ýýëèéí</a:t>
            </a:r>
            <a:r>
              <a:rPr lang="en-US" dirty="0"/>
              <a:t> </a:t>
            </a:r>
            <a:r>
              <a:rPr lang="mn-MN" dirty="0"/>
              <a:t>өрийн үлдэгдэл, жил бүрийн </a:t>
            </a:r>
            <a:r>
              <a:rPr lang="mn-MN" dirty="0" smtClean="0"/>
              <a:t>4-р</a:t>
            </a:r>
            <a:r>
              <a:rPr lang="mn-MN" baseline="0" dirty="0" smtClean="0"/>
              <a:t> </a:t>
            </a:r>
            <a:r>
              <a:rPr lang="mn-MN" dirty="0" smtClean="0"/>
              <a:t>сарын </a:t>
            </a:r>
            <a:r>
              <a:rPr lang="mn-MN" dirty="0"/>
              <a:t>байдлаар</a:t>
            </a:r>
          </a:p>
        </c:rich>
      </c:tx>
    </c:title>
    <c:view3D>
      <c:depthPercent val="100"/>
      <c:rAngAx val="1"/>
    </c:view3D>
    <c:plotArea>
      <c:layout/>
      <c:bar3DChart>
        <c:barDir val="col"/>
        <c:grouping val="clustered"/>
        <c:ser>
          <c:idx val="0"/>
          <c:order val="0"/>
          <c:tx>
            <c:strRef>
              <c:f>Sheet3!$B$24</c:f>
              <c:strCache>
                <c:ptCount val="1"/>
                <c:pt idx="0">
                  <c:v>Зýýëèéí өрийн үлдэгдэл, жил бүрийн эцсийн байдлаар</c:v>
                </c:pt>
              </c:strCache>
            </c:strRef>
          </c:tx>
          <c:dLbls>
            <c:spPr>
              <a:noFill/>
              <a:ln w="25400">
                <a:noFill/>
              </a:ln>
            </c:spPr>
            <c:showVal val="1"/>
            <c:extLst>
              <c:ext xmlns:c15="http://schemas.microsoft.com/office/drawing/2012/chart" uri="{CE6537A1-D6FC-4f65-9D91-7224C49458BB}">
                <c15:layout/>
                <c15:showLeaderLines val="0"/>
              </c:ext>
            </c:extLst>
          </c:dLbls>
          <c:cat>
            <c:strRef>
              <c:f>Sheet3!$C$23:$E$23</c:f>
              <c:strCache>
                <c:ptCount val="3"/>
                <c:pt idx="0">
                  <c:v>2014 IV</c:v>
                </c:pt>
                <c:pt idx="1">
                  <c:v>2015 IV</c:v>
                </c:pt>
                <c:pt idx="2">
                  <c:v>2016 IV</c:v>
                </c:pt>
              </c:strCache>
            </c:strRef>
          </c:cat>
          <c:val>
            <c:numRef>
              <c:f>Sheet3!$C$24:$E$24</c:f>
              <c:numCache>
                <c:formatCode>0.0</c:formatCode>
                <c:ptCount val="3"/>
                <c:pt idx="0" formatCode="General">
                  <c:v>57122.400000000001</c:v>
                </c:pt>
                <c:pt idx="1">
                  <c:v>71961.100000000006</c:v>
                </c:pt>
                <c:pt idx="2" formatCode="General">
                  <c:v>74755.199999999997</c:v>
                </c:pt>
              </c:numCache>
            </c:numRef>
          </c:val>
        </c:ser>
        <c:dLbls/>
        <c:shape val="box"/>
        <c:axId val="210924288"/>
        <c:axId val="210925824"/>
        <c:axId val="0"/>
      </c:bar3DChart>
      <c:catAx>
        <c:axId val="210924288"/>
        <c:scaling>
          <c:orientation val="minMax"/>
        </c:scaling>
        <c:axPos val="b"/>
        <c:numFmt formatCode="General" sourceLinked="1"/>
        <c:majorTickMark val="none"/>
        <c:tickLblPos val="nextTo"/>
        <c:crossAx val="210925824"/>
        <c:crosses val="autoZero"/>
        <c:auto val="1"/>
        <c:lblAlgn val="ctr"/>
        <c:lblOffset val="100"/>
      </c:catAx>
      <c:valAx>
        <c:axId val="210925824"/>
        <c:scaling>
          <c:orientation val="minMax"/>
        </c:scaling>
        <c:delete val="1"/>
        <c:axPos val="l"/>
        <c:numFmt formatCode="General" sourceLinked="1"/>
        <c:tickLblPos val="nextTo"/>
        <c:crossAx val="210924288"/>
        <c:crosses val="autoZero"/>
        <c:crossBetween val="between"/>
      </c:valAx>
      <c:spPr>
        <a:noFill/>
        <a:ln w="25400">
          <a:noFill/>
        </a:ln>
      </c:spPr>
    </c:plotArea>
    <c:plotVisOnly val="1"/>
    <c:dispBlanksAs val="gap"/>
  </c:chart>
  <c:spPr>
    <a:blipFill>
      <a:blip xmlns:r="http://schemas.openxmlformats.org/officeDocument/2006/relationships" r:embed="rId2"/>
      <a:tile tx="0" ty="0" sx="100000" sy="100000" flip="none" algn="tl"/>
    </a:blipFill>
  </c:spPr>
  <c:txPr>
    <a:bodyPr/>
    <a:lstStyle/>
    <a:p>
      <a:pPr>
        <a:defRPr sz="1000">
          <a:latin typeface="Arial Mon" pitchFamily="34" charset="0"/>
        </a:defRPr>
      </a:pPr>
      <a:endParaRPr lang="en-US"/>
    </a:p>
  </c:txPr>
  <c:externalData r:id="rId3"/>
</c:chartSpace>
</file>

<file path=ppt/charts/chart22.xml><?xml version="1.0" encoding="utf-8"?>
<c:chartSpace xmlns:c="http://schemas.openxmlformats.org/drawingml/2006/chart" xmlns:a="http://schemas.openxmlformats.org/drawingml/2006/main" xmlns:r="http://schemas.openxmlformats.org/officeDocument/2006/relationships">
  <c:lang val="en-US"/>
  <c:style val="3"/>
  <c:clrMapOvr bg1="lt1" tx1="dk1" bg2="lt2" tx2="dk2" accent1="accent1" accent2="accent2" accent3="accent3" accent4="accent4" accent5="accent5" accent6="accent6" hlink="hlink" folHlink="folHlink"/>
  <c:chart>
    <c:title>
      <c:tx>
        <c:rich>
          <a:bodyPr/>
          <a:lstStyle/>
          <a:p>
            <a:pPr>
              <a:defRPr sz="1000" b="0" i="0" u="none" strike="noStrike" baseline="0">
                <a:solidFill>
                  <a:srgbClr val="000000"/>
                </a:solidFill>
                <a:latin typeface="Arial Mon"/>
                <a:ea typeface="Arial Mon"/>
                <a:cs typeface="Arial Mon"/>
              </a:defRPr>
            </a:pPr>
            <a:r>
              <a:rPr lang="en-US" sz="1000" b="1" i="0" u="none" strike="noStrike" baseline="0">
                <a:solidFill>
                  <a:srgbClr val="000000"/>
                </a:solidFill>
                <a:latin typeface="Arial Mon"/>
              </a:rPr>
              <a:t>Гэмт хэргийн улмаас учирсан хохирол, нөхөн төлүүлсэн хохирол, жил бүрийн эхний 4 сарын байдлаар  /сая.төг/</a:t>
            </a:r>
          </a:p>
        </c:rich>
      </c:tx>
    </c:title>
    <c:view3D>
      <c:depthPercent val="100"/>
      <c:rAngAx val="1"/>
    </c:view3D>
    <c:plotArea>
      <c:layout>
        <c:manualLayout>
          <c:layoutTarget val="inner"/>
          <c:xMode val="edge"/>
          <c:yMode val="edge"/>
          <c:x val="4.3010752688172046E-2"/>
          <c:y val="0.2408298073061152"/>
          <c:w val="0.91397849462365599"/>
          <c:h val="0.52012740400332524"/>
        </c:manualLayout>
      </c:layout>
      <c:bar3DChart>
        <c:barDir val="col"/>
        <c:grouping val="clustered"/>
        <c:ser>
          <c:idx val="0"/>
          <c:order val="0"/>
          <c:tx>
            <c:strRef>
              <c:f>график!$B$26</c:f>
              <c:strCache>
                <c:ptCount val="1"/>
                <c:pt idx="0">
                  <c:v>Учирсан хохирол</c:v>
                </c:pt>
              </c:strCache>
            </c:strRef>
          </c:tx>
          <c:dLbls>
            <c:spPr>
              <a:noFill/>
              <a:ln w="25400">
                <a:noFill/>
              </a:ln>
            </c:spPr>
            <c:txPr>
              <a:bodyPr wrap="square" lIns="38100" tIns="19050" rIns="38100" bIns="19050" anchor="ctr">
                <a:spAutoFit/>
              </a:bodyPr>
              <a:lstStyle/>
              <a:p>
                <a:pPr>
                  <a:defRPr sz="1000" b="0" i="0" u="none" strike="noStrike" baseline="0">
                    <a:solidFill>
                      <a:srgbClr val="000000"/>
                    </a:solidFill>
                    <a:latin typeface="Arial Mon"/>
                    <a:ea typeface="Arial Mon"/>
                    <a:cs typeface="Arial Mon"/>
                  </a:defRPr>
                </a:pPr>
                <a:endParaRPr lang="en-US"/>
              </a:p>
            </c:txPr>
            <c:showVal val="1"/>
            <c:extLst>
              <c:ext xmlns:c15="http://schemas.microsoft.com/office/drawing/2012/chart" uri="{CE6537A1-D6FC-4f65-9D91-7224C49458BB}">
                <c15:showLeaderLines val="0"/>
              </c:ext>
            </c:extLst>
          </c:dLbls>
          <c:cat>
            <c:strRef>
              <c:f>график!$A$27:$A$29</c:f>
              <c:strCache>
                <c:ptCount val="3"/>
                <c:pt idx="0">
                  <c:v>2014-IY</c:v>
                </c:pt>
                <c:pt idx="1">
                  <c:v>2015-IY</c:v>
                </c:pt>
                <c:pt idx="2">
                  <c:v>2016-IY</c:v>
                </c:pt>
              </c:strCache>
            </c:strRef>
          </c:cat>
          <c:val>
            <c:numRef>
              <c:f>график!$B$27:$B$29</c:f>
              <c:numCache>
                <c:formatCode>_(* #,##0.0_);_(* \(#,##0.0\);_(* "-"??_);_(@_)</c:formatCode>
                <c:ptCount val="3"/>
                <c:pt idx="0">
                  <c:v>204.6</c:v>
                </c:pt>
                <c:pt idx="1">
                  <c:v>241.7</c:v>
                </c:pt>
                <c:pt idx="2">
                  <c:v>217.6</c:v>
                </c:pt>
              </c:numCache>
            </c:numRef>
          </c:val>
        </c:ser>
        <c:ser>
          <c:idx val="1"/>
          <c:order val="1"/>
          <c:tx>
            <c:strRef>
              <c:f>график!$C$26</c:f>
              <c:strCache>
                <c:ptCount val="1"/>
                <c:pt idx="0">
                  <c:v>Нөхөн төлүүлсэн хохирол</c:v>
                </c:pt>
              </c:strCache>
            </c:strRef>
          </c:tx>
          <c:dLbls>
            <c:dLbl>
              <c:idx val="0"/>
              <c:layout>
                <c:manualLayout>
                  <c:x val="5.6179775280898868E-2"/>
                  <c:y val="-4.7449584816132871E-3"/>
                </c:manualLayout>
              </c:layout>
              <c:spPr/>
              <c:txPr>
                <a:bodyPr/>
                <a:lstStyle/>
                <a:p>
                  <a:pPr>
                    <a:defRPr sz="1000" b="0" i="0" u="none" strike="noStrike" baseline="0">
                      <a:solidFill>
                        <a:srgbClr val="000000"/>
                      </a:solidFill>
                      <a:latin typeface="Arial Mon"/>
                      <a:ea typeface="Arial Mon"/>
                      <a:cs typeface="Arial Mon"/>
                    </a:defRPr>
                  </a:pPr>
                  <a:endParaRPr lang="en-US"/>
                </a:p>
              </c:txPr>
              <c:showVal val="1"/>
              <c:extLst>
                <c:ext xmlns:c15="http://schemas.microsoft.com/office/drawing/2012/chart" uri="{CE6537A1-D6FC-4f65-9D91-7224C49458BB}"/>
              </c:extLst>
            </c:dLbl>
            <c:dLbl>
              <c:idx val="1"/>
              <c:layout>
                <c:manualLayout>
                  <c:x val="4.494382022471903E-2"/>
                  <c:y val="-1.423487544483986E-2"/>
                </c:manualLayout>
              </c:layout>
              <c:spPr/>
              <c:txPr>
                <a:bodyPr/>
                <a:lstStyle/>
                <a:p>
                  <a:pPr>
                    <a:defRPr sz="1000" b="0" i="0" u="none" strike="noStrike" baseline="0">
                      <a:solidFill>
                        <a:srgbClr val="000000"/>
                      </a:solidFill>
                      <a:latin typeface="Arial Mon"/>
                      <a:ea typeface="Arial Mon"/>
                      <a:cs typeface="Arial Mon"/>
                    </a:defRPr>
                  </a:pPr>
                  <a:endParaRPr lang="en-US"/>
                </a:p>
              </c:txPr>
              <c:showVal val="1"/>
              <c:extLst>
                <c:ext xmlns:c15="http://schemas.microsoft.com/office/drawing/2012/chart" uri="{CE6537A1-D6FC-4f65-9D91-7224C49458BB}"/>
              </c:extLst>
            </c:dLbl>
            <c:dLbl>
              <c:idx val="2"/>
              <c:layout>
                <c:manualLayout>
                  <c:x val="4.49438202247191E-2"/>
                  <c:y val="-1.8979833926453187E-2"/>
                </c:manualLayout>
              </c:layout>
              <c:spPr/>
              <c:txPr>
                <a:bodyPr/>
                <a:lstStyle/>
                <a:p>
                  <a:pPr>
                    <a:defRPr sz="1000" b="0" i="0" u="none" strike="noStrike" baseline="0">
                      <a:solidFill>
                        <a:srgbClr val="000000"/>
                      </a:solidFill>
                      <a:latin typeface="Arial Mon"/>
                      <a:ea typeface="Arial Mon"/>
                      <a:cs typeface="Arial Mon"/>
                    </a:defRPr>
                  </a:pPr>
                  <a:endParaRPr lang="en-US"/>
                </a:p>
              </c:txPr>
              <c:showVal val="1"/>
              <c:extLst>
                <c:ext xmlns:c15="http://schemas.microsoft.com/office/drawing/2012/chart" uri="{CE6537A1-D6FC-4f65-9D91-7224C49458BB}"/>
              </c:extLst>
            </c:dLbl>
            <c:spPr>
              <a:noFill/>
              <a:ln w="25400">
                <a:noFill/>
              </a:ln>
            </c:spPr>
            <c:txPr>
              <a:bodyPr wrap="square" lIns="38100" tIns="19050" rIns="38100" bIns="19050" anchor="ctr">
                <a:spAutoFit/>
              </a:bodyPr>
              <a:lstStyle/>
              <a:p>
                <a:pPr>
                  <a:defRPr sz="1000" b="0" i="0" u="none" strike="noStrike" baseline="0">
                    <a:solidFill>
                      <a:srgbClr val="000000"/>
                    </a:solidFill>
                    <a:latin typeface="Arial Mon"/>
                    <a:ea typeface="Arial Mon"/>
                    <a:cs typeface="Arial Mon"/>
                  </a:defRPr>
                </a:pPr>
                <a:endParaRPr lang="en-US"/>
              </a:p>
            </c:txPr>
            <c:showVal val="1"/>
            <c:extLst>
              <c:ext xmlns:c15="http://schemas.microsoft.com/office/drawing/2012/chart" uri="{CE6537A1-D6FC-4f65-9D91-7224C49458BB}">
                <c15:showLeaderLines val="0"/>
              </c:ext>
            </c:extLst>
          </c:dLbls>
          <c:cat>
            <c:strRef>
              <c:f>график!$A$27:$A$29</c:f>
              <c:strCache>
                <c:ptCount val="3"/>
                <c:pt idx="0">
                  <c:v>2014-IY</c:v>
                </c:pt>
                <c:pt idx="1">
                  <c:v>2015-IY</c:v>
                </c:pt>
                <c:pt idx="2">
                  <c:v>2016-IY</c:v>
                </c:pt>
              </c:strCache>
            </c:strRef>
          </c:cat>
          <c:val>
            <c:numRef>
              <c:f>график!$C$27:$C$29</c:f>
              <c:numCache>
                <c:formatCode>_(* #,##0.0_);_(* \(#,##0.0\);_(* "-"??_);_(@_)</c:formatCode>
                <c:ptCount val="3"/>
                <c:pt idx="0">
                  <c:v>115.5</c:v>
                </c:pt>
                <c:pt idx="1">
                  <c:v>111.3</c:v>
                </c:pt>
                <c:pt idx="2">
                  <c:v>54.5</c:v>
                </c:pt>
              </c:numCache>
            </c:numRef>
          </c:val>
        </c:ser>
        <c:dLbls/>
        <c:shape val="cylinder"/>
        <c:axId val="211011072"/>
        <c:axId val="211012608"/>
        <c:axId val="0"/>
      </c:bar3DChart>
      <c:catAx>
        <c:axId val="211011072"/>
        <c:scaling>
          <c:orientation val="minMax"/>
        </c:scaling>
        <c:axPos val="b"/>
        <c:numFmt formatCode="General" sourceLinked="1"/>
        <c:majorTickMark val="none"/>
        <c:tickLblPos val="nextTo"/>
        <c:txPr>
          <a:bodyPr rot="0" vert="horz"/>
          <a:lstStyle/>
          <a:p>
            <a:pPr>
              <a:defRPr sz="1000" b="0" i="0" u="none" strike="noStrike" baseline="0">
                <a:solidFill>
                  <a:srgbClr val="000000"/>
                </a:solidFill>
                <a:latin typeface="Arial Mon"/>
                <a:ea typeface="Arial Mon"/>
                <a:cs typeface="Arial Mon"/>
              </a:defRPr>
            </a:pPr>
            <a:endParaRPr lang="en-US"/>
          </a:p>
        </c:txPr>
        <c:crossAx val="211012608"/>
        <c:crosses val="autoZero"/>
        <c:auto val="1"/>
        <c:lblAlgn val="ctr"/>
        <c:lblOffset val="100"/>
      </c:catAx>
      <c:valAx>
        <c:axId val="211012608"/>
        <c:scaling>
          <c:orientation val="minMax"/>
        </c:scaling>
        <c:delete val="1"/>
        <c:axPos val="l"/>
        <c:numFmt formatCode="_(* #,##0.0_);_(* \(#,##0.0\);_(* &quot;-&quot;??_);_(@_)" sourceLinked="1"/>
        <c:tickLblPos val="nextTo"/>
        <c:crossAx val="211011072"/>
        <c:crosses val="autoZero"/>
        <c:crossBetween val="between"/>
      </c:valAx>
      <c:spPr>
        <a:noFill/>
        <a:ln w="25400">
          <a:noFill/>
        </a:ln>
      </c:spPr>
    </c:plotArea>
    <c:legend>
      <c:legendPos val="t"/>
      <c:layout>
        <c:manualLayout>
          <c:xMode val="edge"/>
          <c:yMode val="edge"/>
          <c:x val="4.6089828659058057E-2"/>
          <c:y val="0.87715302632625469"/>
          <c:w val="0.9"/>
          <c:h val="8.0165433866221228E-2"/>
        </c:manualLayout>
      </c:layout>
      <c:txPr>
        <a:bodyPr/>
        <a:lstStyle/>
        <a:p>
          <a:pPr>
            <a:defRPr sz="845" b="0" i="0" u="none" strike="noStrike" baseline="0">
              <a:solidFill>
                <a:srgbClr val="000000"/>
              </a:solidFill>
              <a:latin typeface="Arial Mon"/>
              <a:ea typeface="Arial Mon"/>
              <a:cs typeface="Arial Mon"/>
            </a:defRPr>
          </a:pPr>
          <a:endParaRPr lang="en-US"/>
        </a:p>
      </c:txPr>
    </c:legend>
    <c:plotVisOnly val="1"/>
    <c:dispBlanksAs val="gap"/>
  </c:chart>
  <c:txPr>
    <a:bodyPr/>
    <a:lstStyle/>
    <a:p>
      <a:pPr>
        <a:defRPr sz="1000" b="0" i="0" u="none" strike="noStrike" baseline="0">
          <a:solidFill>
            <a:srgbClr val="000000"/>
          </a:solidFill>
          <a:latin typeface="Arial Mon"/>
          <a:ea typeface="Arial Mon"/>
          <a:cs typeface="Arial Mon"/>
        </a:defRPr>
      </a:pPr>
      <a:endParaRPr lang="en-US"/>
    </a:p>
  </c:txPr>
  <c:externalData r:id="rId2"/>
</c:chartSpace>
</file>

<file path=ppt/charts/chart23.xml><?xml version="1.0" encoding="utf-8"?>
<c:chartSpace xmlns:c="http://schemas.openxmlformats.org/drawingml/2006/chart" xmlns:a="http://schemas.openxmlformats.org/drawingml/2006/main" xmlns:r="http://schemas.openxmlformats.org/officeDocument/2006/relationships">
  <c:lang val="en-US"/>
  <c:style val="3"/>
  <c:clrMapOvr bg1="lt1" tx1="dk1" bg2="lt2" tx2="dk2" accent1="accent1" accent2="accent2" accent3="accent3" accent4="accent4" accent5="accent5" accent6="accent6" hlink="hlink" folHlink="folHlink"/>
  <c:chart>
    <c:title>
      <c:tx>
        <c:rich>
          <a:bodyPr/>
          <a:lstStyle/>
          <a:p>
            <a:pPr>
              <a:defRPr sz="1000" b="0" i="0" u="none" strike="noStrike" baseline="0">
                <a:solidFill>
                  <a:srgbClr val="000000"/>
                </a:solidFill>
                <a:latin typeface="Arial Mon"/>
                <a:ea typeface="Arial Mon"/>
                <a:cs typeface="Arial Mon"/>
              </a:defRPr>
            </a:pPr>
            <a:r>
              <a:rPr lang="en-US" sz="1000" b="1" i="0" u="none" strike="noStrike" baseline="0">
                <a:solidFill>
                  <a:srgbClr val="000000"/>
                </a:solidFill>
                <a:latin typeface="Arial Mon"/>
              </a:rPr>
              <a:t>Гэмт хэргийн улмаас гэмтсэн, нас барсан хүний тоо, жил бүрийн эхний 4 сарын байдлаар</a:t>
            </a:r>
          </a:p>
        </c:rich>
      </c:tx>
    </c:title>
    <c:view3D>
      <c:depthPercent val="100"/>
      <c:rAngAx val="1"/>
    </c:view3D>
    <c:plotArea>
      <c:layout>
        <c:manualLayout>
          <c:layoutTarget val="inner"/>
          <c:xMode val="edge"/>
          <c:yMode val="edge"/>
          <c:x val="4.5267489711934165E-2"/>
          <c:y val="0.21155037911927679"/>
          <c:w val="0.90946502057613166"/>
          <c:h val="0.56910578885972574"/>
        </c:manualLayout>
      </c:layout>
      <c:bar3DChart>
        <c:barDir val="col"/>
        <c:grouping val="clustered"/>
        <c:ser>
          <c:idx val="0"/>
          <c:order val="0"/>
          <c:tx>
            <c:strRef>
              <c:f>график!$B$34</c:f>
              <c:strCache>
                <c:ptCount val="1"/>
                <c:pt idx="0">
                  <c:v>нас барсан</c:v>
                </c:pt>
              </c:strCache>
            </c:strRef>
          </c:tx>
          <c:dLbls>
            <c:spPr>
              <a:noFill/>
              <a:ln w="25400">
                <a:noFill/>
              </a:ln>
            </c:spPr>
            <c:txPr>
              <a:bodyPr wrap="square" lIns="38100" tIns="19050" rIns="38100" bIns="19050" anchor="ctr">
                <a:spAutoFit/>
              </a:bodyPr>
              <a:lstStyle/>
              <a:p>
                <a:pPr>
                  <a:defRPr sz="1000" b="0" i="0" u="none" strike="noStrike" baseline="0">
                    <a:solidFill>
                      <a:srgbClr val="000000"/>
                    </a:solidFill>
                    <a:latin typeface="Arial Mon"/>
                    <a:ea typeface="Arial Mon"/>
                    <a:cs typeface="Arial Mon"/>
                  </a:defRPr>
                </a:pPr>
                <a:endParaRPr lang="en-US"/>
              </a:p>
            </c:txPr>
            <c:showVal val="1"/>
            <c:extLst>
              <c:ext xmlns:c15="http://schemas.microsoft.com/office/drawing/2012/chart" uri="{CE6537A1-D6FC-4f65-9D91-7224C49458BB}">
                <c15:showLeaderLines val="0"/>
              </c:ext>
            </c:extLst>
          </c:dLbls>
          <c:cat>
            <c:strRef>
              <c:f>график!$A$35:$A$36</c:f>
              <c:strCache>
                <c:ptCount val="2"/>
                <c:pt idx="0">
                  <c:v>2015-III</c:v>
                </c:pt>
                <c:pt idx="1">
                  <c:v>2016-III</c:v>
                </c:pt>
              </c:strCache>
            </c:strRef>
          </c:cat>
          <c:val>
            <c:numRef>
              <c:f>график!$B$35:$B$36</c:f>
              <c:numCache>
                <c:formatCode>General</c:formatCode>
                <c:ptCount val="2"/>
                <c:pt idx="0">
                  <c:v>8</c:v>
                </c:pt>
                <c:pt idx="1">
                  <c:v>3</c:v>
                </c:pt>
              </c:numCache>
            </c:numRef>
          </c:val>
        </c:ser>
        <c:ser>
          <c:idx val="1"/>
          <c:order val="1"/>
          <c:tx>
            <c:strRef>
              <c:f>график!$C$34</c:f>
              <c:strCache>
                <c:ptCount val="1"/>
                <c:pt idx="0">
                  <c:v>гэмтсэн</c:v>
                </c:pt>
              </c:strCache>
            </c:strRef>
          </c:tx>
          <c:dLbls>
            <c:spPr>
              <a:noFill/>
              <a:ln w="25400">
                <a:noFill/>
              </a:ln>
            </c:spPr>
            <c:txPr>
              <a:bodyPr wrap="square" lIns="38100" tIns="19050" rIns="38100" bIns="19050" anchor="ctr">
                <a:spAutoFit/>
              </a:bodyPr>
              <a:lstStyle/>
              <a:p>
                <a:pPr>
                  <a:defRPr sz="1000" b="0" i="0" u="none" strike="noStrike" baseline="0">
                    <a:solidFill>
                      <a:srgbClr val="000000"/>
                    </a:solidFill>
                    <a:latin typeface="Arial Mon"/>
                    <a:ea typeface="Arial Mon"/>
                    <a:cs typeface="Arial Mon"/>
                  </a:defRPr>
                </a:pPr>
                <a:endParaRPr lang="en-US"/>
              </a:p>
            </c:txPr>
            <c:showVal val="1"/>
            <c:extLst>
              <c:ext xmlns:c15="http://schemas.microsoft.com/office/drawing/2012/chart" uri="{CE6537A1-D6FC-4f65-9D91-7224C49458BB}">
                <c15:showLeaderLines val="0"/>
              </c:ext>
            </c:extLst>
          </c:dLbls>
          <c:cat>
            <c:strRef>
              <c:f>график!$A$35:$A$36</c:f>
              <c:strCache>
                <c:ptCount val="2"/>
                <c:pt idx="0">
                  <c:v>2015-III</c:v>
                </c:pt>
                <c:pt idx="1">
                  <c:v>2016-III</c:v>
                </c:pt>
              </c:strCache>
            </c:strRef>
          </c:cat>
          <c:val>
            <c:numRef>
              <c:f>график!$C$35:$C$36</c:f>
              <c:numCache>
                <c:formatCode>General</c:formatCode>
                <c:ptCount val="2"/>
                <c:pt idx="0">
                  <c:v>43</c:v>
                </c:pt>
                <c:pt idx="1">
                  <c:v>38</c:v>
                </c:pt>
              </c:numCache>
            </c:numRef>
          </c:val>
        </c:ser>
        <c:dLbls/>
        <c:shape val="cylinder"/>
        <c:axId val="211038976"/>
        <c:axId val="211040512"/>
        <c:axId val="0"/>
      </c:bar3DChart>
      <c:catAx>
        <c:axId val="211038976"/>
        <c:scaling>
          <c:orientation val="minMax"/>
        </c:scaling>
        <c:axPos val="b"/>
        <c:numFmt formatCode="General" sourceLinked="1"/>
        <c:majorTickMark val="none"/>
        <c:tickLblPos val="nextTo"/>
        <c:txPr>
          <a:bodyPr rot="0" vert="horz"/>
          <a:lstStyle/>
          <a:p>
            <a:pPr>
              <a:defRPr sz="1000" b="0" i="0" u="none" strike="noStrike" baseline="0">
                <a:solidFill>
                  <a:srgbClr val="000000"/>
                </a:solidFill>
                <a:latin typeface="Arial Mon"/>
                <a:ea typeface="Arial Mon"/>
                <a:cs typeface="Arial Mon"/>
              </a:defRPr>
            </a:pPr>
            <a:endParaRPr lang="en-US"/>
          </a:p>
        </c:txPr>
        <c:crossAx val="211040512"/>
        <c:crosses val="autoZero"/>
        <c:auto val="1"/>
        <c:lblAlgn val="ctr"/>
        <c:lblOffset val="100"/>
      </c:catAx>
      <c:valAx>
        <c:axId val="211040512"/>
        <c:scaling>
          <c:orientation val="minMax"/>
        </c:scaling>
        <c:delete val="1"/>
        <c:axPos val="l"/>
        <c:numFmt formatCode="General" sourceLinked="1"/>
        <c:tickLblPos val="nextTo"/>
        <c:crossAx val="211038976"/>
        <c:crosses val="autoZero"/>
        <c:crossBetween val="between"/>
      </c:valAx>
      <c:spPr>
        <a:noFill/>
        <a:ln w="25400">
          <a:noFill/>
        </a:ln>
      </c:spPr>
    </c:plotArea>
    <c:legend>
      <c:legendPos val="t"/>
      <c:layout>
        <c:manualLayout>
          <c:xMode val="edge"/>
          <c:yMode val="edge"/>
          <c:x val="0.20182162466460488"/>
          <c:y val="0.92037037037037051"/>
          <c:w val="0.47879191981225183"/>
          <c:h val="7.8217045785943462E-2"/>
        </c:manualLayout>
      </c:layout>
      <c:txPr>
        <a:bodyPr/>
        <a:lstStyle/>
        <a:p>
          <a:pPr>
            <a:defRPr sz="845" b="0" i="0" u="none" strike="noStrike" baseline="0">
              <a:solidFill>
                <a:srgbClr val="000000"/>
              </a:solidFill>
              <a:latin typeface="Arial Mon"/>
              <a:ea typeface="Arial Mon"/>
              <a:cs typeface="Arial Mon"/>
            </a:defRPr>
          </a:pPr>
          <a:endParaRPr lang="en-US"/>
        </a:p>
      </c:txPr>
    </c:legend>
    <c:plotVisOnly val="1"/>
    <c:dispBlanksAs val="gap"/>
  </c:chart>
  <c:txPr>
    <a:bodyPr/>
    <a:lstStyle/>
    <a:p>
      <a:pPr>
        <a:defRPr sz="1000" b="0" i="0" u="none" strike="noStrike" baseline="0">
          <a:solidFill>
            <a:srgbClr val="000000"/>
          </a:solidFill>
          <a:latin typeface="Arial Mon"/>
          <a:ea typeface="Arial Mon"/>
          <a:cs typeface="Arial Mon"/>
        </a:defRPr>
      </a:pPr>
      <a:endParaRPr lang="en-US"/>
    </a:p>
  </c:tx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lang val="en-US"/>
  <c:style val="5"/>
  <c:clrMapOvr bg1="lt1" tx1="dk1" bg2="lt2" tx2="dk2" accent1="accent1" accent2="accent2" accent3="accent3" accent4="accent4" accent5="accent5" accent6="accent6" hlink="hlink" folHlink="folHlink"/>
  <c:chart>
    <c:title>
      <c:tx>
        <c:rich>
          <a:bodyPr/>
          <a:lstStyle/>
          <a:p>
            <a:pPr>
              <a:defRPr sz="1000" b="1" i="0" u="none" strike="noStrike" baseline="0">
                <a:solidFill>
                  <a:srgbClr val="000000"/>
                </a:solidFill>
                <a:latin typeface="Arial"/>
                <a:ea typeface="Arial"/>
                <a:cs typeface="Arial"/>
              </a:defRPr>
            </a:pPr>
            <a:r>
              <a:rPr lang="mn-MN" sz="1000"/>
              <a:t>Эндсэн хүүхдийн тоо, жил бүрийн эхний 4 сарын байдлаар</a:t>
            </a:r>
          </a:p>
        </c:rich>
      </c:tx>
      <c:layout>
        <c:manualLayout>
          <c:xMode val="edge"/>
          <c:yMode val="edge"/>
          <c:x val="0.15120823665157801"/>
          <c:y val="2.7777817365589489E-2"/>
        </c:manualLayout>
      </c:layout>
    </c:title>
    <c:view3D>
      <c:depthPercent val="100"/>
      <c:rAngAx val="1"/>
    </c:view3D>
    <c:plotArea>
      <c:layout/>
      <c:bar3DChart>
        <c:barDir val="col"/>
        <c:grouping val="clustered"/>
        <c:ser>
          <c:idx val="0"/>
          <c:order val="0"/>
          <c:tx>
            <c:strRef>
              <c:f>'graf-4'!$A$22</c:f>
              <c:strCache>
                <c:ptCount val="1"/>
                <c:pt idx="0">
                  <c:v>0-1 насны хүүхдийн эндэгдэл</c:v>
                </c:pt>
              </c:strCache>
            </c:strRef>
          </c:tx>
          <c:dLbls>
            <c:spPr>
              <a:noFill/>
              <a:ln w="25400">
                <a:noFill/>
              </a:ln>
            </c:spPr>
            <c:txPr>
              <a:bodyPr wrap="square" lIns="38100" tIns="19050" rIns="38100" bIns="19050" anchor="ctr">
                <a:spAutoFit/>
              </a:bodyPr>
              <a:lstStyle/>
              <a:p>
                <a:pPr>
                  <a:defRPr sz="1000" b="0" i="0" u="none" strike="noStrike" baseline="0">
                    <a:solidFill>
                      <a:srgbClr val="000000"/>
                    </a:solidFill>
                    <a:latin typeface="Arial"/>
                    <a:ea typeface="Arial"/>
                    <a:cs typeface="Arial"/>
                  </a:defRPr>
                </a:pPr>
                <a:endParaRPr lang="en-US"/>
              </a:p>
            </c:txPr>
            <c:showVal val="1"/>
            <c:extLst>
              <c:ext xmlns:c15="http://schemas.microsoft.com/office/drawing/2012/chart" uri="{CE6537A1-D6FC-4f65-9D91-7224C49458BB}">
                <c15:layout/>
                <c15:showLeaderLines val="0"/>
              </c:ext>
            </c:extLst>
          </c:dLbls>
          <c:cat>
            <c:strRef>
              <c:f>'graf-4'!$B$21:$E$21</c:f>
              <c:strCache>
                <c:ptCount val="4"/>
                <c:pt idx="0">
                  <c:v>2013 I-IV</c:v>
                </c:pt>
                <c:pt idx="1">
                  <c:v>2014 I-IV</c:v>
                </c:pt>
                <c:pt idx="2">
                  <c:v>2015 I-IV</c:v>
                </c:pt>
                <c:pt idx="3">
                  <c:v>2016 I-IV</c:v>
                </c:pt>
              </c:strCache>
            </c:strRef>
          </c:cat>
          <c:val>
            <c:numRef>
              <c:f>'graf-4'!$B$22:$E$22</c:f>
              <c:numCache>
                <c:formatCode>General</c:formatCode>
                <c:ptCount val="4"/>
                <c:pt idx="0">
                  <c:v>4</c:v>
                </c:pt>
                <c:pt idx="1">
                  <c:v>5</c:v>
                </c:pt>
                <c:pt idx="2">
                  <c:v>2</c:v>
                </c:pt>
                <c:pt idx="3">
                  <c:v>6</c:v>
                </c:pt>
              </c:numCache>
            </c:numRef>
          </c:val>
        </c:ser>
        <c:ser>
          <c:idx val="1"/>
          <c:order val="1"/>
          <c:tx>
            <c:strRef>
              <c:f>'graf-4'!$A$23</c:f>
              <c:strCache>
                <c:ptCount val="1"/>
                <c:pt idx="0">
                  <c:v>1-5 насны хүүхдийн эндэгдэл</c:v>
                </c:pt>
              </c:strCache>
            </c:strRef>
          </c:tx>
          <c:dLbls>
            <c:spPr>
              <a:noFill/>
              <a:ln w="25400">
                <a:noFill/>
              </a:ln>
            </c:spPr>
            <c:txPr>
              <a:bodyPr wrap="square" lIns="38100" tIns="19050" rIns="38100" bIns="19050" anchor="ctr">
                <a:spAutoFit/>
              </a:bodyPr>
              <a:lstStyle/>
              <a:p>
                <a:pPr>
                  <a:defRPr sz="1000" b="0" i="0" u="none" strike="noStrike" baseline="0">
                    <a:solidFill>
                      <a:srgbClr val="000000"/>
                    </a:solidFill>
                    <a:latin typeface="Arial"/>
                    <a:ea typeface="Arial"/>
                    <a:cs typeface="Arial"/>
                  </a:defRPr>
                </a:pPr>
                <a:endParaRPr lang="en-US"/>
              </a:p>
            </c:txPr>
            <c:showVal val="1"/>
            <c:extLst>
              <c:ext xmlns:c15="http://schemas.microsoft.com/office/drawing/2012/chart" uri="{CE6537A1-D6FC-4f65-9D91-7224C49458BB}">
                <c15:layout/>
                <c15:showLeaderLines val="0"/>
              </c:ext>
            </c:extLst>
          </c:dLbls>
          <c:cat>
            <c:strRef>
              <c:f>'graf-4'!$B$21:$E$21</c:f>
              <c:strCache>
                <c:ptCount val="4"/>
                <c:pt idx="0">
                  <c:v>2013 I-IV</c:v>
                </c:pt>
                <c:pt idx="1">
                  <c:v>2014 I-IV</c:v>
                </c:pt>
                <c:pt idx="2">
                  <c:v>2015 I-IV</c:v>
                </c:pt>
                <c:pt idx="3">
                  <c:v>2016 I-IV</c:v>
                </c:pt>
              </c:strCache>
            </c:strRef>
          </c:cat>
          <c:val>
            <c:numRef>
              <c:f>'graf-4'!$B$23:$E$23</c:f>
              <c:numCache>
                <c:formatCode>General</c:formatCode>
                <c:ptCount val="4"/>
                <c:pt idx="0">
                  <c:v>1</c:v>
                </c:pt>
                <c:pt idx="1">
                  <c:v>1</c:v>
                </c:pt>
                <c:pt idx="2">
                  <c:v>0</c:v>
                </c:pt>
                <c:pt idx="3">
                  <c:v>2</c:v>
                </c:pt>
              </c:numCache>
            </c:numRef>
          </c:val>
        </c:ser>
        <c:dLbls/>
        <c:shape val="cylinder"/>
        <c:axId val="204868224"/>
        <c:axId val="204960128"/>
        <c:axId val="0"/>
      </c:bar3DChart>
      <c:catAx>
        <c:axId val="204868224"/>
        <c:scaling>
          <c:orientation val="minMax"/>
        </c:scaling>
        <c:axPos val="b"/>
        <c:numFmt formatCode="General" sourceLinked="1"/>
        <c:majorTickMark val="none"/>
        <c:tickLblPos val="nextTo"/>
        <c:txPr>
          <a:bodyPr rot="0" vert="horz"/>
          <a:lstStyle/>
          <a:p>
            <a:pPr>
              <a:defRPr sz="1000" b="0" i="0" u="none" strike="noStrike" baseline="0">
                <a:solidFill>
                  <a:srgbClr val="000000"/>
                </a:solidFill>
                <a:latin typeface="Arial"/>
                <a:ea typeface="Arial"/>
                <a:cs typeface="Arial"/>
              </a:defRPr>
            </a:pPr>
            <a:endParaRPr lang="en-US"/>
          </a:p>
        </c:txPr>
        <c:crossAx val="204960128"/>
        <c:crosses val="autoZero"/>
        <c:auto val="1"/>
        <c:lblAlgn val="ctr"/>
        <c:lblOffset val="100"/>
      </c:catAx>
      <c:valAx>
        <c:axId val="204960128"/>
        <c:scaling>
          <c:orientation val="minMax"/>
        </c:scaling>
        <c:delete val="1"/>
        <c:axPos val="l"/>
        <c:numFmt formatCode="General" sourceLinked="1"/>
        <c:tickLblPos val="nextTo"/>
        <c:crossAx val="204868224"/>
        <c:crosses val="autoZero"/>
        <c:crossBetween val="between"/>
      </c:valAx>
      <c:spPr>
        <a:noFill/>
        <a:ln w="25400">
          <a:noFill/>
        </a:ln>
      </c:spPr>
    </c:plotArea>
    <c:legend>
      <c:legendPos val="t"/>
      <c:layout/>
      <c:txPr>
        <a:bodyPr/>
        <a:lstStyle/>
        <a:p>
          <a:pPr>
            <a:defRPr sz="845" b="0" i="0" u="none" strike="noStrike" baseline="0">
              <a:solidFill>
                <a:srgbClr val="000000"/>
              </a:solidFill>
              <a:latin typeface="Arial"/>
              <a:ea typeface="Arial"/>
              <a:cs typeface="Arial"/>
            </a:defRPr>
          </a:pPr>
          <a:endParaRPr lang="en-US"/>
        </a:p>
      </c:txPr>
    </c:legend>
    <c:plotVisOnly val="1"/>
    <c:dispBlanksAs val="gap"/>
  </c:chart>
  <c:txPr>
    <a:bodyPr/>
    <a:lstStyle/>
    <a:p>
      <a:pPr>
        <a:defRPr sz="1000" b="0" i="0" u="none" strike="noStrike" baseline="0">
          <a:solidFill>
            <a:srgbClr val="000000"/>
          </a:solidFill>
          <a:latin typeface="Arial"/>
          <a:ea typeface="Arial"/>
          <a:cs typeface="Arial"/>
        </a:defRPr>
      </a:pPr>
      <a:endParaRPr lang="en-US"/>
    </a:p>
  </c:txPr>
  <c:externalData r:id="rId2"/>
</c:chartSpace>
</file>

<file path=ppt/charts/chart4.xml><?xml version="1.0" encoding="utf-8"?>
<c:chartSpace xmlns:c="http://schemas.openxmlformats.org/drawingml/2006/chart" xmlns:a="http://schemas.openxmlformats.org/drawingml/2006/main" xmlns:r="http://schemas.openxmlformats.org/officeDocument/2006/relationships">
  <c:lang val="en-US"/>
  <c:style val="5"/>
  <c:clrMapOvr bg1="lt1" tx1="dk1" bg2="lt2" tx2="dk2" accent1="accent1" accent2="accent2" accent3="accent3" accent4="accent4" accent5="accent5" accent6="accent6" hlink="hlink" folHlink="folHlink"/>
  <c:chart>
    <c:title>
      <c:tx>
        <c:rich>
          <a:bodyPr/>
          <a:lstStyle/>
          <a:p>
            <a:pPr>
              <a:defRPr sz="1200"/>
            </a:pPr>
            <a:r>
              <a:rPr lang="mn-MN" sz="1200">
                <a:latin typeface="Arial Mon" pitchFamily="34" charset="0"/>
              </a:rPr>
              <a:t>Эмчлэгдэж</a:t>
            </a:r>
            <a:r>
              <a:rPr lang="mn-MN" sz="1200" baseline="0">
                <a:latin typeface="Arial Mon" pitchFamily="34" charset="0"/>
              </a:rPr>
              <a:t> гарсан хүн, амбулаторын үзлэг, жил бүрийн эхний 4 сарын байдлаар</a:t>
            </a:r>
            <a:endParaRPr lang="en-US" sz="1200">
              <a:latin typeface="Arial Mon" pitchFamily="34" charset="0"/>
            </a:endParaRPr>
          </a:p>
        </c:rich>
      </c:tx>
      <c:layout/>
    </c:title>
    <c:view3D>
      <c:depthPercent val="100"/>
      <c:rAngAx val="1"/>
    </c:view3D>
    <c:plotArea>
      <c:layout/>
      <c:bar3DChart>
        <c:barDir val="col"/>
        <c:grouping val="clustered"/>
        <c:ser>
          <c:idx val="0"/>
          <c:order val="0"/>
          <c:tx>
            <c:strRef>
              <c:f>'graf-4'!$A$32</c:f>
              <c:strCache>
                <c:ptCount val="1"/>
                <c:pt idx="0">
                  <c:v>эмчлэгдэж гарсан хүн</c:v>
                </c:pt>
              </c:strCache>
            </c:strRef>
          </c:tx>
          <c:dLbls>
            <c:spPr>
              <a:noFill/>
              <a:ln w="25400">
                <a:noFill/>
              </a:ln>
            </c:spPr>
            <c:showVal val="1"/>
            <c:extLst>
              <c:ext xmlns:c15="http://schemas.microsoft.com/office/drawing/2012/chart" uri="{CE6537A1-D6FC-4f65-9D91-7224C49458BB}">
                <c15:showLeaderLines val="0"/>
              </c:ext>
            </c:extLst>
          </c:dLbls>
          <c:cat>
            <c:strRef>
              <c:f>'graf-4'!$B$31:$E$31</c:f>
              <c:strCache>
                <c:ptCount val="4"/>
                <c:pt idx="0">
                  <c:v>2013 I-IV</c:v>
                </c:pt>
                <c:pt idx="1">
                  <c:v>2014 I-IV</c:v>
                </c:pt>
                <c:pt idx="2">
                  <c:v>2015 I-IV</c:v>
                </c:pt>
                <c:pt idx="3">
                  <c:v>2016 I-IV</c:v>
                </c:pt>
              </c:strCache>
            </c:strRef>
          </c:cat>
          <c:val>
            <c:numRef>
              <c:f>'graf-4'!$B$32:$E$32</c:f>
              <c:numCache>
                <c:formatCode>0</c:formatCode>
                <c:ptCount val="4"/>
                <c:pt idx="0">
                  <c:v>4095</c:v>
                </c:pt>
                <c:pt idx="1">
                  <c:v>4021</c:v>
                </c:pt>
                <c:pt idx="2" formatCode="General">
                  <c:v>3573</c:v>
                </c:pt>
                <c:pt idx="3" formatCode="General">
                  <c:v>4032</c:v>
                </c:pt>
              </c:numCache>
            </c:numRef>
          </c:val>
        </c:ser>
        <c:ser>
          <c:idx val="1"/>
          <c:order val="1"/>
          <c:tx>
            <c:strRef>
              <c:f>'graf-4'!$A$33</c:f>
              <c:strCache>
                <c:ptCount val="1"/>
                <c:pt idx="0">
                  <c:v>амбулаторын үзлэг</c:v>
                </c:pt>
              </c:strCache>
            </c:strRef>
          </c:tx>
          <c:dLbls>
            <c:spPr>
              <a:noFill/>
              <a:ln w="25400">
                <a:noFill/>
              </a:ln>
            </c:spPr>
            <c:showVal val="1"/>
            <c:extLst>
              <c:ext xmlns:c15="http://schemas.microsoft.com/office/drawing/2012/chart" uri="{CE6537A1-D6FC-4f65-9D91-7224C49458BB}">
                <c15:showLeaderLines val="0"/>
              </c:ext>
            </c:extLst>
          </c:dLbls>
          <c:cat>
            <c:strRef>
              <c:f>'graf-4'!$B$31:$E$31</c:f>
              <c:strCache>
                <c:ptCount val="4"/>
                <c:pt idx="0">
                  <c:v>2013 I-IV</c:v>
                </c:pt>
                <c:pt idx="1">
                  <c:v>2014 I-IV</c:v>
                </c:pt>
                <c:pt idx="2">
                  <c:v>2015 I-IV</c:v>
                </c:pt>
                <c:pt idx="3">
                  <c:v>2016 I-IV</c:v>
                </c:pt>
              </c:strCache>
            </c:strRef>
          </c:cat>
          <c:val>
            <c:numRef>
              <c:f>'graf-4'!$B$33:$E$33</c:f>
              <c:numCache>
                <c:formatCode>0</c:formatCode>
                <c:ptCount val="4"/>
                <c:pt idx="0">
                  <c:v>27485</c:v>
                </c:pt>
                <c:pt idx="1">
                  <c:v>31606</c:v>
                </c:pt>
                <c:pt idx="2" formatCode="General">
                  <c:v>26446</c:v>
                </c:pt>
                <c:pt idx="3" formatCode="General">
                  <c:v>26883</c:v>
                </c:pt>
              </c:numCache>
            </c:numRef>
          </c:val>
        </c:ser>
        <c:dLbls/>
        <c:shape val="cylinder"/>
        <c:axId val="205318400"/>
        <c:axId val="205320192"/>
        <c:axId val="0"/>
      </c:bar3DChart>
      <c:catAx>
        <c:axId val="205318400"/>
        <c:scaling>
          <c:orientation val="minMax"/>
        </c:scaling>
        <c:axPos val="b"/>
        <c:numFmt formatCode="General" sourceLinked="1"/>
        <c:majorTickMark val="none"/>
        <c:tickLblPos val="nextTo"/>
        <c:crossAx val="205320192"/>
        <c:crosses val="autoZero"/>
        <c:auto val="1"/>
        <c:lblAlgn val="ctr"/>
        <c:lblOffset val="100"/>
      </c:catAx>
      <c:valAx>
        <c:axId val="205320192"/>
        <c:scaling>
          <c:orientation val="minMax"/>
        </c:scaling>
        <c:delete val="1"/>
        <c:axPos val="l"/>
        <c:numFmt formatCode="0" sourceLinked="1"/>
        <c:tickLblPos val="nextTo"/>
        <c:crossAx val="205318400"/>
        <c:crosses val="autoZero"/>
        <c:crossBetween val="between"/>
      </c:valAx>
      <c:spPr>
        <a:noFill/>
        <a:ln w="25400">
          <a:noFill/>
        </a:ln>
      </c:spPr>
    </c:plotArea>
    <c:legend>
      <c:legendPos val="t"/>
      <c:layout/>
    </c:legend>
    <c:plotVisOnly val="1"/>
    <c:dispBlanksAs val="gap"/>
  </c:chart>
  <c:externalData r:id="rId2"/>
</c:chartSpace>
</file>

<file path=ppt/charts/chart5.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title>
      <c:tx>
        <c:rich>
          <a:bodyPr/>
          <a:lstStyle/>
          <a:p>
            <a:pPr>
              <a:defRPr sz="1000" b="0" i="0" u="none" strike="noStrike" baseline="0">
                <a:solidFill>
                  <a:srgbClr val="000000"/>
                </a:solidFill>
                <a:latin typeface="Calibri"/>
                <a:ea typeface="Calibri"/>
                <a:cs typeface="Calibri"/>
              </a:defRPr>
            </a:pPr>
            <a:r>
              <a:rPr lang="en-US" sz="1000" b="0" i="0" u="none" strike="noStrike" baseline="0">
                <a:solidFill>
                  <a:srgbClr val="000000"/>
                </a:solidFill>
                <a:latin typeface="Arial"/>
                <a:cs typeface="Arial"/>
              </a:rPr>
              <a:t>Аймгийн нийгмийн даатгалын сангийн орлого, жил бүрийн эхний 4  сарын байдлаар,  /сая төгрөг/</a:t>
            </a:r>
          </a:p>
        </c:rich>
      </c:tx>
    </c:title>
    <c:plotArea>
      <c:layout>
        <c:manualLayout>
          <c:layoutTarget val="inner"/>
          <c:xMode val="edge"/>
          <c:yMode val="edge"/>
          <c:x val="2.1139900533465828E-3"/>
          <c:y val="0.18796989859662386"/>
          <c:w val="0.99788595452117179"/>
          <c:h val="0.53043631538677583"/>
        </c:manualLayout>
      </c:layout>
      <c:barChart>
        <c:barDir val="col"/>
        <c:grouping val="clustered"/>
        <c:ser>
          <c:idx val="0"/>
          <c:order val="0"/>
          <c:tx>
            <c:strRef>
              <c:f>grafic!$A$3</c:f>
              <c:strCache>
                <c:ptCount val="1"/>
                <c:pt idx="0">
                  <c:v>НД-ын сангийн орлого бүгд</c:v>
                </c:pt>
              </c:strCache>
            </c:strRef>
          </c:tx>
          <c:dLbls>
            <c:spPr>
              <a:noFill/>
              <a:ln>
                <a:noFill/>
              </a:ln>
              <a:effectLst/>
            </c:spPr>
            <c:txPr>
              <a:bodyPr wrap="square" lIns="38100" tIns="19050" rIns="38100" bIns="19050" anchor="ctr">
                <a:spAutoFit/>
              </a:bodyPr>
              <a:lstStyle/>
              <a:p>
                <a:pPr>
                  <a:defRPr sz="800" b="0" i="0" u="none" strike="noStrike" baseline="0">
                    <a:solidFill>
                      <a:srgbClr val="000000"/>
                    </a:solidFill>
                    <a:latin typeface="Arial"/>
                    <a:ea typeface="Arial"/>
                    <a:cs typeface="Arial"/>
                  </a:defRPr>
                </a:pPr>
                <a:endParaRPr lang="en-US"/>
              </a:p>
            </c:txPr>
            <c:dLblPos val="outEnd"/>
            <c:showVal val="1"/>
            <c:extLst>
              <c:ext xmlns:c15="http://schemas.microsoft.com/office/drawing/2012/chart" uri="{CE6537A1-D6FC-4f65-9D91-7224C49458BB}">
                <c15:showLeaderLines val="0"/>
              </c:ext>
            </c:extLst>
          </c:dLbls>
          <c:cat>
            <c:strRef>
              <c:f>grafic!$B$2:$C$2</c:f>
              <c:strCache>
                <c:ptCount val="2"/>
                <c:pt idx="0">
                  <c:v>2015- IY</c:v>
                </c:pt>
                <c:pt idx="1">
                  <c:v>2016- IY</c:v>
                </c:pt>
              </c:strCache>
            </c:strRef>
          </c:cat>
          <c:val>
            <c:numRef>
              <c:f>grafic!$B$3:$C$3</c:f>
              <c:numCache>
                <c:formatCode>0.0</c:formatCode>
                <c:ptCount val="2"/>
                <c:pt idx="0">
                  <c:v>8156.6</c:v>
                </c:pt>
                <c:pt idx="1">
                  <c:v>8495.4</c:v>
                </c:pt>
              </c:numCache>
            </c:numRef>
          </c:val>
        </c:ser>
        <c:ser>
          <c:idx val="1"/>
          <c:order val="1"/>
          <c:tx>
            <c:strRef>
              <c:f>grafic!$A$4</c:f>
              <c:strCache>
                <c:ptCount val="1"/>
                <c:pt idx="0">
                  <c:v>Тэтгэврийн даатгалын сангийн</c:v>
                </c:pt>
              </c:strCache>
            </c:strRef>
          </c:tx>
          <c:dLbls>
            <c:dLbl>
              <c:idx val="0"/>
              <c:layout>
                <c:manualLayout>
                  <c:x val="1.5296367112810707E-2"/>
                  <c:y val="0"/>
                </c:manualLayout>
              </c:layout>
              <c:spPr/>
              <c:txPr>
                <a:bodyPr/>
                <a:lstStyle/>
                <a:p>
                  <a:pPr>
                    <a:defRPr sz="800" b="0" i="0" u="none" strike="noStrike" baseline="0">
                      <a:solidFill>
                        <a:srgbClr val="000000"/>
                      </a:solidFill>
                      <a:latin typeface="Arial"/>
                      <a:ea typeface="Arial"/>
                      <a:cs typeface="Arial"/>
                    </a:defRPr>
                  </a:pPr>
                  <a:endParaRPr lang="en-US"/>
                </a:p>
              </c:txPr>
              <c:dLblPos val="outEnd"/>
              <c:showVal val="1"/>
              <c:extLst>
                <c:ext xmlns:c15="http://schemas.microsoft.com/office/drawing/2012/chart" uri="{CE6537A1-D6FC-4f65-9D91-7224C49458BB}"/>
              </c:extLst>
            </c:dLbl>
            <c:dLbl>
              <c:idx val="1"/>
              <c:layout>
                <c:manualLayout>
                  <c:x val="1.2746972594008922E-2"/>
                  <c:y val="-9.5238095238095247E-3"/>
                </c:manualLayout>
              </c:layout>
              <c:spPr/>
              <c:txPr>
                <a:bodyPr/>
                <a:lstStyle/>
                <a:p>
                  <a:pPr>
                    <a:defRPr sz="800" b="0" i="0" u="none" strike="noStrike" baseline="0">
                      <a:solidFill>
                        <a:srgbClr val="000000"/>
                      </a:solidFill>
                      <a:latin typeface="Arial"/>
                      <a:ea typeface="Arial"/>
                      <a:cs typeface="Arial"/>
                    </a:defRPr>
                  </a:pPr>
                  <a:endParaRPr lang="en-US"/>
                </a:p>
              </c:txPr>
              <c:dLblPos val="outEnd"/>
              <c:showVal val="1"/>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800" b="0" i="0" u="none" strike="noStrike" baseline="0">
                    <a:solidFill>
                      <a:srgbClr val="000000"/>
                    </a:solidFill>
                    <a:latin typeface="Arial"/>
                    <a:ea typeface="Arial"/>
                    <a:cs typeface="Arial"/>
                  </a:defRPr>
                </a:pPr>
                <a:endParaRPr lang="en-US"/>
              </a:p>
            </c:txPr>
            <c:dLblPos val="outEnd"/>
            <c:showVal val="1"/>
            <c:extLst>
              <c:ext xmlns:c15="http://schemas.microsoft.com/office/drawing/2012/chart" uri="{CE6537A1-D6FC-4f65-9D91-7224C49458BB}">
                <c15:showLeaderLines val="0"/>
              </c:ext>
            </c:extLst>
          </c:dLbls>
          <c:cat>
            <c:strRef>
              <c:f>grafic!$B$2:$C$2</c:f>
              <c:strCache>
                <c:ptCount val="2"/>
                <c:pt idx="0">
                  <c:v>2015- IY</c:v>
                </c:pt>
                <c:pt idx="1">
                  <c:v>2016- IY</c:v>
                </c:pt>
              </c:strCache>
            </c:strRef>
          </c:cat>
          <c:val>
            <c:numRef>
              <c:f>grafic!$B$4:$C$4</c:f>
              <c:numCache>
                <c:formatCode>0.0</c:formatCode>
                <c:ptCount val="2"/>
                <c:pt idx="0">
                  <c:v>6823.2</c:v>
                </c:pt>
                <c:pt idx="1">
                  <c:v>7069.5</c:v>
                </c:pt>
              </c:numCache>
            </c:numRef>
          </c:val>
        </c:ser>
        <c:ser>
          <c:idx val="2"/>
          <c:order val="2"/>
          <c:tx>
            <c:strRef>
              <c:f>grafic!$A$5</c:f>
              <c:strCache>
                <c:ptCount val="1"/>
                <c:pt idx="0">
                  <c:v>Тэтгэмжийн даатгалын сангийн</c:v>
                </c:pt>
              </c:strCache>
            </c:strRef>
          </c:tx>
          <c:dLbls>
            <c:spPr>
              <a:noFill/>
              <a:ln>
                <a:noFill/>
              </a:ln>
              <a:effectLst/>
            </c:spPr>
            <c:txPr>
              <a:bodyPr wrap="square" lIns="38100" tIns="19050" rIns="38100" bIns="19050" anchor="ctr">
                <a:spAutoFit/>
              </a:bodyPr>
              <a:lstStyle/>
              <a:p>
                <a:pPr>
                  <a:defRPr sz="800" b="0" i="0" u="none" strike="noStrike" baseline="0">
                    <a:solidFill>
                      <a:srgbClr val="000000"/>
                    </a:solidFill>
                    <a:latin typeface="Arial"/>
                    <a:ea typeface="Arial"/>
                    <a:cs typeface="Arial"/>
                  </a:defRPr>
                </a:pPr>
                <a:endParaRPr lang="en-US"/>
              </a:p>
            </c:txPr>
            <c:dLblPos val="outEnd"/>
            <c:showVal val="1"/>
            <c:extLst>
              <c:ext xmlns:c15="http://schemas.microsoft.com/office/drawing/2012/chart" uri="{CE6537A1-D6FC-4f65-9D91-7224C49458BB}">
                <c15:showLeaderLines val="0"/>
              </c:ext>
            </c:extLst>
          </c:dLbls>
          <c:cat>
            <c:strRef>
              <c:f>grafic!$B$2:$C$2</c:f>
              <c:strCache>
                <c:ptCount val="2"/>
                <c:pt idx="0">
                  <c:v>2015- IY</c:v>
                </c:pt>
                <c:pt idx="1">
                  <c:v>2016- IY</c:v>
                </c:pt>
              </c:strCache>
            </c:strRef>
          </c:cat>
          <c:val>
            <c:numRef>
              <c:f>grafic!$B$5:$C$5</c:f>
              <c:numCache>
                <c:formatCode>0.0</c:formatCode>
                <c:ptCount val="2"/>
                <c:pt idx="0">
                  <c:v>293.8</c:v>
                </c:pt>
                <c:pt idx="1">
                  <c:v>369.9</c:v>
                </c:pt>
              </c:numCache>
            </c:numRef>
          </c:val>
        </c:ser>
        <c:ser>
          <c:idx val="3"/>
          <c:order val="3"/>
          <c:tx>
            <c:strRef>
              <c:f>grafic!$A$6</c:f>
              <c:strCache>
                <c:ptCount val="1"/>
                <c:pt idx="0">
                  <c:v>Эрүүл мэндийн даатгалын сангийн</c:v>
                </c:pt>
              </c:strCache>
            </c:strRef>
          </c:tx>
          <c:dLbls>
            <c:spPr>
              <a:noFill/>
              <a:ln>
                <a:noFill/>
              </a:ln>
              <a:effectLst/>
            </c:spPr>
            <c:txPr>
              <a:bodyPr wrap="square" lIns="38100" tIns="19050" rIns="38100" bIns="19050" anchor="ctr">
                <a:spAutoFit/>
              </a:bodyPr>
              <a:lstStyle/>
              <a:p>
                <a:pPr>
                  <a:defRPr sz="800" b="0" i="0" u="none" strike="noStrike" baseline="0">
                    <a:solidFill>
                      <a:srgbClr val="000000"/>
                    </a:solidFill>
                    <a:latin typeface="Arial"/>
                    <a:ea typeface="Arial"/>
                    <a:cs typeface="Arial"/>
                  </a:defRPr>
                </a:pPr>
                <a:endParaRPr lang="en-US"/>
              </a:p>
            </c:txPr>
            <c:dLblPos val="outEnd"/>
            <c:showVal val="1"/>
            <c:extLst>
              <c:ext xmlns:c15="http://schemas.microsoft.com/office/drawing/2012/chart" uri="{CE6537A1-D6FC-4f65-9D91-7224C49458BB}">
                <c15:showLeaderLines val="0"/>
              </c:ext>
            </c:extLst>
          </c:dLbls>
          <c:cat>
            <c:strRef>
              <c:f>grafic!$B$2:$C$2</c:f>
              <c:strCache>
                <c:ptCount val="2"/>
                <c:pt idx="0">
                  <c:v>2015- IY</c:v>
                </c:pt>
                <c:pt idx="1">
                  <c:v>2016- IY</c:v>
                </c:pt>
              </c:strCache>
            </c:strRef>
          </c:cat>
          <c:val>
            <c:numRef>
              <c:f>grafic!$B$6:$C$6</c:f>
              <c:numCache>
                <c:formatCode>0.0</c:formatCode>
                <c:ptCount val="2"/>
                <c:pt idx="0">
                  <c:v>743.5</c:v>
                </c:pt>
                <c:pt idx="1">
                  <c:v>814.3</c:v>
                </c:pt>
              </c:numCache>
            </c:numRef>
          </c:val>
        </c:ser>
        <c:ser>
          <c:idx val="4"/>
          <c:order val="4"/>
          <c:tx>
            <c:strRef>
              <c:f>grafic!$A$7</c:f>
              <c:strCache>
                <c:ptCount val="1"/>
                <c:pt idx="0">
                  <c:v>ҮОМШӨ-ний даатгалын сангийн</c:v>
                </c:pt>
              </c:strCache>
            </c:strRef>
          </c:tx>
          <c:dLbls>
            <c:spPr>
              <a:noFill/>
              <a:ln>
                <a:noFill/>
              </a:ln>
              <a:effectLst/>
            </c:spPr>
            <c:txPr>
              <a:bodyPr wrap="square" lIns="38100" tIns="19050" rIns="38100" bIns="19050" anchor="ctr">
                <a:spAutoFit/>
              </a:bodyPr>
              <a:lstStyle/>
              <a:p>
                <a:pPr>
                  <a:defRPr sz="800" b="0" i="0" u="none" strike="noStrike" baseline="0">
                    <a:solidFill>
                      <a:srgbClr val="000000"/>
                    </a:solidFill>
                    <a:latin typeface="Arial"/>
                    <a:ea typeface="Arial"/>
                    <a:cs typeface="Arial"/>
                  </a:defRPr>
                </a:pPr>
                <a:endParaRPr lang="en-US"/>
              </a:p>
            </c:txPr>
            <c:dLblPos val="outEnd"/>
            <c:showVal val="1"/>
            <c:extLst>
              <c:ext xmlns:c15="http://schemas.microsoft.com/office/drawing/2012/chart" uri="{CE6537A1-D6FC-4f65-9D91-7224C49458BB}">
                <c15:showLeaderLines val="0"/>
              </c:ext>
            </c:extLst>
          </c:dLbls>
          <c:cat>
            <c:strRef>
              <c:f>grafic!$B$2:$C$2</c:f>
              <c:strCache>
                <c:ptCount val="2"/>
                <c:pt idx="0">
                  <c:v>2015- IY</c:v>
                </c:pt>
                <c:pt idx="1">
                  <c:v>2016- IY</c:v>
                </c:pt>
              </c:strCache>
            </c:strRef>
          </c:cat>
          <c:val>
            <c:numRef>
              <c:f>grafic!$B$7:$C$7</c:f>
              <c:numCache>
                <c:formatCode>0.0</c:formatCode>
                <c:ptCount val="2"/>
                <c:pt idx="0">
                  <c:v>170.5</c:v>
                </c:pt>
                <c:pt idx="1">
                  <c:v>186.6</c:v>
                </c:pt>
              </c:numCache>
            </c:numRef>
          </c:val>
        </c:ser>
        <c:ser>
          <c:idx val="5"/>
          <c:order val="5"/>
          <c:tx>
            <c:strRef>
              <c:f>grafic!$A$8</c:f>
              <c:strCache>
                <c:ptCount val="1"/>
                <c:pt idx="0">
                  <c:v>Ажилгүйдлийн сангийн</c:v>
                </c:pt>
              </c:strCache>
            </c:strRef>
          </c:tx>
          <c:dLbls>
            <c:spPr>
              <a:noFill/>
              <a:ln>
                <a:noFill/>
              </a:ln>
              <a:effectLst/>
            </c:spPr>
            <c:txPr>
              <a:bodyPr wrap="square" lIns="38100" tIns="19050" rIns="38100" bIns="19050" anchor="ctr">
                <a:spAutoFit/>
              </a:bodyPr>
              <a:lstStyle/>
              <a:p>
                <a:pPr>
                  <a:defRPr sz="800" b="0" i="0" u="none" strike="noStrike" baseline="0">
                    <a:solidFill>
                      <a:srgbClr val="000000"/>
                    </a:solidFill>
                    <a:latin typeface="Arial"/>
                    <a:ea typeface="Arial"/>
                    <a:cs typeface="Arial"/>
                  </a:defRPr>
                </a:pPr>
                <a:endParaRPr lang="en-US"/>
              </a:p>
            </c:txPr>
            <c:dLblPos val="outEnd"/>
            <c:showVal val="1"/>
            <c:extLst>
              <c:ext xmlns:c15="http://schemas.microsoft.com/office/drawing/2012/chart" uri="{CE6537A1-D6FC-4f65-9D91-7224C49458BB}">
                <c15:showLeaderLines val="0"/>
              </c:ext>
            </c:extLst>
          </c:dLbls>
          <c:cat>
            <c:strRef>
              <c:f>grafic!$B$2:$C$2</c:f>
              <c:strCache>
                <c:ptCount val="2"/>
                <c:pt idx="0">
                  <c:v>2015- IY</c:v>
                </c:pt>
                <c:pt idx="1">
                  <c:v>2016- IY</c:v>
                </c:pt>
              </c:strCache>
            </c:strRef>
          </c:cat>
          <c:val>
            <c:numRef>
              <c:f>grafic!$B$8:$C$8</c:f>
              <c:numCache>
                <c:formatCode>0.0</c:formatCode>
                <c:ptCount val="2"/>
                <c:pt idx="0">
                  <c:v>125.6</c:v>
                </c:pt>
                <c:pt idx="1">
                  <c:v>55.1</c:v>
                </c:pt>
              </c:numCache>
            </c:numRef>
          </c:val>
        </c:ser>
        <c:dLbls/>
        <c:axId val="205729792"/>
        <c:axId val="205731328"/>
      </c:barChart>
      <c:catAx>
        <c:axId val="205729792"/>
        <c:scaling>
          <c:orientation val="minMax"/>
        </c:scaling>
        <c:axPos val="b"/>
        <c:numFmt formatCode="General" sourceLinked="1"/>
        <c:tickLblPos val="nextTo"/>
        <c:txPr>
          <a:bodyPr rot="0" vert="horz"/>
          <a:lstStyle/>
          <a:p>
            <a:pPr>
              <a:defRPr sz="1000" b="0" i="0" u="none" strike="noStrike" baseline="0">
                <a:solidFill>
                  <a:srgbClr val="000000"/>
                </a:solidFill>
                <a:latin typeface="Arial"/>
                <a:ea typeface="Arial"/>
                <a:cs typeface="Arial"/>
              </a:defRPr>
            </a:pPr>
            <a:endParaRPr lang="en-US"/>
          </a:p>
        </c:txPr>
        <c:crossAx val="205731328"/>
        <c:crosses val="autoZero"/>
        <c:auto val="1"/>
        <c:lblAlgn val="ctr"/>
        <c:lblOffset val="100"/>
      </c:catAx>
      <c:valAx>
        <c:axId val="205731328"/>
        <c:scaling>
          <c:orientation val="minMax"/>
        </c:scaling>
        <c:delete val="1"/>
        <c:axPos val="l"/>
        <c:numFmt formatCode="0.0" sourceLinked="1"/>
        <c:tickLblPos val="nextTo"/>
        <c:crossAx val="205729792"/>
        <c:crosses val="autoZero"/>
        <c:crossBetween val="between"/>
      </c:valAx>
    </c:plotArea>
    <c:legend>
      <c:legendPos val="b"/>
      <c:layout>
        <c:manualLayout>
          <c:xMode val="edge"/>
          <c:yMode val="edge"/>
          <c:x val="4.326879858833713E-3"/>
          <c:y val="0.80782210341788463"/>
          <c:w val="0.99567312014116627"/>
          <c:h val="0.16440015108812503"/>
        </c:manualLayout>
      </c:layout>
      <c:txPr>
        <a:bodyPr/>
        <a:lstStyle/>
        <a:p>
          <a:pPr>
            <a:defRPr sz="710" b="0" i="0" u="none" strike="noStrike" baseline="0">
              <a:solidFill>
                <a:srgbClr val="000000"/>
              </a:solidFill>
              <a:latin typeface="Arial"/>
              <a:ea typeface="Arial"/>
              <a:cs typeface="Arial"/>
            </a:defRPr>
          </a:pPr>
          <a:endParaRPr lang="en-US"/>
        </a:p>
      </c:txPr>
    </c:legend>
    <c:plotVisOnly val="1"/>
    <c:dispBlanksAs val="gap"/>
  </c:chart>
  <c:spPr>
    <a:ln>
      <a:noFill/>
    </a:ln>
  </c:spPr>
  <c:txPr>
    <a:bodyPr/>
    <a:lstStyle/>
    <a:p>
      <a:pPr>
        <a:defRPr sz="1000" b="0" i="0" u="none" strike="noStrike" baseline="0">
          <a:solidFill>
            <a:srgbClr val="000000"/>
          </a:solidFill>
          <a:latin typeface="Calibri"/>
          <a:ea typeface="Calibri"/>
          <a:cs typeface="Calibri"/>
        </a:defRPr>
      </a:pPr>
      <a:endParaRPr lang="en-US"/>
    </a:p>
  </c:txPr>
  <c:externalData r:id="rId2"/>
</c:chartSpace>
</file>

<file path=ppt/charts/chart6.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title>
      <c:tx>
        <c:rich>
          <a:bodyPr/>
          <a:lstStyle/>
          <a:p>
            <a:pPr>
              <a:defRPr sz="1000" b="0" i="0" u="none" strike="noStrike" baseline="0">
                <a:solidFill>
                  <a:srgbClr val="000000"/>
                </a:solidFill>
                <a:latin typeface="Calibri"/>
                <a:ea typeface="Calibri"/>
                <a:cs typeface="Calibri"/>
              </a:defRPr>
            </a:pPr>
            <a:r>
              <a:rPr lang="en-US" sz="1000" b="0" i="0" u="none" strike="noStrike" baseline="0">
                <a:solidFill>
                  <a:srgbClr val="000000"/>
                </a:solidFill>
                <a:latin typeface="Arial"/>
                <a:cs typeface="Arial"/>
              </a:rPr>
              <a:t>Аймгийн нийгмийн даатгалын сангийн зарлага, жил бүрийн эхний 4 сарын байдлаар, /сая төгрөг/</a:t>
            </a:r>
          </a:p>
        </c:rich>
      </c:tx>
    </c:title>
    <c:plotArea>
      <c:layout>
        <c:manualLayout>
          <c:layoutTarget val="inner"/>
          <c:xMode val="edge"/>
          <c:yMode val="edge"/>
          <c:x val="4.0115624313480661E-2"/>
          <c:y val="0.18948898166252715"/>
          <c:w val="0.93385139740967971"/>
          <c:h val="0.54093853652908785"/>
        </c:manualLayout>
      </c:layout>
      <c:barChart>
        <c:barDir val="col"/>
        <c:grouping val="clustered"/>
        <c:ser>
          <c:idx val="0"/>
          <c:order val="0"/>
          <c:tx>
            <c:strRef>
              <c:f>grafic!$A$10</c:f>
              <c:strCache>
                <c:ptCount val="1"/>
                <c:pt idx="0">
                  <c:v>НД-ын сангийн зарлага бүгд</c:v>
                </c:pt>
              </c:strCache>
            </c:strRef>
          </c:tx>
          <c:dLbls>
            <c:spPr>
              <a:noFill/>
              <a:ln>
                <a:noFill/>
              </a:ln>
              <a:effectLst/>
            </c:spPr>
            <c:txPr>
              <a:bodyPr wrap="square" lIns="38100" tIns="19050" rIns="38100" bIns="19050" anchor="ctr">
                <a:spAutoFit/>
              </a:bodyPr>
              <a:lstStyle/>
              <a:p>
                <a:pPr>
                  <a:defRPr sz="800" b="0" i="0" u="none" strike="noStrike" baseline="0">
                    <a:solidFill>
                      <a:srgbClr val="000000"/>
                    </a:solidFill>
                    <a:latin typeface="Arial"/>
                    <a:ea typeface="Arial"/>
                    <a:cs typeface="Arial"/>
                  </a:defRPr>
                </a:pPr>
                <a:endParaRPr lang="en-US"/>
              </a:p>
            </c:txPr>
            <c:dLblPos val="outEnd"/>
            <c:showVal val="1"/>
            <c:extLst>
              <c:ext xmlns:c15="http://schemas.microsoft.com/office/drawing/2012/chart" uri="{CE6537A1-D6FC-4f65-9D91-7224C49458BB}">
                <c15:showLeaderLines val="0"/>
              </c:ext>
            </c:extLst>
          </c:dLbls>
          <c:cat>
            <c:strRef>
              <c:f>grafic!$B$9:$C$9</c:f>
              <c:strCache>
                <c:ptCount val="2"/>
                <c:pt idx="0">
                  <c:v>2015- IY</c:v>
                </c:pt>
                <c:pt idx="1">
                  <c:v>2016- IY</c:v>
                </c:pt>
              </c:strCache>
            </c:strRef>
          </c:cat>
          <c:val>
            <c:numRef>
              <c:f>grafic!$B$10:$C$10</c:f>
              <c:numCache>
                <c:formatCode>0.0</c:formatCode>
                <c:ptCount val="2"/>
                <c:pt idx="0">
                  <c:v>7507.2000000000016</c:v>
                </c:pt>
                <c:pt idx="1">
                  <c:v>7738</c:v>
                </c:pt>
              </c:numCache>
            </c:numRef>
          </c:val>
        </c:ser>
        <c:ser>
          <c:idx val="1"/>
          <c:order val="1"/>
          <c:tx>
            <c:strRef>
              <c:f>grafic!$A$11</c:f>
              <c:strCache>
                <c:ptCount val="1"/>
                <c:pt idx="0">
                  <c:v>Тэтгэврийн даатгалын сангийн</c:v>
                </c:pt>
              </c:strCache>
            </c:strRef>
          </c:tx>
          <c:dLbls>
            <c:dLbl>
              <c:idx val="0"/>
              <c:layout>
                <c:manualLayout>
                  <c:x val="1.6359918200408999E-2"/>
                  <c:y val="0"/>
                </c:manualLayout>
              </c:layout>
              <c:spPr/>
              <c:txPr>
                <a:bodyPr/>
                <a:lstStyle/>
                <a:p>
                  <a:pPr>
                    <a:defRPr sz="800" b="0" i="0" u="none" strike="noStrike" baseline="0">
                      <a:solidFill>
                        <a:srgbClr val="000000"/>
                      </a:solidFill>
                      <a:latin typeface="Arial"/>
                      <a:ea typeface="Arial"/>
                      <a:cs typeface="Arial"/>
                    </a:defRPr>
                  </a:pPr>
                  <a:endParaRPr lang="en-US"/>
                </a:p>
              </c:txPr>
              <c:dLblPos val="outEnd"/>
              <c:showVal val="1"/>
              <c:extLst>
                <c:ext xmlns:c15="http://schemas.microsoft.com/office/drawing/2012/chart" uri="{CE6537A1-D6FC-4f65-9D91-7224C49458BB}"/>
              </c:extLst>
            </c:dLbl>
            <c:dLbl>
              <c:idx val="1"/>
              <c:layout>
                <c:manualLayout>
                  <c:x val="1.9086571233810506E-2"/>
                  <c:y val="0"/>
                </c:manualLayout>
              </c:layout>
              <c:spPr/>
              <c:txPr>
                <a:bodyPr/>
                <a:lstStyle/>
                <a:p>
                  <a:pPr>
                    <a:defRPr sz="800" b="0" i="0" u="none" strike="noStrike" baseline="0">
                      <a:solidFill>
                        <a:srgbClr val="000000"/>
                      </a:solidFill>
                      <a:latin typeface="Arial"/>
                      <a:ea typeface="Arial"/>
                      <a:cs typeface="Arial"/>
                    </a:defRPr>
                  </a:pPr>
                  <a:endParaRPr lang="en-US"/>
                </a:p>
              </c:txPr>
              <c:dLblPos val="outEnd"/>
              <c:showVal val="1"/>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800" b="0" i="0" u="none" strike="noStrike" baseline="0">
                    <a:solidFill>
                      <a:srgbClr val="000000"/>
                    </a:solidFill>
                    <a:latin typeface="Arial"/>
                    <a:ea typeface="Arial"/>
                    <a:cs typeface="Arial"/>
                  </a:defRPr>
                </a:pPr>
                <a:endParaRPr lang="en-US"/>
              </a:p>
            </c:txPr>
            <c:dLblPos val="outEnd"/>
            <c:showVal val="1"/>
            <c:extLst>
              <c:ext xmlns:c15="http://schemas.microsoft.com/office/drawing/2012/chart" uri="{CE6537A1-D6FC-4f65-9D91-7224C49458BB}">
                <c15:showLeaderLines val="0"/>
              </c:ext>
            </c:extLst>
          </c:dLbls>
          <c:cat>
            <c:strRef>
              <c:f>grafic!$B$9:$C$9</c:f>
              <c:strCache>
                <c:ptCount val="2"/>
                <c:pt idx="0">
                  <c:v>2015- IY</c:v>
                </c:pt>
                <c:pt idx="1">
                  <c:v>2016- IY</c:v>
                </c:pt>
              </c:strCache>
            </c:strRef>
          </c:cat>
          <c:val>
            <c:numRef>
              <c:f>grafic!$B$11:$C$11</c:f>
              <c:numCache>
                <c:formatCode>0.0</c:formatCode>
                <c:ptCount val="2"/>
                <c:pt idx="0">
                  <c:v>6369.6</c:v>
                </c:pt>
                <c:pt idx="1">
                  <c:v>6623.9</c:v>
                </c:pt>
              </c:numCache>
            </c:numRef>
          </c:val>
        </c:ser>
        <c:ser>
          <c:idx val="2"/>
          <c:order val="2"/>
          <c:tx>
            <c:strRef>
              <c:f>grafic!$A$12</c:f>
              <c:strCache>
                <c:ptCount val="1"/>
                <c:pt idx="0">
                  <c:v>Тэтгэмжийн даатгалын сангийн</c:v>
                </c:pt>
              </c:strCache>
            </c:strRef>
          </c:tx>
          <c:dLbls>
            <c:spPr>
              <a:noFill/>
              <a:ln>
                <a:noFill/>
              </a:ln>
              <a:effectLst/>
            </c:spPr>
            <c:txPr>
              <a:bodyPr wrap="square" lIns="38100" tIns="19050" rIns="38100" bIns="19050" anchor="ctr">
                <a:spAutoFit/>
              </a:bodyPr>
              <a:lstStyle/>
              <a:p>
                <a:pPr>
                  <a:defRPr sz="800" b="0" i="0" u="none" strike="noStrike" baseline="0">
                    <a:solidFill>
                      <a:srgbClr val="000000"/>
                    </a:solidFill>
                    <a:latin typeface="Arial"/>
                    <a:ea typeface="Arial"/>
                    <a:cs typeface="Arial"/>
                  </a:defRPr>
                </a:pPr>
                <a:endParaRPr lang="en-US"/>
              </a:p>
            </c:txPr>
            <c:dLblPos val="outEnd"/>
            <c:showVal val="1"/>
            <c:extLst>
              <c:ext xmlns:c15="http://schemas.microsoft.com/office/drawing/2012/chart" uri="{CE6537A1-D6FC-4f65-9D91-7224C49458BB}">
                <c15:showLeaderLines val="0"/>
              </c:ext>
            </c:extLst>
          </c:dLbls>
          <c:cat>
            <c:strRef>
              <c:f>grafic!$B$9:$C$9</c:f>
              <c:strCache>
                <c:ptCount val="2"/>
                <c:pt idx="0">
                  <c:v>2015- IY</c:v>
                </c:pt>
                <c:pt idx="1">
                  <c:v>2016- IY</c:v>
                </c:pt>
              </c:strCache>
            </c:strRef>
          </c:cat>
          <c:val>
            <c:numRef>
              <c:f>grafic!$B$12:$C$12</c:f>
              <c:numCache>
                <c:formatCode>0.0</c:formatCode>
                <c:ptCount val="2"/>
                <c:pt idx="0">
                  <c:v>299.60000000000002</c:v>
                </c:pt>
                <c:pt idx="1">
                  <c:v>346</c:v>
                </c:pt>
              </c:numCache>
            </c:numRef>
          </c:val>
        </c:ser>
        <c:ser>
          <c:idx val="3"/>
          <c:order val="3"/>
          <c:tx>
            <c:strRef>
              <c:f>grafic!$A$13</c:f>
              <c:strCache>
                <c:ptCount val="1"/>
                <c:pt idx="0">
                  <c:v>Эрүүл мэндийн даатгалын сангийн</c:v>
                </c:pt>
              </c:strCache>
            </c:strRef>
          </c:tx>
          <c:dLbls>
            <c:spPr>
              <a:noFill/>
              <a:ln>
                <a:noFill/>
              </a:ln>
              <a:effectLst/>
            </c:spPr>
            <c:txPr>
              <a:bodyPr wrap="square" lIns="38100" tIns="19050" rIns="38100" bIns="19050" anchor="ctr">
                <a:spAutoFit/>
              </a:bodyPr>
              <a:lstStyle/>
              <a:p>
                <a:pPr>
                  <a:defRPr sz="800" b="0" i="0" u="none" strike="noStrike" baseline="0">
                    <a:solidFill>
                      <a:srgbClr val="000000"/>
                    </a:solidFill>
                    <a:latin typeface="Arial"/>
                    <a:ea typeface="Arial"/>
                    <a:cs typeface="Arial"/>
                  </a:defRPr>
                </a:pPr>
                <a:endParaRPr lang="en-US"/>
              </a:p>
            </c:txPr>
            <c:dLblPos val="outEnd"/>
            <c:showVal val="1"/>
            <c:extLst>
              <c:ext xmlns:c15="http://schemas.microsoft.com/office/drawing/2012/chart" uri="{CE6537A1-D6FC-4f65-9D91-7224C49458BB}">
                <c15:showLeaderLines val="0"/>
              </c:ext>
            </c:extLst>
          </c:dLbls>
          <c:cat>
            <c:strRef>
              <c:f>grafic!$B$9:$C$9</c:f>
              <c:strCache>
                <c:ptCount val="2"/>
                <c:pt idx="0">
                  <c:v>2015- IY</c:v>
                </c:pt>
                <c:pt idx="1">
                  <c:v>2016- IY</c:v>
                </c:pt>
              </c:strCache>
            </c:strRef>
          </c:cat>
          <c:val>
            <c:numRef>
              <c:f>grafic!$B$13:$C$13</c:f>
              <c:numCache>
                <c:formatCode>0.0</c:formatCode>
                <c:ptCount val="2"/>
                <c:pt idx="0">
                  <c:v>656.3</c:v>
                </c:pt>
                <c:pt idx="1">
                  <c:v>686.3</c:v>
                </c:pt>
              </c:numCache>
            </c:numRef>
          </c:val>
        </c:ser>
        <c:ser>
          <c:idx val="4"/>
          <c:order val="4"/>
          <c:tx>
            <c:strRef>
              <c:f>grafic!$A$14</c:f>
              <c:strCache>
                <c:ptCount val="1"/>
                <c:pt idx="0">
                  <c:v>ҮОМШӨ-ний даатгалын сангийн</c:v>
                </c:pt>
              </c:strCache>
            </c:strRef>
          </c:tx>
          <c:dLbls>
            <c:spPr>
              <a:noFill/>
              <a:ln>
                <a:noFill/>
              </a:ln>
              <a:effectLst/>
            </c:spPr>
            <c:txPr>
              <a:bodyPr wrap="square" lIns="38100" tIns="19050" rIns="38100" bIns="19050" anchor="ctr">
                <a:spAutoFit/>
              </a:bodyPr>
              <a:lstStyle/>
              <a:p>
                <a:pPr>
                  <a:defRPr sz="800" b="0" i="0" u="none" strike="noStrike" baseline="0">
                    <a:solidFill>
                      <a:srgbClr val="000000"/>
                    </a:solidFill>
                    <a:latin typeface="Arial"/>
                    <a:ea typeface="Arial"/>
                    <a:cs typeface="Arial"/>
                  </a:defRPr>
                </a:pPr>
                <a:endParaRPr lang="en-US"/>
              </a:p>
            </c:txPr>
            <c:dLblPos val="outEnd"/>
            <c:showVal val="1"/>
            <c:extLst>
              <c:ext xmlns:c15="http://schemas.microsoft.com/office/drawing/2012/chart" uri="{CE6537A1-D6FC-4f65-9D91-7224C49458BB}">
                <c15:showLeaderLines val="0"/>
              </c:ext>
            </c:extLst>
          </c:dLbls>
          <c:cat>
            <c:strRef>
              <c:f>grafic!$B$9:$C$9</c:f>
              <c:strCache>
                <c:ptCount val="2"/>
                <c:pt idx="0">
                  <c:v>2015- IY</c:v>
                </c:pt>
                <c:pt idx="1">
                  <c:v>2016- IY</c:v>
                </c:pt>
              </c:strCache>
            </c:strRef>
          </c:cat>
          <c:val>
            <c:numRef>
              <c:f>grafic!$B$14:$C$14</c:f>
              <c:numCache>
                <c:formatCode>0.0</c:formatCode>
                <c:ptCount val="2"/>
                <c:pt idx="0">
                  <c:v>94.1</c:v>
                </c:pt>
                <c:pt idx="1">
                  <c:v>33.1</c:v>
                </c:pt>
              </c:numCache>
            </c:numRef>
          </c:val>
        </c:ser>
        <c:ser>
          <c:idx val="5"/>
          <c:order val="5"/>
          <c:tx>
            <c:strRef>
              <c:f>grafic!$A$15</c:f>
              <c:strCache>
                <c:ptCount val="1"/>
                <c:pt idx="0">
                  <c:v>Ажилгүйдлийн сангийн</c:v>
                </c:pt>
              </c:strCache>
            </c:strRef>
          </c:tx>
          <c:dLbls>
            <c:spPr>
              <a:noFill/>
              <a:ln>
                <a:noFill/>
              </a:ln>
              <a:effectLst/>
            </c:spPr>
            <c:txPr>
              <a:bodyPr wrap="square" lIns="38100" tIns="19050" rIns="38100" bIns="19050" anchor="ctr">
                <a:spAutoFit/>
              </a:bodyPr>
              <a:lstStyle/>
              <a:p>
                <a:pPr>
                  <a:defRPr sz="800" b="0" i="0" u="none" strike="noStrike" baseline="0">
                    <a:solidFill>
                      <a:srgbClr val="000000"/>
                    </a:solidFill>
                    <a:latin typeface="Arial"/>
                    <a:ea typeface="Arial"/>
                    <a:cs typeface="Arial"/>
                  </a:defRPr>
                </a:pPr>
                <a:endParaRPr lang="en-US"/>
              </a:p>
            </c:txPr>
            <c:dLblPos val="outEnd"/>
            <c:showVal val="1"/>
            <c:extLst>
              <c:ext xmlns:c15="http://schemas.microsoft.com/office/drawing/2012/chart" uri="{CE6537A1-D6FC-4f65-9D91-7224C49458BB}">
                <c15:showLeaderLines val="0"/>
              </c:ext>
            </c:extLst>
          </c:dLbls>
          <c:cat>
            <c:strRef>
              <c:f>grafic!$B$9:$C$9</c:f>
              <c:strCache>
                <c:ptCount val="2"/>
                <c:pt idx="0">
                  <c:v>2015- IY</c:v>
                </c:pt>
                <c:pt idx="1">
                  <c:v>2016- IY</c:v>
                </c:pt>
              </c:strCache>
            </c:strRef>
          </c:cat>
          <c:val>
            <c:numRef>
              <c:f>grafic!$B$15:$C$15</c:f>
              <c:numCache>
                <c:formatCode>0.0</c:formatCode>
                <c:ptCount val="2"/>
                <c:pt idx="0">
                  <c:v>87.6</c:v>
                </c:pt>
                <c:pt idx="1">
                  <c:v>48.7</c:v>
                </c:pt>
              </c:numCache>
            </c:numRef>
          </c:val>
        </c:ser>
        <c:dLbls/>
        <c:axId val="205709696"/>
        <c:axId val="205711232"/>
      </c:barChart>
      <c:catAx>
        <c:axId val="205709696"/>
        <c:scaling>
          <c:orientation val="minMax"/>
        </c:scaling>
        <c:axPos val="b"/>
        <c:numFmt formatCode="General" sourceLinked="1"/>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205711232"/>
        <c:crosses val="autoZero"/>
        <c:auto val="1"/>
        <c:lblAlgn val="ctr"/>
        <c:lblOffset val="100"/>
      </c:catAx>
      <c:valAx>
        <c:axId val="205711232"/>
        <c:scaling>
          <c:orientation val="minMax"/>
        </c:scaling>
        <c:delete val="1"/>
        <c:axPos val="l"/>
        <c:numFmt formatCode="0.0" sourceLinked="1"/>
        <c:tickLblPos val="nextTo"/>
        <c:crossAx val="205709696"/>
        <c:crosses val="autoZero"/>
        <c:crossBetween val="between"/>
      </c:valAx>
    </c:plotArea>
    <c:legend>
      <c:legendPos val="b"/>
      <c:layout>
        <c:manualLayout>
          <c:xMode val="edge"/>
          <c:yMode val="edge"/>
          <c:x val="0.10674205371905605"/>
          <c:y val="0.82211876200038758"/>
          <c:w val="0.8902200330685538"/>
          <c:h val="0.17168172770350015"/>
        </c:manualLayout>
      </c:layout>
      <c:txPr>
        <a:bodyPr/>
        <a:lstStyle/>
        <a:p>
          <a:pPr>
            <a:defRPr sz="710" b="0" i="0" u="none" strike="noStrike" baseline="0">
              <a:solidFill>
                <a:srgbClr val="000000"/>
              </a:solidFill>
              <a:latin typeface="Arial"/>
              <a:ea typeface="Arial"/>
              <a:cs typeface="Arial"/>
            </a:defRPr>
          </a:pPr>
          <a:endParaRPr lang="en-US"/>
        </a:p>
      </c:txPr>
    </c:legend>
    <c:plotVisOnly val="1"/>
    <c:dispBlanksAs val="gap"/>
  </c:chart>
  <c:spPr>
    <a:ln>
      <a:noFill/>
    </a:ln>
  </c:spPr>
  <c:txPr>
    <a:bodyPr/>
    <a:lstStyle/>
    <a:p>
      <a:pPr>
        <a:defRPr sz="1000" b="0" i="0" u="none" strike="noStrike" baseline="0">
          <a:solidFill>
            <a:srgbClr val="000000"/>
          </a:solidFill>
          <a:latin typeface="Calibri"/>
          <a:ea typeface="Calibri"/>
          <a:cs typeface="Calibri"/>
        </a:defRPr>
      </a:pPr>
      <a:endParaRPr lang="en-US"/>
    </a:p>
  </c:txPr>
  <c:externalData r:id="rId2"/>
</c:chartSpace>
</file>

<file path=ppt/charts/chart7.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title>
      <c:tx>
        <c:rich>
          <a:bodyPr/>
          <a:lstStyle/>
          <a:p>
            <a:pPr>
              <a:defRPr sz="1200" b="0" i="0" u="none" strike="noStrike" baseline="0">
                <a:solidFill>
                  <a:srgbClr val="000000"/>
                </a:solidFill>
                <a:latin typeface="Arial Mon"/>
                <a:ea typeface="Arial Mon"/>
                <a:cs typeface="Arial Mon"/>
              </a:defRPr>
            </a:pPr>
            <a:r>
              <a:rPr lang="en-US" sz="1200" b="1" i="0" u="none" strike="noStrike" baseline="0">
                <a:solidFill>
                  <a:srgbClr val="000000"/>
                </a:solidFill>
                <a:latin typeface="Arial Mon"/>
              </a:rPr>
              <a:t>Нийгмийн даатгалаас олгосон тэтгэвэр, жил бүрийн эхний 4 сарын байдлаар, сая.төг</a:t>
            </a:r>
          </a:p>
        </c:rich>
      </c:tx>
    </c:title>
    <c:plotArea>
      <c:layout/>
      <c:barChart>
        <c:barDir val="bar"/>
        <c:grouping val="clustered"/>
        <c:ser>
          <c:idx val="0"/>
          <c:order val="0"/>
          <c:tx>
            <c:strRef>
              <c:f>'graf-2'!$B$38</c:f>
              <c:strCache>
                <c:ptCount val="1"/>
                <c:pt idx="0">
                  <c:v>2014 IY</c:v>
                </c:pt>
              </c:strCache>
            </c:strRef>
          </c:tx>
          <c:dLbls>
            <c:spPr>
              <a:noFill/>
              <a:ln w="25400">
                <a:noFill/>
              </a:ln>
            </c:spPr>
            <c:txPr>
              <a:bodyPr wrap="square" lIns="38100" tIns="19050" rIns="38100" bIns="19050" anchor="ctr">
                <a:spAutoFit/>
              </a:bodyPr>
              <a:lstStyle/>
              <a:p>
                <a:pPr>
                  <a:defRPr sz="1200" b="0" i="0" u="none" strike="noStrike" baseline="0">
                    <a:solidFill>
                      <a:srgbClr val="000000"/>
                    </a:solidFill>
                    <a:latin typeface="Arial Mon"/>
                    <a:ea typeface="Arial Mon"/>
                    <a:cs typeface="Arial Mon"/>
                  </a:defRPr>
                </a:pPr>
                <a:endParaRPr lang="en-US"/>
              </a:p>
            </c:txPr>
            <c:showVal val="1"/>
            <c:extLst>
              <c:ext xmlns:c15="http://schemas.microsoft.com/office/drawing/2012/chart" uri="{CE6537A1-D6FC-4f65-9D91-7224C49458BB}">
                <c15:showLeaderLines val="0"/>
              </c:ext>
            </c:extLst>
          </c:dLbls>
          <c:cat>
            <c:strRef>
              <c:f>'graf-2'!$A$39:$A$42</c:f>
              <c:strCache>
                <c:ptCount val="4"/>
                <c:pt idx="0">
                  <c:v>ªíäºð íàñòíû </c:v>
                </c:pt>
                <c:pt idx="1">
                  <c:v>Õºãæëèéí áýðõøýýëòýé èðãýäèéí</c:v>
                </c:pt>
                <c:pt idx="2">
                  <c:v>Òýæýýã÷ýý àëäñàíû</c:v>
                </c:pt>
                <c:pt idx="3">
                  <c:v>Öýðãèéí</c:v>
                </c:pt>
              </c:strCache>
            </c:strRef>
          </c:cat>
          <c:val>
            <c:numRef>
              <c:f>'graf-2'!$B$39:$B$42</c:f>
              <c:numCache>
                <c:formatCode>0.0</c:formatCode>
                <c:ptCount val="4"/>
                <c:pt idx="0">
                  <c:v>4327.3</c:v>
                </c:pt>
                <c:pt idx="1">
                  <c:v>804.5</c:v>
                </c:pt>
                <c:pt idx="2">
                  <c:v>171.8</c:v>
                </c:pt>
                <c:pt idx="3">
                  <c:v>157.5</c:v>
                </c:pt>
              </c:numCache>
            </c:numRef>
          </c:val>
        </c:ser>
        <c:ser>
          <c:idx val="1"/>
          <c:order val="1"/>
          <c:tx>
            <c:strRef>
              <c:f>'graf-2'!$C$38</c:f>
              <c:strCache>
                <c:ptCount val="1"/>
                <c:pt idx="0">
                  <c:v>2015 IY</c:v>
                </c:pt>
              </c:strCache>
            </c:strRef>
          </c:tx>
          <c:dLbls>
            <c:spPr>
              <a:noFill/>
              <a:ln w="25400">
                <a:noFill/>
              </a:ln>
            </c:spPr>
            <c:txPr>
              <a:bodyPr wrap="square" lIns="38100" tIns="19050" rIns="38100" bIns="19050" anchor="ctr">
                <a:spAutoFit/>
              </a:bodyPr>
              <a:lstStyle/>
              <a:p>
                <a:pPr>
                  <a:defRPr sz="1000" b="0" i="0" u="none" strike="noStrike" baseline="0">
                    <a:solidFill>
                      <a:srgbClr val="000000"/>
                    </a:solidFill>
                    <a:latin typeface="Arial Mon"/>
                    <a:ea typeface="Arial Mon"/>
                    <a:cs typeface="Arial Mon"/>
                  </a:defRPr>
                </a:pPr>
                <a:endParaRPr lang="en-US"/>
              </a:p>
            </c:txPr>
            <c:showVal val="1"/>
            <c:extLst>
              <c:ext xmlns:c15="http://schemas.microsoft.com/office/drawing/2012/chart" uri="{CE6537A1-D6FC-4f65-9D91-7224C49458BB}">
                <c15:showLeaderLines val="0"/>
              </c:ext>
            </c:extLst>
          </c:dLbls>
          <c:cat>
            <c:strRef>
              <c:f>'graf-2'!$A$39:$A$42</c:f>
              <c:strCache>
                <c:ptCount val="4"/>
                <c:pt idx="0">
                  <c:v>ªíäºð íàñòíû </c:v>
                </c:pt>
                <c:pt idx="1">
                  <c:v>Õºãæëèéí áýðõøýýëòýé èðãýäèéí</c:v>
                </c:pt>
                <c:pt idx="2">
                  <c:v>Òýæýýã÷ýý àëäñàíû</c:v>
                </c:pt>
                <c:pt idx="3">
                  <c:v>Öýðãèéí</c:v>
                </c:pt>
              </c:strCache>
            </c:strRef>
          </c:cat>
          <c:val>
            <c:numRef>
              <c:f>'graf-2'!$C$39:$C$42</c:f>
              <c:numCache>
                <c:formatCode>0.0</c:formatCode>
                <c:ptCount val="4"/>
                <c:pt idx="0">
                  <c:v>5125.6000000000004</c:v>
                </c:pt>
                <c:pt idx="1">
                  <c:v>908.9</c:v>
                </c:pt>
                <c:pt idx="2">
                  <c:v>187.3</c:v>
                </c:pt>
                <c:pt idx="3">
                  <c:v>179</c:v>
                </c:pt>
              </c:numCache>
            </c:numRef>
          </c:val>
        </c:ser>
        <c:ser>
          <c:idx val="2"/>
          <c:order val="2"/>
          <c:tx>
            <c:strRef>
              <c:f>'graf-2'!$D$38</c:f>
              <c:strCache>
                <c:ptCount val="1"/>
                <c:pt idx="0">
                  <c:v>2016 IY</c:v>
                </c:pt>
              </c:strCache>
            </c:strRef>
          </c:tx>
          <c:dLbls>
            <c:spPr>
              <a:noFill/>
              <a:ln w="25400">
                <a:noFill/>
              </a:ln>
            </c:spPr>
            <c:txPr>
              <a:bodyPr wrap="square" lIns="38100" tIns="19050" rIns="38100" bIns="19050" anchor="ctr">
                <a:spAutoFit/>
              </a:bodyPr>
              <a:lstStyle/>
              <a:p>
                <a:pPr>
                  <a:defRPr sz="1000" b="0" i="0" u="none" strike="noStrike" baseline="0">
                    <a:solidFill>
                      <a:srgbClr val="000000"/>
                    </a:solidFill>
                    <a:latin typeface="Arial Mon"/>
                    <a:ea typeface="Arial Mon"/>
                    <a:cs typeface="Arial Mon"/>
                  </a:defRPr>
                </a:pPr>
                <a:endParaRPr lang="en-US"/>
              </a:p>
            </c:txPr>
            <c:showVal val="1"/>
            <c:extLst>
              <c:ext xmlns:c15="http://schemas.microsoft.com/office/drawing/2012/chart" uri="{CE6537A1-D6FC-4f65-9D91-7224C49458BB}">
                <c15:showLeaderLines val="0"/>
              </c:ext>
            </c:extLst>
          </c:dLbls>
          <c:cat>
            <c:strRef>
              <c:f>'graf-2'!$A$39:$A$42</c:f>
              <c:strCache>
                <c:ptCount val="4"/>
                <c:pt idx="0">
                  <c:v>ªíäºð íàñòíû </c:v>
                </c:pt>
                <c:pt idx="1">
                  <c:v>Õºãæëèéí áýðõøýýëòýé èðãýäèéí</c:v>
                </c:pt>
                <c:pt idx="2">
                  <c:v>Òýæýýã÷ýý àëäñàíû</c:v>
                </c:pt>
                <c:pt idx="3">
                  <c:v>Öýðãèéí</c:v>
                </c:pt>
              </c:strCache>
            </c:strRef>
          </c:cat>
          <c:val>
            <c:numRef>
              <c:f>'graf-2'!$D$39:$D$42</c:f>
              <c:numCache>
                <c:formatCode>0.0</c:formatCode>
                <c:ptCount val="4"/>
                <c:pt idx="0">
                  <c:v>5420</c:v>
                </c:pt>
                <c:pt idx="1">
                  <c:v>848.3</c:v>
                </c:pt>
                <c:pt idx="2">
                  <c:v>198</c:v>
                </c:pt>
                <c:pt idx="3">
                  <c:v>185.9</c:v>
                </c:pt>
              </c:numCache>
            </c:numRef>
          </c:val>
        </c:ser>
        <c:dLbls/>
        <c:overlap val="-25"/>
        <c:axId val="208114816"/>
        <c:axId val="208116352"/>
      </c:barChart>
      <c:catAx>
        <c:axId val="208114816"/>
        <c:scaling>
          <c:orientation val="minMax"/>
        </c:scaling>
        <c:axPos val="l"/>
        <c:numFmt formatCode="General" sourceLinked="1"/>
        <c:majorTickMark val="none"/>
        <c:tickLblPos val="nextTo"/>
        <c:txPr>
          <a:bodyPr rot="0" vert="horz"/>
          <a:lstStyle/>
          <a:p>
            <a:pPr>
              <a:defRPr sz="1000" b="0" i="0" u="none" strike="noStrike" baseline="0">
                <a:solidFill>
                  <a:srgbClr val="000000"/>
                </a:solidFill>
                <a:latin typeface="Arial Mon"/>
                <a:ea typeface="Arial Mon"/>
                <a:cs typeface="Arial Mon"/>
              </a:defRPr>
            </a:pPr>
            <a:endParaRPr lang="en-US"/>
          </a:p>
        </c:txPr>
        <c:crossAx val="208116352"/>
        <c:crosses val="autoZero"/>
        <c:auto val="1"/>
        <c:lblAlgn val="ctr"/>
        <c:lblOffset val="100"/>
      </c:catAx>
      <c:valAx>
        <c:axId val="208116352"/>
        <c:scaling>
          <c:orientation val="minMax"/>
        </c:scaling>
        <c:delete val="1"/>
        <c:axPos val="b"/>
        <c:numFmt formatCode="0.0" sourceLinked="1"/>
        <c:tickLblPos val="nextTo"/>
        <c:crossAx val="208114816"/>
        <c:crosses val="autoZero"/>
        <c:crossBetween val="between"/>
      </c:valAx>
    </c:plotArea>
    <c:legend>
      <c:legendPos val="t"/>
      <c:txPr>
        <a:bodyPr/>
        <a:lstStyle/>
        <a:p>
          <a:pPr>
            <a:defRPr sz="920" b="0" i="0" u="none" strike="noStrike" baseline="0">
              <a:solidFill>
                <a:srgbClr val="000000"/>
              </a:solidFill>
              <a:latin typeface="Arial Mon"/>
              <a:ea typeface="Arial Mon"/>
              <a:cs typeface="Arial Mon"/>
            </a:defRPr>
          </a:pPr>
          <a:endParaRPr lang="en-US"/>
        </a:p>
      </c:txPr>
    </c:legend>
    <c:plotVisOnly val="1"/>
    <c:dispBlanksAs val="gap"/>
  </c:chart>
  <c:txPr>
    <a:bodyPr/>
    <a:lstStyle/>
    <a:p>
      <a:pPr>
        <a:defRPr sz="1000" b="0" i="0" u="none" strike="noStrike" baseline="0">
          <a:solidFill>
            <a:srgbClr val="000000"/>
          </a:solidFill>
          <a:latin typeface="Arial Mon"/>
          <a:ea typeface="Arial Mon"/>
          <a:cs typeface="Arial Mon"/>
        </a:defRPr>
      </a:pPr>
      <a:endParaRPr lang="en-US"/>
    </a:p>
  </c:txPr>
  <c:externalData r:id="rId2"/>
</c:chartSpace>
</file>

<file path=ppt/charts/chart8.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sz="1200" b="0" i="0" u="none" strike="noStrike" baseline="0">
                <a:solidFill>
                  <a:srgbClr val="000000"/>
                </a:solidFill>
                <a:latin typeface="Arial Mon"/>
                <a:ea typeface="Arial Mon"/>
                <a:cs typeface="Arial Mon"/>
              </a:defRPr>
            </a:pPr>
            <a:r>
              <a:rPr lang="en-US" sz="1200" b="1" i="0" u="none" strike="noStrike" baseline="0">
                <a:solidFill>
                  <a:srgbClr val="000000"/>
                </a:solidFill>
                <a:latin typeface="Arial Mon"/>
              </a:rPr>
              <a:t>Тэтгэврийн даатгалын сангаас тэтгэвэр авагчдын тоо, жил бүрийн эхний 4 сарын байдлаар</a:t>
            </a:r>
          </a:p>
        </c:rich>
      </c:tx>
    </c:title>
    <c:plotArea>
      <c:layout/>
      <c:barChart>
        <c:barDir val="bar"/>
        <c:grouping val="clustered"/>
        <c:ser>
          <c:idx val="0"/>
          <c:order val="0"/>
          <c:tx>
            <c:strRef>
              <c:f>'graf-2'!$B$53</c:f>
              <c:strCache>
                <c:ptCount val="1"/>
                <c:pt idx="0">
                  <c:v>2014 IY</c:v>
                </c:pt>
              </c:strCache>
            </c:strRef>
          </c:tx>
          <c:dLbls>
            <c:spPr>
              <a:noFill/>
              <a:ln w="25400">
                <a:noFill/>
              </a:ln>
            </c:spPr>
            <c:txPr>
              <a:bodyPr wrap="square" lIns="38100" tIns="19050" rIns="38100" bIns="19050" anchor="ctr">
                <a:spAutoFit/>
              </a:bodyPr>
              <a:lstStyle/>
              <a:p>
                <a:pPr>
                  <a:defRPr sz="1200" b="0" i="0" u="none" strike="noStrike" baseline="0">
                    <a:solidFill>
                      <a:srgbClr val="000000"/>
                    </a:solidFill>
                    <a:latin typeface="Arial Mon"/>
                    <a:ea typeface="Arial Mon"/>
                    <a:cs typeface="Arial Mon"/>
                  </a:defRPr>
                </a:pPr>
                <a:endParaRPr lang="en-US"/>
              </a:p>
            </c:txPr>
            <c:showVal val="1"/>
            <c:extLst>
              <c:ext xmlns:c15="http://schemas.microsoft.com/office/drawing/2012/chart" uri="{CE6537A1-D6FC-4f65-9D91-7224C49458BB}">
                <c15:showLeaderLines val="0"/>
              </c:ext>
            </c:extLst>
          </c:dLbls>
          <c:cat>
            <c:strRef>
              <c:f>'graf-2'!$A$54:$A$57</c:f>
              <c:strCache>
                <c:ptCount val="4"/>
                <c:pt idx="0">
                  <c:v>ªíäºð íàñòíû </c:v>
                </c:pt>
                <c:pt idx="1">
                  <c:v>Õºãæëèéí áýðõøýýëòýé èðãýäèéí</c:v>
                </c:pt>
                <c:pt idx="2">
                  <c:v>Òýæýýã÷ýý àëäñàíû</c:v>
                </c:pt>
                <c:pt idx="3">
                  <c:v>Öýðãèéí</c:v>
                </c:pt>
              </c:strCache>
            </c:strRef>
          </c:cat>
          <c:val>
            <c:numRef>
              <c:f>'graf-2'!$B$54:$B$57</c:f>
              <c:numCache>
                <c:formatCode>0</c:formatCode>
                <c:ptCount val="4"/>
                <c:pt idx="0">
                  <c:v>4759</c:v>
                </c:pt>
                <c:pt idx="1">
                  <c:v>1013</c:v>
                </c:pt>
                <c:pt idx="2">
                  <c:v>234</c:v>
                </c:pt>
                <c:pt idx="3">
                  <c:v>103</c:v>
                </c:pt>
              </c:numCache>
            </c:numRef>
          </c:val>
        </c:ser>
        <c:ser>
          <c:idx val="1"/>
          <c:order val="1"/>
          <c:tx>
            <c:strRef>
              <c:f>'graf-2'!$C$53</c:f>
              <c:strCache>
                <c:ptCount val="1"/>
                <c:pt idx="0">
                  <c:v>2015 IY</c:v>
                </c:pt>
              </c:strCache>
            </c:strRef>
          </c:tx>
          <c:dLbls>
            <c:spPr>
              <a:noFill/>
              <a:ln w="25400">
                <a:noFill/>
              </a:ln>
            </c:spPr>
            <c:txPr>
              <a:bodyPr wrap="square" lIns="38100" tIns="19050" rIns="38100" bIns="19050" anchor="ctr">
                <a:spAutoFit/>
              </a:bodyPr>
              <a:lstStyle/>
              <a:p>
                <a:pPr>
                  <a:defRPr sz="1000" b="0" i="0" u="none" strike="noStrike" baseline="0">
                    <a:solidFill>
                      <a:srgbClr val="000000"/>
                    </a:solidFill>
                    <a:latin typeface="Arial Mon"/>
                    <a:ea typeface="Arial Mon"/>
                    <a:cs typeface="Arial Mon"/>
                  </a:defRPr>
                </a:pPr>
                <a:endParaRPr lang="en-US"/>
              </a:p>
            </c:txPr>
            <c:showVal val="1"/>
            <c:extLst>
              <c:ext xmlns:c15="http://schemas.microsoft.com/office/drawing/2012/chart" uri="{CE6537A1-D6FC-4f65-9D91-7224C49458BB}">
                <c15:showLeaderLines val="0"/>
              </c:ext>
            </c:extLst>
          </c:dLbls>
          <c:cat>
            <c:strRef>
              <c:f>'graf-2'!$A$54:$A$57</c:f>
              <c:strCache>
                <c:ptCount val="4"/>
                <c:pt idx="0">
                  <c:v>ªíäºð íàñòíû </c:v>
                </c:pt>
                <c:pt idx="1">
                  <c:v>Õºãæëèéí áýðõøýýëòýé èðãýäèéí</c:v>
                </c:pt>
                <c:pt idx="2">
                  <c:v>Òýæýýã÷ýý àëäñàíû</c:v>
                </c:pt>
                <c:pt idx="3">
                  <c:v>Öýðãèéí</c:v>
                </c:pt>
              </c:strCache>
            </c:strRef>
          </c:cat>
          <c:val>
            <c:numRef>
              <c:f>'graf-2'!$C$54:$C$57</c:f>
              <c:numCache>
                <c:formatCode>0</c:formatCode>
                <c:ptCount val="4"/>
                <c:pt idx="0">
                  <c:v>4934</c:v>
                </c:pt>
                <c:pt idx="1">
                  <c:v>992</c:v>
                </c:pt>
                <c:pt idx="2">
                  <c:v>215</c:v>
                </c:pt>
                <c:pt idx="3">
                  <c:v>104</c:v>
                </c:pt>
              </c:numCache>
            </c:numRef>
          </c:val>
        </c:ser>
        <c:ser>
          <c:idx val="2"/>
          <c:order val="2"/>
          <c:tx>
            <c:strRef>
              <c:f>'graf-2'!$D$53</c:f>
              <c:strCache>
                <c:ptCount val="1"/>
                <c:pt idx="0">
                  <c:v>2016 IY</c:v>
                </c:pt>
              </c:strCache>
            </c:strRef>
          </c:tx>
          <c:dLbls>
            <c:spPr>
              <a:noFill/>
              <a:ln w="25400">
                <a:noFill/>
              </a:ln>
            </c:spPr>
            <c:txPr>
              <a:bodyPr wrap="square" lIns="38100" tIns="19050" rIns="38100" bIns="19050" anchor="ctr">
                <a:spAutoFit/>
              </a:bodyPr>
              <a:lstStyle/>
              <a:p>
                <a:pPr>
                  <a:defRPr sz="1000" b="0" i="0" u="none" strike="noStrike" baseline="0">
                    <a:solidFill>
                      <a:srgbClr val="000000"/>
                    </a:solidFill>
                    <a:latin typeface="Arial Mon"/>
                    <a:ea typeface="Arial Mon"/>
                    <a:cs typeface="Arial Mon"/>
                  </a:defRPr>
                </a:pPr>
                <a:endParaRPr lang="en-US"/>
              </a:p>
            </c:txPr>
            <c:showVal val="1"/>
            <c:extLst>
              <c:ext xmlns:c15="http://schemas.microsoft.com/office/drawing/2012/chart" uri="{CE6537A1-D6FC-4f65-9D91-7224C49458BB}">
                <c15:showLeaderLines val="0"/>
              </c:ext>
            </c:extLst>
          </c:dLbls>
          <c:cat>
            <c:strRef>
              <c:f>'graf-2'!$A$54:$A$57</c:f>
              <c:strCache>
                <c:ptCount val="4"/>
                <c:pt idx="0">
                  <c:v>ªíäºð íàñòíû </c:v>
                </c:pt>
                <c:pt idx="1">
                  <c:v>Õºãæëèéí áýðõøýýëòýé èðãýäèéí</c:v>
                </c:pt>
                <c:pt idx="2">
                  <c:v>Òýæýýã÷ýý àëäñàíû</c:v>
                </c:pt>
                <c:pt idx="3">
                  <c:v>Öýðãèéí</c:v>
                </c:pt>
              </c:strCache>
            </c:strRef>
          </c:cat>
          <c:val>
            <c:numRef>
              <c:f>'graf-2'!$D$54:$D$57</c:f>
              <c:numCache>
                <c:formatCode>0</c:formatCode>
                <c:ptCount val="4"/>
                <c:pt idx="0">
                  <c:v>5061</c:v>
                </c:pt>
                <c:pt idx="1">
                  <c:v>928</c:v>
                </c:pt>
                <c:pt idx="2">
                  <c:v>226</c:v>
                </c:pt>
                <c:pt idx="3">
                  <c:v>108</c:v>
                </c:pt>
              </c:numCache>
            </c:numRef>
          </c:val>
        </c:ser>
        <c:dLbls/>
        <c:overlap val="-25"/>
        <c:axId val="208053376"/>
        <c:axId val="208054912"/>
      </c:barChart>
      <c:catAx>
        <c:axId val="208053376"/>
        <c:scaling>
          <c:orientation val="minMax"/>
        </c:scaling>
        <c:axPos val="l"/>
        <c:numFmt formatCode="General" sourceLinked="1"/>
        <c:majorTickMark val="none"/>
        <c:tickLblPos val="nextTo"/>
        <c:txPr>
          <a:bodyPr rot="0" vert="horz"/>
          <a:lstStyle/>
          <a:p>
            <a:pPr>
              <a:defRPr sz="1000" b="0" i="0" u="none" strike="noStrike" baseline="0">
                <a:solidFill>
                  <a:srgbClr val="000000"/>
                </a:solidFill>
                <a:latin typeface="Arial Mon"/>
                <a:ea typeface="Arial Mon"/>
                <a:cs typeface="Arial Mon"/>
              </a:defRPr>
            </a:pPr>
            <a:endParaRPr lang="en-US"/>
          </a:p>
        </c:txPr>
        <c:crossAx val="208054912"/>
        <c:crosses val="autoZero"/>
        <c:auto val="1"/>
        <c:lblAlgn val="ctr"/>
        <c:lblOffset val="100"/>
      </c:catAx>
      <c:valAx>
        <c:axId val="208054912"/>
        <c:scaling>
          <c:orientation val="minMax"/>
        </c:scaling>
        <c:delete val="1"/>
        <c:axPos val="b"/>
        <c:numFmt formatCode="0" sourceLinked="1"/>
        <c:tickLblPos val="nextTo"/>
        <c:crossAx val="208053376"/>
        <c:crosses val="autoZero"/>
        <c:crossBetween val="between"/>
      </c:valAx>
    </c:plotArea>
    <c:legend>
      <c:legendPos val="t"/>
      <c:txPr>
        <a:bodyPr/>
        <a:lstStyle/>
        <a:p>
          <a:pPr>
            <a:defRPr sz="920" b="0" i="0" u="none" strike="noStrike" baseline="0">
              <a:solidFill>
                <a:srgbClr val="000000"/>
              </a:solidFill>
              <a:latin typeface="Arial Mon"/>
              <a:ea typeface="Arial Mon"/>
              <a:cs typeface="Arial Mon"/>
            </a:defRPr>
          </a:pPr>
          <a:endParaRPr lang="en-US"/>
        </a:p>
      </c:txPr>
    </c:legend>
    <c:plotVisOnly val="1"/>
    <c:dispBlanksAs val="gap"/>
  </c:chart>
  <c:txPr>
    <a:bodyPr/>
    <a:lstStyle/>
    <a:p>
      <a:pPr>
        <a:defRPr sz="1000" b="0" i="0" u="none" strike="noStrike" baseline="0">
          <a:solidFill>
            <a:srgbClr val="000000"/>
          </a:solidFill>
          <a:latin typeface="Arial Mon"/>
          <a:ea typeface="Arial Mon"/>
          <a:cs typeface="Arial Mon"/>
        </a:defRPr>
      </a:pPr>
      <a:endParaRPr lang="en-US"/>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en-US"/>
  <c:chart>
    <c:title>
      <c:tx>
        <c:rich>
          <a:bodyPr rot="0" spcFirstLastPara="1" vertOverflow="ellipsis" vert="horz" wrap="square" anchor="ctr" anchorCtr="1"/>
          <a:lstStyle/>
          <a:p>
            <a:pPr>
              <a:defRPr sz="2128"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mn-MN" b="0"/>
              <a:t>Ажлын байрны захиалга, зуучлалын мэдээ</a:t>
            </a:r>
            <a:endParaRPr lang="en-US" b="0"/>
          </a:p>
        </c:rich>
      </c:tx>
      <c:spPr>
        <a:noFill/>
        <a:ln>
          <a:noFill/>
        </a:ln>
        <a:effectLst/>
      </c:spPr>
    </c:title>
    <c:plotArea>
      <c:layout/>
      <c:barChart>
        <c:barDir val="bar"/>
        <c:grouping val="clustered"/>
        <c:ser>
          <c:idx val="0"/>
          <c:order val="0"/>
          <c:tx>
            <c:strRef>
              <c:f>Sheet3!$B$196</c:f>
              <c:strCache>
                <c:ptCount val="1"/>
                <c:pt idx="0">
                  <c:v>Ажлын байрны захиалга</c:v>
                </c:pt>
              </c:strCache>
            </c:strRef>
          </c:tx>
          <c:spPr>
            <a:blipFill rotWithShape="1">
              <a:blip xmlns:r="http://schemas.openxmlformats.org/officeDocument/2006/relationships" r:embed="rId1">
                <a:duotone>
                  <a:schemeClr val="accent1">
                    <a:shade val="74000"/>
                    <a:satMod val="130000"/>
                    <a:lumMod val="90000"/>
                  </a:schemeClr>
                  <a:schemeClr val="accent1">
                    <a:tint val="94000"/>
                    <a:satMod val="120000"/>
                    <a:lumMod val="104000"/>
                  </a:schemeClr>
                </a:duotone>
              </a:blip>
              <a:tile tx="0" ty="0" sx="100000" sy="100000" flip="none" algn="tl"/>
            </a:blipFill>
            <a:ln>
              <a:noFill/>
            </a:ln>
            <a:effectLst>
              <a:outerShdw blurRad="38100" dist="25400" dir="5400000" rotWithShape="0">
                <a:srgbClr val="000000">
                  <a:alpha val="60000"/>
                </a:srgbClr>
              </a:outerShdw>
            </a:effectLst>
          </c:spPr>
          <c:dLbls>
            <c:spPr>
              <a:noFill/>
              <a:ln>
                <a:noFill/>
              </a:ln>
              <a:effectLst/>
            </c:spPr>
            <c:txPr>
              <a:bodyPr rot="0" spcFirstLastPara="1" vertOverflow="ellipsis" vert="horz" wrap="square" anchor="ctr" anchorCtr="1"/>
              <a:lstStyle/>
              <a:p>
                <a:pPr>
                  <a:defRPr sz="1197"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Val val="1"/>
            <c:extLst>
              <c:ext xmlns:c15="http://schemas.microsoft.com/office/drawing/2012/chart" uri="{CE6537A1-D6FC-4f65-9D91-7224C49458BB}">
                <c15:layout/>
                <c15:showLeaderLines val="0"/>
              </c:ext>
            </c:extLst>
          </c:dLbls>
          <c:cat>
            <c:numRef>
              <c:f>Sheet3!$C$195:$D$195</c:f>
              <c:numCache>
                <c:formatCode>0.00</c:formatCode>
                <c:ptCount val="2"/>
                <c:pt idx="0">
                  <c:v>2015.03</c:v>
                </c:pt>
                <c:pt idx="1">
                  <c:v>2016.03</c:v>
                </c:pt>
              </c:numCache>
            </c:numRef>
          </c:cat>
          <c:val>
            <c:numRef>
              <c:f>Sheet3!$C$196:$D$196</c:f>
              <c:numCache>
                <c:formatCode>General</c:formatCode>
                <c:ptCount val="2"/>
                <c:pt idx="0">
                  <c:v>79</c:v>
                </c:pt>
                <c:pt idx="1">
                  <c:v>79</c:v>
                </c:pt>
              </c:numCache>
            </c:numRef>
          </c:val>
        </c:ser>
        <c:ser>
          <c:idx val="1"/>
          <c:order val="1"/>
          <c:tx>
            <c:strRef>
              <c:f>Sheet3!$B$197</c:f>
              <c:strCache>
                <c:ptCount val="1"/>
                <c:pt idx="0">
                  <c:v>Ажилд зуучлагдан орсон хүний тоо</c:v>
                </c:pt>
              </c:strCache>
            </c:strRef>
          </c:tx>
          <c:spPr>
            <a:blipFill rotWithShape="1">
              <a:blip xmlns:r="http://schemas.openxmlformats.org/officeDocument/2006/relationships" r:embed="rId1">
                <a:duotone>
                  <a:schemeClr val="accent2">
                    <a:shade val="74000"/>
                    <a:satMod val="130000"/>
                    <a:lumMod val="90000"/>
                  </a:schemeClr>
                  <a:schemeClr val="accent2">
                    <a:tint val="94000"/>
                    <a:satMod val="120000"/>
                    <a:lumMod val="104000"/>
                  </a:schemeClr>
                </a:duotone>
              </a:blip>
              <a:tile tx="0" ty="0" sx="100000" sy="100000" flip="none" algn="tl"/>
            </a:blipFill>
            <a:ln>
              <a:noFill/>
            </a:ln>
            <a:effectLst>
              <a:outerShdw blurRad="38100" dist="25400" dir="5400000" rotWithShape="0">
                <a:srgbClr val="000000">
                  <a:alpha val="60000"/>
                </a:srgbClr>
              </a:outerShdw>
            </a:effectLst>
          </c:spPr>
          <c:dLbls>
            <c:dLbl>
              <c:idx val="0"/>
              <c:showVal val="1"/>
              <c:extLst>
                <c:ext xmlns:c15="http://schemas.microsoft.com/office/drawing/2012/chart" uri="{CE6537A1-D6FC-4f65-9D91-7224C49458BB}">
                  <c15:layout/>
                </c:ext>
              </c:extLst>
            </c:dLbl>
            <c:dLbl>
              <c:idx val="1"/>
              <c:showVal val="1"/>
              <c:extLst>
                <c:ext xmlns:c15="http://schemas.microsoft.com/office/drawing/2012/chart" uri="{CE6537A1-D6FC-4f65-9D91-7224C49458BB}">
                  <c15:layout/>
                </c:ext>
              </c:extLst>
            </c:dLbl>
            <c:delete val="1"/>
            <c:extLst>
              <c:ext xmlns:c15="http://schemas.microsoft.com/office/drawing/2012/chart" uri="{CE6537A1-D6FC-4f65-9D91-7224C49458BB}">
                <c15:showLeaderLines val="0"/>
              </c:ext>
            </c:extLst>
          </c:dLbls>
          <c:cat>
            <c:numRef>
              <c:f>Sheet3!$C$195:$D$195</c:f>
              <c:numCache>
                <c:formatCode>0.00</c:formatCode>
                <c:ptCount val="2"/>
                <c:pt idx="0">
                  <c:v>2015.03</c:v>
                </c:pt>
                <c:pt idx="1">
                  <c:v>2016.03</c:v>
                </c:pt>
              </c:numCache>
            </c:numRef>
          </c:cat>
          <c:val>
            <c:numRef>
              <c:f>Sheet3!$C$197:$D$197</c:f>
              <c:numCache>
                <c:formatCode>General</c:formatCode>
                <c:ptCount val="2"/>
                <c:pt idx="0">
                  <c:v>55</c:v>
                </c:pt>
                <c:pt idx="1">
                  <c:v>59</c:v>
                </c:pt>
              </c:numCache>
            </c:numRef>
          </c:val>
        </c:ser>
        <c:dLbls/>
        <c:gapWidth val="115"/>
        <c:overlap val="-20"/>
        <c:axId val="208170368"/>
        <c:axId val="208192640"/>
      </c:barChart>
      <c:catAx>
        <c:axId val="208170368"/>
        <c:scaling>
          <c:orientation val="minMax"/>
        </c:scaling>
        <c:axPos val="l"/>
        <c:numFmt formatCode="0.00" sourceLinked="1"/>
        <c:maj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08192640"/>
        <c:crosses val="autoZero"/>
        <c:auto val="1"/>
        <c:lblAlgn val="ctr"/>
        <c:lblOffset val="100"/>
      </c:catAx>
      <c:valAx>
        <c:axId val="208192640"/>
        <c:scaling>
          <c:orientation val="minMax"/>
        </c:scaling>
        <c:axPos val="b"/>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08170368"/>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2"/>
  <c:userShapes r:id="rId3"/>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9.png"/></Relationships>
</file>

<file path=ppt/drawings/_rels/drawing2.x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drawing1.xml><?xml version="1.0" encoding="utf-8"?>
<c:userShapes xmlns:c="http://schemas.openxmlformats.org/drawingml/2006/chart">
  <cdr:relSizeAnchor xmlns:cdr="http://schemas.openxmlformats.org/drawingml/2006/chartDrawing">
    <cdr:from>
      <cdr:x>0</cdr:x>
      <cdr:y>0</cdr:y>
    </cdr:from>
    <cdr:to>
      <cdr:x>0.99529</cdr:x>
      <cdr:y>1</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4133333" cy="3676190"/>
        </a:xfrm>
        <a:prstGeom xmlns:a="http://schemas.openxmlformats.org/drawingml/2006/main" prst="rect">
          <a:avLst/>
        </a:prstGeom>
      </cdr:spPr>
    </cdr:pic>
  </cdr:relSizeAnchor>
</c:userShapes>
</file>

<file path=ppt/drawings/drawing2.xml><?xml version="1.0" encoding="utf-8"?>
<c:userShapes xmlns:c="http://schemas.openxmlformats.org/drawingml/2006/chart">
  <cdr:relSizeAnchor xmlns:cdr="http://schemas.openxmlformats.org/drawingml/2006/chartDrawing">
    <cdr:from>
      <cdr:x>0</cdr:x>
      <cdr:y>0</cdr:y>
    </cdr:from>
    <cdr:to>
      <cdr:x>1</cdr:x>
      <cdr:y>1</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8028571" cy="4466667"/>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4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777607" y="0"/>
            <a:ext cx="2889938" cy="496411"/>
          </a:xfrm>
          <a:prstGeom prst="rect">
            <a:avLst/>
          </a:prstGeom>
        </p:spPr>
        <p:txBody>
          <a:bodyPr vert="horz" lIns="91440" tIns="45720" rIns="91440" bIns="45720" rtlCol="0"/>
          <a:lstStyle>
            <a:lvl1pPr algn="r">
              <a:defRPr sz="1200"/>
            </a:lvl1pPr>
          </a:lstStyle>
          <a:p>
            <a:fld id="{B24E5559-33D8-4064-961A-358EF88D1583}" type="datetimeFigureOut">
              <a:rPr lang="en-US" smtClean="0"/>
              <a:pPr/>
              <a:t>2/8/2018</a:t>
            </a:fld>
            <a:endParaRPr lang="en-US"/>
          </a:p>
        </p:txBody>
      </p:sp>
      <p:sp>
        <p:nvSpPr>
          <p:cNvPr id="4" name="Footer Placeholder 3"/>
          <p:cNvSpPr>
            <a:spLocks noGrp="1"/>
          </p:cNvSpPr>
          <p:nvPr>
            <p:ph type="ftr" sz="quarter" idx="2"/>
          </p:nvPr>
        </p:nvSpPr>
        <p:spPr>
          <a:xfrm>
            <a:off x="0" y="9430091"/>
            <a:ext cx="2889938" cy="49641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777607" y="9430091"/>
            <a:ext cx="2889938" cy="496411"/>
          </a:xfrm>
          <a:prstGeom prst="rect">
            <a:avLst/>
          </a:prstGeom>
        </p:spPr>
        <p:txBody>
          <a:bodyPr vert="horz" lIns="91440" tIns="45720" rIns="91440" bIns="45720" rtlCol="0" anchor="b"/>
          <a:lstStyle>
            <a:lvl1pPr algn="r">
              <a:defRPr sz="1200"/>
            </a:lvl1pPr>
          </a:lstStyle>
          <a:p>
            <a:fld id="{4D30672A-148A-4CDA-86EC-A82325B9A69E}" type="slidenum">
              <a:rPr lang="en-US" smtClean="0"/>
              <a:pPr/>
              <a:t>‹#›</a:t>
            </a:fld>
            <a:endParaRPr lang="en-US"/>
          </a:p>
        </p:txBody>
      </p:sp>
    </p:spTree>
    <p:extLst>
      <p:ext uri="{BB962C8B-B14F-4D97-AF65-F5344CB8AC3E}">
        <p14:creationId xmlns:p14="http://schemas.microsoft.com/office/powerpoint/2010/main" xmlns="" val="5799340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90665" cy="49696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776866" y="0"/>
            <a:ext cx="2890665" cy="496967"/>
          </a:xfrm>
          <a:prstGeom prst="rect">
            <a:avLst/>
          </a:prstGeom>
        </p:spPr>
        <p:txBody>
          <a:bodyPr vert="horz" lIns="91440" tIns="45720" rIns="91440" bIns="45720" rtlCol="0"/>
          <a:lstStyle>
            <a:lvl1pPr algn="r">
              <a:defRPr sz="1200"/>
            </a:lvl1pPr>
          </a:lstStyle>
          <a:p>
            <a:fld id="{2C9D0C8A-9339-4D00-BAA3-138FDFB71CB2}" type="datetimeFigureOut">
              <a:rPr lang="en-US" smtClean="0"/>
              <a:pPr/>
              <a:t>2/8/2018</a:t>
            </a:fld>
            <a:endParaRPr lang="en-US"/>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66598" y="4715629"/>
            <a:ext cx="5335893" cy="4467939"/>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9671"/>
            <a:ext cx="2890665" cy="49696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776866" y="9429671"/>
            <a:ext cx="2890665" cy="496966"/>
          </a:xfrm>
          <a:prstGeom prst="rect">
            <a:avLst/>
          </a:prstGeom>
        </p:spPr>
        <p:txBody>
          <a:bodyPr vert="horz" lIns="91440" tIns="45720" rIns="91440" bIns="45720" rtlCol="0" anchor="b"/>
          <a:lstStyle>
            <a:lvl1pPr algn="r">
              <a:defRPr sz="1200"/>
            </a:lvl1pPr>
          </a:lstStyle>
          <a:p>
            <a:fld id="{9421491A-D24C-41D8-BB8C-0739C89D4E71}" type="slidenum">
              <a:rPr lang="en-US" smtClean="0"/>
              <a:pPr/>
              <a:t>‹#›</a:t>
            </a:fld>
            <a:endParaRPr lang="en-US"/>
          </a:p>
        </p:txBody>
      </p:sp>
    </p:spTree>
    <p:extLst>
      <p:ext uri="{BB962C8B-B14F-4D97-AF65-F5344CB8AC3E}">
        <p14:creationId xmlns:p14="http://schemas.microsoft.com/office/powerpoint/2010/main" xmlns="" val="29791490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143EF80-7D0A-447B-8B89-EC301091BE0D}" type="datetimeFigureOut">
              <a:rPr lang="en-US" smtClean="0"/>
              <a:pPr/>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A66A83-E7AE-4766-BAED-DB374AF6B97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43EF80-7D0A-447B-8B89-EC301091BE0D}" type="datetimeFigureOut">
              <a:rPr lang="en-US" smtClean="0"/>
              <a:pPr/>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A66A83-E7AE-4766-BAED-DB374AF6B97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43EF80-7D0A-447B-8B89-EC301091BE0D}" type="datetimeFigureOut">
              <a:rPr lang="en-US" smtClean="0"/>
              <a:pPr/>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A66A83-E7AE-4766-BAED-DB374AF6B97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xmlns=""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xmlns=""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1143EF80-7D0A-447B-8B89-EC301091BE0D}" type="datetimeFigureOut">
              <a:rPr lang="en-US" smtClean="0">
                <a:solidFill>
                  <a:prstClr val="black">
                    <a:tint val="75000"/>
                  </a:prstClr>
                </a:solidFill>
              </a:rPr>
              <a:pPr/>
              <a:t>2/8/2018</a:t>
            </a:fld>
            <a:endParaRPr lang="en-US">
              <a:solidFill>
                <a:prstClr val="black">
                  <a:tint val="75000"/>
                </a:prstClr>
              </a:solidFill>
            </a:endParaRPr>
          </a:p>
        </p:txBody>
      </p:sp>
      <p:sp>
        <p:nvSpPr>
          <p:cNvPr id="5" name="Footer Placeholder 4"/>
          <p:cNvSpPr>
            <a:spLocks noGrp="1"/>
          </p:cNvSpPr>
          <p:nvPr>
            <p:ph type="ftr" sz="quarter" idx="11"/>
          </p:nvPr>
        </p:nvSpPr>
        <p:spPr>
          <a:xfrm>
            <a:off x="1921934" y="5054602"/>
            <a:ext cx="4064860" cy="279400"/>
          </a:xfr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817317" y="5054602"/>
            <a:ext cx="413483" cy="279400"/>
          </a:xfrm>
        </p:spPr>
        <p:txBody>
          <a:bodyPr/>
          <a:lstStyle/>
          <a:p>
            <a:fld id="{44A66A83-E7AE-4766-BAED-DB374AF6B973}" type="slidenum">
              <a:rPr lang="en-US" smtClean="0">
                <a:solidFill>
                  <a:prstClr val="black">
                    <a:tint val="75000"/>
                  </a:prstClr>
                </a:solidFill>
              </a:rPr>
              <a:pPr/>
              <a:t>‹#›</a:t>
            </a:fld>
            <a:endParaRPr lang="en-US">
              <a:solidFill>
                <a:prstClr val="black">
                  <a:tint val="75000"/>
                </a:prstClr>
              </a:solidFill>
            </a:endParaRPr>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5421720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143EF80-7D0A-447B-8B89-EC301091BE0D}" type="datetimeFigureOut">
              <a:rPr lang="en-US" smtClean="0">
                <a:solidFill>
                  <a:prstClr val="black">
                    <a:tint val="75000"/>
                  </a:prstClr>
                </a:solidFill>
              </a:rPr>
              <a:pPr/>
              <a:t>2/8/2018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4A66A83-E7AE-4766-BAED-DB374AF6B9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8608284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43EF80-7D0A-447B-8B89-EC301091BE0D}" type="datetimeFigureOut">
              <a:rPr lang="en-US" smtClean="0">
                <a:solidFill>
                  <a:prstClr val="black">
                    <a:tint val="75000"/>
                  </a:prstClr>
                </a:solidFill>
              </a:rPr>
              <a:pPr/>
              <a:t>2/8/2018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4A66A83-E7AE-4766-BAED-DB374AF6B973}" type="slidenum">
              <a:rPr lang="en-US" smtClean="0">
                <a:solidFill>
                  <a:prstClr val="black">
                    <a:tint val="75000"/>
                  </a:prstClr>
                </a:solidFill>
              </a:rPr>
              <a:pPr/>
              <a:t>‹#›</a:t>
            </a:fld>
            <a:endParaRPr lang="en-US">
              <a:solidFill>
                <a:prstClr val="black">
                  <a:tint val="75000"/>
                </a:prstClr>
              </a:solidFill>
            </a:endParaRPr>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42315735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143EF80-7D0A-447B-8B89-EC301091BE0D}" type="datetimeFigureOut">
              <a:rPr lang="en-US" smtClean="0">
                <a:solidFill>
                  <a:prstClr val="black">
                    <a:tint val="75000"/>
                  </a:prstClr>
                </a:solidFill>
              </a:rPr>
              <a:pPr/>
              <a:t>2/8/2018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4A66A83-E7AE-4766-BAED-DB374AF6B9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80454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143EF80-7D0A-447B-8B89-EC301091BE0D}" type="datetimeFigureOut">
              <a:rPr lang="en-US" smtClean="0">
                <a:solidFill>
                  <a:prstClr val="black">
                    <a:tint val="75000"/>
                  </a:prstClr>
                </a:solidFill>
              </a:rPr>
              <a:pPr/>
              <a:t>2/8/2018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4A66A83-E7AE-4766-BAED-DB374AF6B973}" type="slidenum">
              <a:rPr lang="en-US" smtClean="0">
                <a:solidFill>
                  <a:prstClr val="black">
                    <a:tint val="75000"/>
                  </a:prstClr>
                </a:solidFill>
              </a:rPr>
              <a:pPr/>
              <a:t>‹#›</a:t>
            </a:fld>
            <a:endParaRPr lang="en-US">
              <a:solidFill>
                <a:prstClr val="black">
                  <a:tint val="75000"/>
                </a:prstClr>
              </a:solidFill>
            </a:endParaRPr>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8240212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143EF80-7D0A-447B-8B89-EC301091BE0D}" type="datetimeFigureOut">
              <a:rPr lang="en-US" smtClean="0">
                <a:solidFill>
                  <a:prstClr val="black">
                    <a:tint val="75000"/>
                  </a:prstClr>
                </a:solidFill>
              </a:rPr>
              <a:pPr/>
              <a:t>2/8/2018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4A66A83-E7AE-4766-BAED-DB374AF6B973}" type="slidenum">
              <a:rPr lang="en-US" smtClean="0">
                <a:solidFill>
                  <a:prstClr val="black">
                    <a:tint val="75000"/>
                  </a:prstClr>
                </a:solidFill>
              </a:rPr>
              <a:pPr/>
              <a:t>‹#›</a:t>
            </a:fld>
            <a:endParaRPr lang="en-US">
              <a:solidFill>
                <a:prstClr val="black">
                  <a:tint val="75000"/>
                </a:prstClr>
              </a:solidFill>
            </a:endParaRPr>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9778624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43EF80-7D0A-447B-8B89-EC301091BE0D}" type="datetimeFigureOut">
              <a:rPr lang="en-US" smtClean="0">
                <a:solidFill>
                  <a:prstClr val="black">
                    <a:tint val="75000"/>
                  </a:prstClr>
                </a:solidFill>
              </a:rPr>
              <a:pPr/>
              <a:t>2/8/2018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4A66A83-E7AE-4766-BAED-DB374AF6B9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8260195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43EF80-7D0A-447B-8B89-EC301091BE0D}" type="datetimeFigureOut">
              <a:rPr lang="en-US" smtClean="0">
                <a:solidFill>
                  <a:prstClr val="black">
                    <a:tint val="75000"/>
                  </a:prstClr>
                </a:solidFill>
              </a:rPr>
              <a:pPr/>
              <a:t>2/8/2018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4A66A83-E7AE-4766-BAED-DB374AF6B973}" type="slidenum">
              <a:rPr lang="en-US" smtClean="0">
                <a:solidFill>
                  <a:prstClr val="black">
                    <a:tint val="75000"/>
                  </a:prstClr>
                </a:solidFill>
              </a:rPr>
              <a:pPr/>
              <a:t>‹#›</a:t>
            </a:fld>
            <a:endParaRPr lang="en-US">
              <a:solidFill>
                <a:prstClr val="black">
                  <a:tint val="75000"/>
                </a:prstClr>
              </a:solidFill>
            </a:endParaRPr>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906435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43EF80-7D0A-447B-8B89-EC301091BE0D}" type="datetimeFigureOut">
              <a:rPr lang="en-US" smtClean="0"/>
              <a:pPr/>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A66A83-E7AE-4766-BAED-DB374AF6B973}"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43EF80-7D0A-447B-8B89-EC301091BE0D}" type="datetimeFigureOut">
              <a:rPr lang="en-US" smtClean="0">
                <a:solidFill>
                  <a:prstClr val="black">
                    <a:tint val="75000"/>
                  </a:prstClr>
                </a:solidFill>
              </a:rPr>
              <a:pPr/>
              <a:t>2/8/2018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4A66A83-E7AE-4766-BAED-DB374AF6B9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7184405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43EF80-7D0A-447B-8B89-EC301091BE0D}" type="datetimeFigureOut">
              <a:rPr lang="en-US" smtClean="0">
                <a:solidFill>
                  <a:prstClr val="black">
                    <a:tint val="75000"/>
                  </a:prstClr>
                </a:solidFill>
              </a:rPr>
              <a:pPr/>
              <a:t>2/8/2018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4A66A83-E7AE-4766-BAED-DB374AF6B9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956407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43EF80-7D0A-447B-8B89-EC301091BE0D}" type="datetimeFigureOut">
              <a:rPr lang="en-US" smtClean="0">
                <a:solidFill>
                  <a:prstClr val="black">
                    <a:tint val="75000"/>
                  </a:prstClr>
                </a:solidFill>
              </a:rPr>
              <a:pPr/>
              <a:t>2/8/2018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4A66A83-E7AE-4766-BAED-DB374AF6B973}" type="slidenum">
              <a:rPr lang="en-US" smtClean="0">
                <a:solidFill>
                  <a:prstClr val="black">
                    <a:tint val="75000"/>
                  </a:prstClr>
                </a:solidFill>
              </a:rPr>
              <a:pPr/>
              <a:t>‹#›</a:t>
            </a:fld>
            <a:endParaRPr lang="en-US">
              <a:solidFill>
                <a:prstClr val="black">
                  <a:tint val="75000"/>
                </a:prstClr>
              </a:solidFill>
            </a:endParaRPr>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8122666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43EF80-7D0A-447B-8B89-EC301091BE0D}" type="datetimeFigureOut">
              <a:rPr lang="en-US" smtClean="0">
                <a:solidFill>
                  <a:prstClr val="black">
                    <a:tint val="75000"/>
                  </a:prstClr>
                </a:solidFill>
              </a:rPr>
              <a:pPr/>
              <a:t>2/8/2018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4A66A83-E7AE-4766-BAED-DB374AF6B973}" type="slidenum">
              <a:rPr lang="en-US" smtClean="0">
                <a:solidFill>
                  <a:prstClr val="black">
                    <a:tint val="75000"/>
                  </a:prstClr>
                </a:solidFill>
              </a:rPr>
              <a:pPr/>
              <a:t>‹#›</a:t>
            </a:fld>
            <a:endParaRPr lang="en-US">
              <a:solidFill>
                <a:prstClr val="black">
                  <a:tint val="75000"/>
                </a:prstClr>
              </a:solidFill>
            </a:endParaRPr>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795184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43EF80-7D0A-447B-8B89-EC301091BE0D}" type="datetimeFigureOut">
              <a:rPr lang="en-US" smtClean="0">
                <a:solidFill>
                  <a:prstClr val="black">
                    <a:tint val="75000"/>
                  </a:prstClr>
                </a:solidFill>
              </a:rPr>
              <a:pPr/>
              <a:t>2/8/2018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4A66A83-E7AE-4766-BAED-DB374AF6B9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3070119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43EF80-7D0A-447B-8B89-EC301091BE0D}" type="datetimeFigureOut">
              <a:rPr lang="en-US" smtClean="0">
                <a:solidFill>
                  <a:prstClr val="black">
                    <a:tint val="75000"/>
                  </a:prstClr>
                </a:solidFill>
              </a:rPr>
              <a:pPr/>
              <a:t>2/8/2018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4A66A83-E7AE-4766-BAED-DB374AF6B973}" type="slidenum">
              <a:rPr lang="en-US" smtClean="0">
                <a:solidFill>
                  <a:prstClr val="black">
                    <a:tint val="75000"/>
                  </a:prstClr>
                </a:solidFill>
              </a:rPr>
              <a:pPr/>
              <a:t>‹#›</a:t>
            </a:fld>
            <a:endParaRPr lang="en-US">
              <a:solidFill>
                <a:prstClr val="black">
                  <a:tint val="75000"/>
                </a:prstClr>
              </a:solidFill>
            </a:endParaRPr>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7022952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43EF80-7D0A-447B-8B89-EC301091BE0D}" type="datetimeFigureOut">
              <a:rPr lang="en-US" smtClean="0">
                <a:solidFill>
                  <a:prstClr val="black">
                    <a:tint val="75000"/>
                  </a:prstClr>
                </a:solidFill>
              </a:rPr>
              <a:pPr/>
              <a:t>2/8/2018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4A66A83-E7AE-4766-BAED-DB374AF6B973}" type="slidenum">
              <a:rPr lang="en-US" smtClean="0">
                <a:solidFill>
                  <a:prstClr val="black">
                    <a:tint val="75000"/>
                  </a:prstClr>
                </a:solidFill>
              </a:rPr>
              <a:pPr/>
              <a:t>‹#›</a:t>
            </a:fld>
            <a:endParaRPr lang="en-US">
              <a:solidFill>
                <a:prstClr val="black">
                  <a:tint val="75000"/>
                </a:prstClr>
              </a:solidFill>
            </a:endParaRPr>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0207536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143EF80-7D0A-447B-8B89-EC301091BE0D}" type="datetimeFigureOut">
              <a:rPr lang="en-US" smtClean="0">
                <a:solidFill>
                  <a:prstClr val="black">
                    <a:tint val="75000"/>
                  </a:prstClr>
                </a:solidFill>
              </a:rPr>
              <a:pPr/>
              <a:t>2/8/2018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4A66A83-E7AE-4766-BAED-DB374AF6B973}" type="slidenum">
              <a:rPr lang="en-US" smtClean="0">
                <a:solidFill>
                  <a:prstClr val="black">
                    <a:tint val="75000"/>
                  </a:prstClr>
                </a:solidFill>
              </a:rPr>
              <a:pPr/>
              <a:t>‹#›</a:t>
            </a:fld>
            <a:endParaRPr lang="en-US">
              <a:solidFill>
                <a:prstClr val="black">
                  <a:tint val="75000"/>
                </a:prstClr>
              </a:solidFill>
            </a:endParaRPr>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5509743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143EF80-7D0A-447B-8B89-EC301091BE0D}" type="datetimeFigureOut">
              <a:rPr lang="en-US" smtClean="0">
                <a:solidFill>
                  <a:prstClr val="black">
                    <a:tint val="75000"/>
                  </a:prstClr>
                </a:solidFill>
              </a:rPr>
              <a:pPr/>
              <a:t>2/8/2018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4A66A83-E7AE-4766-BAED-DB374AF6B973}" type="slidenum">
              <a:rPr lang="en-US" smtClean="0">
                <a:solidFill>
                  <a:prstClr val="black">
                    <a:tint val="75000"/>
                  </a:prstClr>
                </a:solidFill>
              </a:rPr>
              <a:pPr/>
              <a:t>‹#›</a:t>
            </a:fld>
            <a:endParaRPr lang="en-US">
              <a:solidFill>
                <a:prstClr val="black">
                  <a:tint val="75000"/>
                </a:prstClr>
              </a:solidFill>
            </a:endParaRPr>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3521794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1027C01-588C-4625-967A-A2E2F30AF385}" type="datetimeFigureOut">
              <a:rPr lang="en-US">
                <a:solidFill>
                  <a:prstClr val="black">
                    <a:tint val="75000"/>
                  </a:prstClr>
                </a:solidFill>
              </a:rPr>
              <a:pPr>
                <a:defRPr/>
              </a:pPr>
              <a:t>2/8/2018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CB64A72-B933-41C5-93A3-FE3F57A7079B}" type="slidenum">
              <a:rPr lang="en-US" altLang="en-US"/>
              <a:pPr>
                <a:defRPr/>
              </a:pPr>
              <a:t>‹#›</a:t>
            </a:fld>
            <a:endParaRPr lang="en-US" altLang="en-US"/>
          </a:p>
        </p:txBody>
      </p:sp>
    </p:spTree>
    <p:extLst>
      <p:ext uri="{BB962C8B-B14F-4D97-AF65-F5344CB8AC3E}">
        <p14:creationId xmlns:p14="http://schemas.microsoft.com/office/powerpoint/2010/main" xmlns="" val="3879872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43EF80-7D0A-447B-8B89-EC301091BE0D}" type="datetimeFigureOut">
              <a:rPr lang="en-US" smtClean="0"/>
              <a:pPr/>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A66A83-E7AE-4766-BAED-DB374AF6B973}"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875379F-D531-4225-A57C-ACF104013CC1}" type="datetimeFigureOut">
              <a:rPr lang="en-US">
                <a:solidFill>
                  <a:prstClr val="black">
                    <a:tint val="75000"/>
                  </a:prstClr>
                </a:solidFill>
              </a:rPr>
              <a:pPr>
                <a:defRPr/>
              </a:pPr>
              <a:t>2/8/2018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D540FCA-E2E8-4C7E-A6BB-F8F95DF51BB7}" type="slidenum">
              <a:rPr lang="en-US" altLang="en-US"/>
              <a:pPr>
                <a:defRPr/>
              </a:pPr>
              <a:t>‹#›</a:t>
            </a:fld>
            <a:endParaRPr lang="en-US" altLang="en-US"/>
          </a:p>
        </p:txBody>
      </p:sp>
    </p:spTree>
    <p:extLst>
      <p:ext uri="{BB962C8B-B14F-4D97-AF65-F5344CB8AC3E}">
        <p14:creationId xmlns:p14="http://schemas.microsoft.com/office/powerpoint/2010/main" xmlns="" val="11700039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4EB9C63-C6B4-4E0D-AFE1-2EE0173B7081}" type="datetimeFigureOut">
              <a:rPr lang="en-US">
                <a:solidFill>
                  <a:prstClr val="black">
                    <a:tint val="75000"/>
                  </a:prstClr>
                </a:solidFill>
              </a:rPr>
              <a:pPr>
                <a:defRPr/>
              </a:pPr>
              <a:t>2/8/2018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F1AD2E1-80B6-4978-B288-3333C273F69F}" type="slidenum">
              <a:rPr lang="en-US" altLang="en-US"/>
              <a:pPr>
                <a:defRPr/>
              </a:pPr>
              <a:t>‹#›</a:t>
            </a:fld>
            <a:endParaRPr lang="en-US" altLang="en-US"/>
          </a:p>
        </p:txBody>
      </p:sp>
    </p:spTree>
    <p:extLst>
      <p:ext uri="{BB962C8B-B14F-4D97-AF65-F5344CB8AC3E}">
        <p14:creationId xmlns:p14="http://schemas.microsoft.com/office/powerpoint/2010/main" xmlns="" val="23430244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3B455E0-111C-4AE1-9888-578FB185CA7C}" type="datetimeFigureOut">
              <a:rPr lang="en-US">
                <a:solidFill>
                  <a:prstClr val="black">
                    <a:tint val="75000"/>
                  </a:prstClr>
                </a:solidFill>
              </a:rPr>
              <a:pPr>
                <a:defRPr/>
              </a:pPr>
              <a:t>2/8/2018</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ACE2262-9CCA-4B6D-B659-6A5AAD5FFEF0}" type="slidenum">
              <a:rPr lang="en-US" altLang="en-US"/>
              <a:pPr>
                <a:defRPr/>
              </a:pPr>
              <a:t>‹#›</a:t>
            </a:fld>
            <a:endParaRPr lang="en-US" altLang="en-US"/>
          </a:p>
        </p:txBody>
      </p:sp>
    </p:spTree>
    <p:extLst>
      <p:ext uri="{BB962C8B-B14F-4D97-AF65-F5344CB8AC3E}">
        <p14:creationId xmlns:p14="http://schemas.microsoft.com/office/powerpoint/2010/main" xmlns="" val="15903308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F425B4A-3F88-496D-9192-23106904BA2D}" type="datetimeFigureOut">
              <a:rPr lang="en-US">
                <a:solidFill>
                  <a:prstClr val="black">
                    <a:tint val="75000"/>
                  </a:prstClr>
                </a:solidFill>
              </a:rPr>
              <a:pPr>
                <a:defRPr/>
              </a:pPr>
              <a:t>2/8/2018</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261F28D-7E7E-493F-83C3-C6FD0C43B5CE}" type="slidenum">
              <a:rPr lang="en-US" altLang="en-US"/>
              <a:pPr>
                <a:defRPr/>
              </a:pPr>
              <a:t>‹#›</a:t>
            </a:fld>
            <a:endParaRPr lang="en-US" altLang="en-US"/>
          </a:p>
        </p:txBody>
      </p:sp>
    </p:spTree>
    <p:extLst>
      <p:ext uri="{BB962C8B-B14F-4D97-AF65-F5344CB8AC3E}">
        <p14:creationId xmlns:p14="http://schemas.microsoft.com/office/powerpoint/2010/main" xmlns="" val="25063177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49C96F0-18A5-4A07-A07E-3589235B5F75}" type="datetimeFigureOut">
              <a:rPr lang="en-US">
                <a:solidFill>
                  <a:prstClr val="black">
                    <a:tint val="75000"/>
                  </a:prstClr>
                </a:solidFill>
              </a:rPr>
              <a:pPr>
                <a:defRPr/>
              </a:pPr>
              <a:t>2/8/2018</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EE0A5AEE-3477-493C-9B97-073CE6F9D988}" type="slidenum">
              <a:rPr lang="en-US" altLang="en-US"/>
              <a:pPr>
                <a:defRPr/>
              </a:pPr>
              <a:t>‹#›</a:t>
            </a:fld>
            <a:endParaRPr lang="en-US" altLang="en-US"/>
          </a:p>
        </p:txBody>
      </p:sp>
    </p:spTree>
    <p:extLst>
      <p:ext uri="{BB962C8B-B14F-4D97-AF65-F5344CB8AC3E}">
        <p14:creationId xmlns:p14="http://schemas.microsoft.com/office/powerpoint/2010/main" xmlns="" val="32633463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A047B97-1A04-439E-A70A-31B53B1FCD6E}" type="datetimeFigureOut">
              <a:rPr lang="en-US">
                <a:solidFill>
                  <a:prstClr val="black">
                    <a:tint val="75000"/>
                  </a:prstClr>
                </a:solidFill>
              </a:rPr>
              <a:pPr>
                <a:defRPr/>
              </a:pPr>
              <a:t>2/8/2018</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A9A32265-43EE-4B27-8848-18B603F1A0AD}" type="slidenum">
              <a:rPr lang="en-US" altLang="en-US"/>
              <a:pPr>
                <a:defRPr/>
              </a:pPr>
              <a:t>‹#›</a:t>
            </a:fld>
            <a:endParaRPr lang="en-US" altLang="en-US"/>
          </a:p>
        </p:txBody>
      </p:sp>
    </p:spTree>
    <p:extLst>
      <p:ext uri="{BB962C8B-B14F-4D97-AF65-F5344CB8AC3E}">
        <p14:creationId xmlns:p14="http://schemas.microsoft.com/office/powerpoint/2010/main" xmlns="" val="41210183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013BD13-F890-449B-BD17-FA9D48418103}" type="datetimeFigureOut">
              <a:rPr lang="en-US">
                <a:solidFill>
                  <a:prstClr val="black">
                    <a:tint val="75000"/>
                  </a:prstClr>
                </a:solidFill>
              </a:rPr>
              <a:pPr>
                <a:defRPr/>
              </a:pPr>
              <a:t>2/8/2018</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8C54C8C-A693-4BDE-A734-FD4EAB4DC636}" type="slidenum">
              <a:rPr lang="en-US" altLang="en-US"/>
              <a:pPr>
                <a:defRPr/>
              </a:pPr>
              <a:t>‹#›</a:t>
            </a:fld>
            <a:endParaRPr lang="en-US" altLang="en-US"/>
          </a:p>
        </p:txBody>
      </p:sp>
    </p:spTree>
    <p:extLst>
      <p:ext uri="{BB962C8B-B14F-4D97-AF65-F5344CB8AC3E}">
        <p14:creationId xmlns:p14="http://schemas.microsoft.com/office/powerpoint/2010/main" xmlns="" val="5001323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65C030A-FC1F-4AF1-AFBE-A7003312F67A}" type="datetimeFigureOut">
              <a:rPr lang="en-US">
                <a:solidFill>
                  <a:prstClr val="black">
                    <a:tint val="75000"/>
                  </a:prstClr>
                </a:solidFill>
              </a:rPr>
              <a:pPr>
                <a:defRPr/>
              </a:pPr>
              <a:t>2/8/2018</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D5CEBAB-1A35-4AC7-9669-79965EA27C65}" type="slidenum">
              <a:rPr lang="en-US" altLang="en-US"/>
              <a:pPr>
                <a:defRPr/>
              </a:pPr>
              <a:t>‹#›</a:t>
            </a:fld>
            <a:endParaRPr lang="en-US" altLang="en-US"/>
          </a:p>
        </p:txBody>
      </p:sp>
    </p:spTree>
    <p:extLst>
      <p:ext uri="{BB962C8B-B14F-4D97-AF65-F5344CB8AC3E}">
        <p14:creationId xmlns:p14="http://schemas.microsoft.com/office/powerpoint/2010/main" xmlns="" val="20966504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5572C3E-2664-47A0-B089-A6E46BDE39FA}" type="datetimeFigureOut">
              <a:rPr lang="en-US">
                <a:solidFill>
                  <a:prstClr val="black">
                    <a:tint val="75000"/>
                  </a:prstClr>
                </a:solidFill>
              </a:rPr>
              <a:pPr>
                <a:defRPr/>
              </a:pPr>
              <a:t>2/8/2018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9DB04E8-57B3-4A26-8528-61B024E8DFFA}" type="slidenum">
              <a:rPr lang="en-US" altLang="en-US"/>
              <a:pPr>
                <a:defRPr/>
              </a:pPr>
              <a:t>‹#›</a:t>
            </a:fld>
            <a:endParaRPr lang="en-US" altLang="en-US"/>
          </a:p>
        </p:txBody>
      </p:sp>
    </p:spTree>
    <p:extLst>
      <p:ext uri="{BB962C8B-B14F-4D97-AF65-F5344CB8AC3E}">
        <p14:creationId xmlns:p14="http://schemas.microsoft.com/office/powerpoint/2010/main" xmlns="" val="38679382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2C9852E-DF98-420C-AD98-9D84ED633EBA}" type="datetimeFigureOut">
              <a:rPr lang="en-US">
                <a:solidFill>
                  <a:prstClr val="black">
                    <a:tint val="75000"/>
                  </a:prstClr>
                </a:solidFill>
              </a:rPr>
              <a:pPr>
                <a:defRPr/>
              </a:pPr>
              <a:t>2/8/2018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1284D95-0960-4671-BB02-70ACC8AB6239}" type="slidenum">
              <a:rPr lang="en-US" altLang="en-US"/>
              <a:pPr>
                <a:defRPr/>
              </a:pPr>
              <a:t>‹#›</a:t>
            </a:fld>
            <a:endParaRPr lang="en-US" altLang="en-US"/>
          </a:p>
        </p:txBody>
      </p:sp>
    </p:spTree>
    <p:extLst>
      <p:ext uri="{BB962C8B-B14F-4D97-AF65-F5344CB8AC3E}">
        <p14:creationId xmlns:p14="http://schemas.microsoft.com/office/powerpoint/2010/main" xmlns="" val="2578749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143EF80-7D0A-447B-8B89-EC301091BE0D}" type="datetimeFigureOut">
              <a:rPr lang="en-US" smtClean="0"/>
              <a:pPr/>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A66A83-E7AE-4766-BAED-DB374AF6B97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143EF80-7D0A-447B-8B89-EC301091BE0D}" type="datetimeFigureOut">
              <a:rPr lang="en-US" smtClean="0"/>
              <a:pPr/>
              <a:t>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A66A83-E7AE-4766-BAED-DB374AF6B97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143EF80-7D0A-447B-8B89-EC301091BE0D}" type="datetimeFigureOut">
              <a:rPr lang="en-US" smtClean="0"/>
              <a:pPr/>
              <a:t>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A66A83-E7AE-4766-BAED-DB374AF6B97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43EF80-7D0A-447B-8B89-EC301091BE0D}" type="datetimeFigureOut">
              <a:rPr lang="en-US" smtClean="0"/>
              <a:pPr/>
              <a:t>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A66A83-E7AE-4766-BAED-DB374AF6B97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43EF80-7D0A-447B-8B89-EC301091BE0D}" type="datetimeFigureOut">
              <a:rPr lang="en-US" smtClean="0"/>
              <a:pPr/>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A66A83-E7AE-4766-BAED-DB374AF6B97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43EF80-7D0A-447B-8B89-EC301091BE0D}" type="datetimeFigureOut">
              <a:rPr lang="en-US" smtClean="0"/>
              <a:pPr/>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A66A83-E7AE-4766-BAED-DB374AF6B97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43EF80-7D0A-447B-8B89-EC301091BE0D}" type="datetimeFigureOut">
              <a:rPr lang="en-US" smtClean="0"/>
              <a:pPr/>
              <a:t>2/8/2018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A66A83-E7AE-4766-BAED-DB374AF6B97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xmlns=""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xmlns=""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143EF80-7D0A-447B-8B89-EC301091BE0D}" type="datetimeFigureOut">
              <a:rPr lang="en-US" smtClean="0"/>
              <a:pPr/>
              <a:t>2/8/2018</a:t>
            </a:fld>
            <a:endParaRPr 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4A66A83-E7AE-4766-BAED-DB374AF6B973}" type="slidenum">
              <a:rPr lang="en-US" smtClean="0"/>
              <a:pPr/>
              <a:t>‹#›</a:t>
            </a:fld>
            <a:endParaRPr lang="en-US"/>
          </a:p>
        </p:txBody>
      </p:sp>
    </p:spTree>
    <p:extLst>
      <p:ext uri="{BB962C8B-B14F-4D97-AF65-F5344CB8AC3E}">
        <p14:creationId xmlns:p14="http://schemas.microsoft.com/office/powerpoint/2010/main" xmlns="" val="4284087926"/>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cs typeface="Arial" charset="0"/>
              </a:defRPr>
            </a:lvl1pPr>
          </a:lstStyle>
          <a:p>
            <a:pPr eaLnBrk="0" fontAlgn="base" hangingPunct="0">
              <a:spcBef>
                <a:spcPct val="0"/>
              </a:spcBef>
              <a:spcAft>
                <a:spcPct val="0"/>
              </a:spcAft>
              <a:defRPr/>
            </a:pPr>
            <a:fld id="{7844AF35-D74D-4BF7-90C5-90874B5E49C6}" type="datetimeFigureOut">
              <a:rPr lang="en-US">
                <a:solidFill>
                  <a:prstClr val="black">
                    <a:tint val="75000"/>
                  </a:prstClr>
                </a:solidFill>
              </a:rPr>
              <a:pPr eaLnBrk="0" fontAlgn="base" hangingPunct="0">
                <a:spcBef>
                  <a:spcPct val="0"/>
                </a:spcBef>
                <a:spcAft>
                  <a:spcPct val="0"/>
                </a:spcAft>
                <a:defRPr/>
              </a:pPr>
              <a:t>2/8/2018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cs typeface="Arial" charset="0"/>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eaLnBrk="0" fontAlgn="base" hangingPunct="0">
              <a:spcBef>
                <a:spcPct val="0"/>
              </a:spcBef>
              <a:spcAft>
                <a:spcPct val="0"/>
              </a:spcAft>
              <a:defRPr/>
            </a:pPr>
            <a:fld id="{4E1A7B07-EF83-4E7C-919C-55F3A3881389}" type="slidenum">
              <a:rPr lang="en-US" altLang="en-US">
                <a:cs typeface="Arial" panose="020B0604020202020204" pitchFamily="34" charset="0"/>
              </a:rPr>
              <a:pPr eaLnBrk="0" fontAlgn="base" hangingPunct="0">
                <a:spcBef>
                  <a:spcPct val="0"/>
                </a:spcBef>
                <a:spcAft>
                  <a:spcPct val="0"/>
                </a:spcAft>
                <a:defRPr/>
              </a:pPr>
              <a:t>‹#›</a:t>
            </a:fld>
            <a:endParaRPr lang="en-US" altLang="en-US">
              <a:cs typeface="Arial" panose="020B0604020202020204" pitchFamily="34" charset="0"/>
            </a:endParaRPr>
          </a:p>
        </p:txBody>
      </p:sp>
    </p:spTree>
    <p:extLst>
      <p:ext uri="{BB962C8B-B14F-4D97-AF65-F5344CB8AC3E}">
        <p14:creationId xmlns:p14="http://schemas.microsoft.com/office/powerpoint/2010/main" xmlns="" val="434870263"/>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chart" Target="../charts/chart12.xml"/></Relationships>
</file>

<file path=ppt/slides/_rels/slide11.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image" Target="../media/image7.jpeg"/><Relationship Id="rId1" Type="http://schemas.openxmlformats.org/officeDocument/2006/relationships/slideLayout" Target="../slideLayouts/slideLayout18.xml"/><Relationship Id="rId4" Type="http://schemas.openxmlformats.org/officeDocument/2006/relationships/chart" Target="../charts/chart16.xml"/></Relationships>
</file>

<file path=ppt/slides/_rels/slide14.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image" Target="../media/image7.jpeg"/><Relationship Id="rId1" Type="http://schemas.openxmlformats.org/officeDocument/2006/relationships/slideLayout" Target="../slideLayouts/slideLayout18.xml"/><Relationship Id="rId4" Type="http://schemas.openxmlformats.org/officeDocument/2006/relationships/chart" Target="../charts/chart18.xml"/></Relationships>
</file>

<file path=ppt/slides/_rels/slide15.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image" Target="../media/image7.jpeg"/><Relationship Id="rId1" Type="http://schemas.openxmlformats.org/officeDocument/2006/relationships/slideLayout" Target="../slideLayouts/slideLayout18.xml"/><Relationship Id="rId4" Type="http://schemas.openxmlformats.org/officeDocument/2006/relationships/chart" Target="../charts/chart21.xml"/></Relationships>
</file>

<file path=ppt/slides/_rels/slide17.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image" Target="../media/image7.jpeg"/><Relationship Id="rId1" Type="http://schemas.openxmlformats.org/officeDocument/2006/relationships/slideLayout" Target="../slideLayouts/slideLayout18.xml"/><Relationship Id="rId4" Type="http://schemas.openxmlformats.org/officeDocument/2006/relationships/chart" Target="../charts/chart23.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chart" Target="../charts/chart6.xml"/></Relationships>
</file>

<file path=ppt/slides/_rels/slide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chart" Target="../charts/chart8.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8.xml"/><Relationship Id="rId1" Type="http://schemas.openxmlformats.org/officeDocument/2006/relationships/vmlDrawing" Target="../drawings/vmlDrawing1.vml"/><Relationship Id="rId5" Type="http://schemas.openxmlformats.org/officeDocument/2006/relationships/oleObject" Target="../embeddings/Microsoft_Office_Excel_97-2003_Worksheet1.xls"/><Relationship Id="rId4" Type="http://schemas.openxmlformats.org/officeDocument/2006/relationships/chart" Target="../charts/chart9.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8.xml"/><Relationship Id="rId1" Type="http://schemas.openxmlformats.org/officeDocument/2006/relationships/vmlDrawing" Target="../drawings/vmlDrawing2.vml"/><Relationship Id="rId4" Type="http://schemas.openxmlformats.org/officeDocument/2006/relationships/oleObject" Target="../embeddings/Microsoft_Office_Excel_97-2003_Worksheet2.xls"/></Relationships>
</file>

<file path=ppt/slides/_rels/slide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4x3inch.MGL.jpg"/>
          <p:cNvPicPr>
            <a:picLocks noGrp="1" noChangeAspect="1"/>
          </p:cNvPicPr>
          <p:nvPr isPhoto="1"/>
        </p:nvPicPr>
        <p:blipFill>
          <a:blip r:embed="rId2" cstate="print">
            <a:lum/>
          </a:blip>
          <a:stretch>
            <a:fillRect/>
          </a:stretch>
        </p:blipFill>
        <p:spPr>
          <a:xfrm>
            <a:off x="0" y="-55096"/>
            <a:ext cx="9144000" cy="6858000"/>
          </a:xfrm>
          <a:prstGeom prst="rect">
            <a:avLst/>
          </a:prstGeom>
          <a:noFill/>
          <a:ln>
            <a:noFill/>
          </a:ln>
        </p:spPr>
      </p:pic>
      <p:sp>
        <p:nvSpPr>
          <p:cNvPr id="3" name="TextBox 2"/>
          <p:cNvSpPr txBox="1"/>
          <p:nvPr/>
        </p:nvSpPr>
        <p:spPr>
          <a:xfrm>
            <a:off x="914400" y="1788854"/>
            <a:ext cx="7924800" cy="156966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mn-MN" sz="2400" b="1" cap="all" dirty="0" smtClean="0">
                <a:solidFill>
                  <a:schemeClr val="bg2">
                    <a:lumMod val="25000"/>
                  </a:schemeClr>
                </a:solidFill>
                <a:latin typeface="Arial" pitchFamily="34" charset="0"/>
                <a:ea typeface="+mj-ea"/>
                <a:cs typeface="Arial" pitchFamily="34" charset="0"/>
              </a:rPr>
              <a:t>Дундговь аймгийн</a:t>
            </a:r>
            <a:endParaRPr lang="en-US" sz="2400" b="1" cap="all" dirty="0" smtClean="0">
              <a:solidFill>
                <a:schemeClr val="bg2">
                  <a:lumMod val="25000"/>
                </a:schemeClr>
              </a:solidFill>
              <a:latin typeface="Arial" pitchFamily="34" charset="0"/>
              <a:ea typeface="+mj-ea"/>
              <a:cs typeface="Arial" pitchFamily="34" charset="0"/>
            </a:endParaRPr>
          </a:p>
          <a:p>
            <a:pPr algn="ctr"/>
            <a:r>
              <a:rPr lang="mn-MN" sz="2400" b="1" cap="all" dirty="0" smtClean="0">
                <a:solidFill>
                  <a:schemeClr val="bg2">
                    <a:lumMod val="25000"/>
                  </a:schemeClr>
                </a:solidFill>
                <a:latin typeface="Arial" pitchFamily="34" charset="0"/>
                <a:ea typeface="+mj-ea"/>
                <a:cs typeface="Arial" pitchFamily="34" charset="0"/>
              </a:rPr>
              <a:t> нийгэм эдийн засгийн байдал</a:t>
            </a:r>
          </a:p>
          <a:p>
            <a:pPr algn="ctr"/>
            <a:r>
              <a:rPr lang="mn-MN" sz="2400" b="1" cap="all" dirty="0" smtClean="0">
                <a:solidFill>
                  <a:schemeClr val="bg2">
                    <a:lumMod val="25000"/>
                  </a:schemeClr>
                </a:solidFill>
                <a:latin typeface="Arial" pitchFamily="34" charset="0"/>
                <a:ea typeface="+mj-ea"/>
                <a:cs typeface="Arial" pitchFamily="34" charset="0"/>
              </a:rPr>
              <a:t>2016 оны 4 –р сарын байдлаар </a:t>
            </a:r>
            <a:endParaRPr lang="en-US" sz="2400" b="1" cap="all" dirty="0" smtClean="0">
              <a:solidFill>
                <a:schemeClr val="bg2">
                  <a:lumMod val="25000"/>
                </a:schemeClr>
              </a:solidFill>
              <a:latin typeface="Arial" pitchFamily="34" charset="0"/>
              <a:ea typeface="+mj-ea"/>
              <a:cs typeface="Arial" pitchFamily="34" charset="0"/>
            </a:endParaRPr>
          </a:p>
          <a:p>
            <a:pPr algn="ctr"/>
            <a:endParaRPr lang="en-US" sz="2400" b="1" cap="all" dirty="0">
              <a:solidFill>
                <a:schemeClr val="bg2">
                  <a:lumMod val="25000"/>
                </a:schemeClr>
              </a:solidFill>
              <a:latin typeface="Arial" pitchFamily="34" charset="0"/>
              <a:ea typeface="+mj-ea"/>
              <a:cs typeface="Arial" pitchFamily="34" charset="0"/>
            </a:endParaRPr>
          </a:p>
        </p:txBody>
      </p:sp>
      <p:sp>
        <p:nvSpPr>
          <p:cNvPr id="6" name="TextBox 5"/>
          <p:cNvSpPr txBox="1"/>
          <p:nvPr/>
        </p:nvSpPr>
        <p:spPr>
          <a:xfrm>
            <a:off x="3771900" y="6019800"/>
            <a:ext cx="1600200" cy="415498"/>
          </a:xfrm>
          <a:prstGeom prst="rect">
            <a:avLst/>
          </a:prstGeom>
          <a:noFill/>
        </p:spPr>
        <p:txBody>
          <a:bodyPr wrap="square" rtlCol="0">
            <a:spAutoFit/>
          </a:bodyPr>
          <a:lstStyle/>
          <a:p>
            <a:r>
              <a:rPr lang="mn-MN" sz="2100" dirty="0" smtClean="0">
                <a:solidFill>
                  <a:schemeClr val="accent6">
                    <a:lumMod val="50000"/>
                  </a:schemeClr>
                </a:solidFill>
                <a:latin typeface="Arial" pitchFamily="34" charset="0"/>
                <a:cs typeface="Arial" pitchFamily="34" charset="0"/>
              </a:rPr>
              <a:t>2016</a:t>
            </a:r>
            <a:r>
              <a:rPr lang="en-US" sz="2100" dirty="0" smtClean="0">
                <a:solidFill>
                  <a:schemeClr val="accent6">
                    <a:lumMod val="50000"/>
                  </a:schemeClr>
                </a:solidFill>
                <a:latin typeface="Arial" pitchFamily="34" charset="0"/>
                <a:cs typeface="Arial" pitchFamily="34" charset="0"/>
              </a:rPr>
              <a:t>.0</a:t>
            </a:r>
            <a:r>
              <a:rPr lang="mn-MN" sz="2100" dirty="0" smtClean="0">
                <a:solidFill>
                  <a:schemeClr val="accent6">
                    <a:lumMod val="50000"/>
                  </a:schemeClr>
                </a:solidFill>
                <a:latin typeface="Arial" pitchFamily="34" charset="0"/>
                <a:cs typeface="Arial" pitchFamily="34" charset="0"/>
              </a:rPr>
              <a:t>5</a:t>
            </a:r>
            <a:r>
              <a:rPr lang="en-US" sz="2100" dirty="0" smtClean="0">
                <a:solidFill>
                  <a:schemeClr val="accent6">
                    <a:lumMod val="50000"/>
                  </a:schemeClr>
                </a:solidFill>
                <a:latin typeface="Arial" pitchFamily="34" charset="0"/>
                <a:cs typeface="Arial" pitchFamily="34" charset="0"/>
              </a:rPr>
              <a:t>.1</a:t>
            </a:r>
            <a:r>
              <a:rPr lang="mn-MN" sz="2100" dirty="0" smtClean="0">
                <a:solidFill>
                  <a:schemeClr val="accent6">
                    <a:lumMod val="50000"/>
                  </a:schemeClr>
                </a:solidFill>
                <a:latin typeface="Arial" pitchFamily="34" charset="0"/>
                <a:cs typeface="Arial" pitchFamily="34" charset="0"/>
              </a:rPr>
              <a:t>3</a:t>
            </a:r>
            <a:endParaRPr lang="en-US" sz="2100" dirty="0" smtClean="0">
              <a:solidFill>
                <a:schemeClr val="accent6">
                  <a:lumMod val="50000"/>
                </a:schemeClr>
              </a:solidFill>
              <a:latin typeface="Arial" pitchFamily="34" charset="0"/>
              <a:cs typeface="Arial" pitchFamily="34" charset="0"/>
            </a:endParaRPr>
          </a:p>
        </p:txBody>
      </p:sp>
      <p:sp>
        <p:nvSpPr>
          <p:cNvPr id="4" name="Rectangle 3"/>
          <p:cNvSpPr/>
          <p:nvPr/>
        </p:nvSpPr>
        <p:spPr>
          <a:xfrm>
            <a:off x="3791778" y="4953000"/>
            <a:ext cx="4572000" cy="646331"/>
          </a:xfrm>
          <a:prstGeom prst="rect">
            <a:avLst/>
          </a:prstGeom>
        </p:spPr>
        <p:txBody>
          <a:bodyPr>
            <a:spAutoFit/>
          </a:bodyPr>
          <a:lstStyle/>
          <a:p>
            <a:pPr algn="ctr"/>
            <a:r>
              <a:rPr lang="mn-MN" i="1" dirty="0">
                <a:solidFill>
                  <a:schemeClr val="accent6">
                    <a:lumMod val="50000"/>
                  </a:schemeClr>
                </a:solidFill>
                <a:latin typeface="Arial" pitchFamily="34" charset="0"/>
                <a:cs typeface="Arial" pitchFamily="34" charset="0"/>
              </a:rPr>
              <a:t>Статистикийн хэлтсийн </a:t>
            </a:r>
            <a:r>
              <a:rPr lang="mn-MN" i="1" dirty="0" smtClean="0">
                <a:solidFill>
                  <a:schemeClr val="accent6">
                    <a:lumMod val="50000"/>
                  </a:schemeClr>
                </a:solidFill>
                <a:latin typeface="Arial" pitchFamily="34" charset="0"/>
                <a:cs typeface="Arial" pitchFamily="34" charset="0"/>
              </a:rPr>
              <a:t>Хүн ам хариуцсан мэргэжилтэн С.Доржханд</a:t>
            </a:r>
            <a:endParaRPr lang="mn-MN" i="1" dirty="0">
              <a:solidFill>
                <a:schemeClr val="accent6">
                  <a:lumMod val="50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4x3inch.MGL.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5" name="Rectangle 4"/>
          <p:cNvSpPr/>
          <p:nvPr/>
        </p:nvSpPr>
        <p:spPr>
          <a:xfrm>
            <a:off x="1295400" y="-152400"/>
            <a:ext cx="7619999" cy="923330"/>
          </a:xfrm>
          <a:prstGeom prst="rect">
            <a:avLst/>
          </a:prstGeom>
        </p:spPr>
        <p:txBody>
          <a:bodyPr wrap="square">
            <a:spAutoFit/>
          </a:bodyPr>
          <a:lstStyle/>
          <a:p>
            <a:pPr algn="ctr"/>
            <a:r>
              <a:rPr lang="mn-MN" b="1" dirty="0" smtClean="0">
                <a:latin typeface="Arial" pitchFamily="34" charset="0"/>
                <a:cs typeface="Arial" pitchFamily="34" charset="0"/>
              </a:rPr>
              <a:t>                                                                                                                                                  </a:t>
            </a:r>
          </a:p>
          <a:p>
            <a:pPr algn="ctr"/>
            <a:endParaRPr lang="mn-MN" b="1" dirty="0">
              <a:latin typeface="Arial" pitchFamily="34" charset="0"/>
              <a:cs typeface="Arial" pitchFamily="34" charset="0"/>
            </a:endParaRPr>
          </a:p>
          <a:p>
            <a:pPr algn="ctr"/>
            <a:endParaRPr lang="mn-MN" b="1" dirty="0" smtClean="0">
              <a:latin typeface="Arial" pitchFamily="34" charset="0"/>
              <a:cs typeface="Arial" pitchFamily="34" charset="0"/>
            </a:endParaRPr>
          </a:p>
        </p:txBody>
      </p:sp>
      <p:sp>
        <p:nvSpPr>
          <p:cNvPr id="6" name="Rectangle 12"/>
          <p:cNvSpPr txBox="1">
            <a:spLocks noChangeArrowheads="1"/>
          </p:cNvSpPr>
          <p:nvPr/>
        </p:nvSpPr>
        <p:spPr bwMode="auto">
          <a:xfrm>
            <a:off x="838200" y="533400"/>
            <a:ext cx="8305800" cy="400050"/>
          </a:xfrm>
          <a:prstGeom prst="rect">
            <a:avLst/>
          </a:prstGeom>
          <a:solidFill>
            <a:srgbClr val="9966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lvl1pPr marL="514350" indent="-51435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a:spcBef>
                <a:spcPct val="20000"/>
              </a:spcBef>
              <a:buClr>
                <a:srgbClr val="984807"/>
              </a:buClr>
              <a:buSzPct val="80000"/>
            </a:pPr>
            <a:r>
              <a:rPr lang="mn-MN" altLang="en-US" sz="20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 ЭДИЙН ЗАСГИЙН ҮЗҮҮЛЭЛТ – Хөдөө аж ахуй</a:t>
            </a:r>
          </a:p>
        </p:txBody>
      </p:sp>
      <p:graphicFrame>
        <p:nvGraphicFramePr>
          <p:cNvPr id="8" name="Chart 7"/>
          <p:cNvGraphicFramePr>
            <a:graphicFrameLocks/>
          </p:cNvGraphicFramePr>
          <p:nvPr>
            <p:extLst>
              <p:ext uri="{D42A27DB-BD31-4B8C-83A1-F6EECF244321}">
                <p14:modId xmlns:p14="http://schemas.microsoft.com/office/powerpoint/2010/main" xmlns="" val="869744277"/>
              </p:ext>
            </p:extLst>
          </p:nvPr>
        </p:nvGraphicFramePr>
        <p:xfrm>
          <a:off x="1295400" y="1466850"/>
          <a:ext cx="6900862" cy="26479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a:graphicFrameLocks/>
          </p:cNvGraphicFramePr>
          <p:nvPr>
            <p:extLst>
              <p:ext uri="{D42A27DB-BD31-4B8C-83A1-F6EECF244321}">
                <p14:modId xmlns:p14="http://schemas.microsoft.com/office/powerpoint/2010/main" xmlns="" val="1837401114"/>
              </p:ext>
            </p:extLst>
          </p:nvPr>
        </p:nvGraphicFramePr>
        <p:xfrm>
          <a:off x="1143000" y="3810000"/>
          <a:ext cx="7200900" cy="2438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34717615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4x3inch.MGL.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5" name="Rectangle 4"/>
          <p:cNvSpPr/>
          <p:nvPr/>
        </p:nvSpPr>
        <p:spPr>
          <a:xfrm>
            <a:off x="1295400" y="-152400"/>
            <a:ext cx="7619999" cy="923330"/>
          </a:xfrm>
          <a:prstGeom prst="rect">
            <a:avLst/>
          </a:prstGeom>
        </p:spPr>
        <p:txBody>
          <a:bodyPr wrap="square">
            <a:spAutoFit/>
          </a:bodyPr>
          <a:lstStyle/>
          <a:p>
            <a:pPr algn="ctr"/>
            <a:r>
              <a:rPr lang="mn-MN" b="1" dirty="0" smtClean="0">
                <a:latin typeface="Arial" pitchFamily="34" charset="0"/>
                <a:cs typeface="Arial" pitchFamily="34" charset="0"/>
              </a:rPr>
              <a:t>                                                                                                                                                  </a:t>
            </a:r>
          </a:p>
          <a:p>
            <a:pPr algn="ctr"/>
            <a:endParaRPr lang="mn-MN" b="1" dirty="0">
              <a:latin typeface="Arial" pitchFamily="34" charset="0"/>
              <a:cs typeface="Arial" pitchFamily="34" charset="0"/>
            </a:endParaRPr>
          </a:p>
          <a:p>
            <a:pPr algn="ctr"/>
            <a:endParaRPr lang="mn-MN" b="1" dirty="0" smtClean="0">
              <a:latin typeface="Arial" pitchFamily="34" charset="0"/>
              <a:cs typeface="Arial" pitchFamily="34" charset="0"/>
            </a:endParaRPr>
          </a:p>
        </p:txBody>
      </p:sp>
      <p:sp>
        <p:nvSpPr>
          <p:cNvPr id="6" name="Rectangle 12"/>
          <p:cNvSpPr txBox="1">
            <a:spLocks noChangeArrowheads="1"/>
          </p:cNvSpPr>
          <p:nvPr/>
        </p:nvSpPr>
        <p:spPr bwMode="auto">
          <a:xfrm>
            <a:off x="838200" y="533400"/>
            <a:ext cx="8305800" cy="400050"/>
          </a:xfrm>
          <a:prstGeom prst="rect">
            <a:avLst/>
          </a:prstGeom>
          <a:solidFill>
            <a:srgbClr val="9966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lvl1pPr marL="514350" indent="-51435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a:spcBef>
                <a:spcPct val="20000"/>
              </a:spcBef>
              <a:buClr>
                <a:srgbClr val="984807"/>
              </a:buClr>
              <a:buSzPct val="80000"/>
            </a:pPr>
            <a:r>
              <a:rPr lang="mn-MN" altLang="en-US" sz="20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 ЭДИЙН ЗАСГИЙН ҮЗҮҮЛЭЛТ – Хөдөө аж ахуй</a:t>
            </a:r>
          </a:p>
        </p:txBody>
      </p:sp>
      <p:sp>
        <p:nvSpPr>
          <p:cNvPr id="3" name="Rectangle 2"/>
          <p:cNvSpPr/>
          <p:nvPr/>
        </p:nvSpPr>
        <p:spPr>
          <a:xfrm>
            <a:off x="1066800" y="1305342"/>
            <a:ext cx="7620000" cy="3231654"/>
          </a:xfrm>
          <a:prstGeom prst="rect">
            <a:avLst/>
          </a:prstGeom>
        </p:spPr>
        <p:txBody>
          <a:bodyPr wrap="square">
            <a:spAutoFit/>
          </a:bodyPr>
          <a:lstStyle/>
          <a:p>
            <a:pPr algn="just">
              <a:lnSpc>
                <a:spcPct val="150000"/>
              </a:lnSpc>
            </a:pPr>
            <a:endParaRPr lang="en-US" dirty="0" smtClean="0">
              <a:latin typeface="Arial" panose="020B0604020202020204" pitchFamily="34" charset="0"/>
              <a:cs typeface="Times New Roman" panose="02020603050405020304" pitchFamily="18" charset="0"/>
            </a:endParaRPr>
          </a:p>
          <a:p>
            <a:pPr algn="just">
              <a:lnSpc>
                <a:spcPct val="150000"/>
              </a:lnSpc>
              <a:buFont typeface="Wingdings" panose="05000000000000000000" pitchFamily="2" charset="2"/>
              <a:buChar char="Ø"/>
            </a:pPr>
            <a:endParaRPr lang="en-US" dirty="0">
              <a:latin typeface="Arial" panose="020B0604020202020204" pitchFamily="34" charset="0"/>
              <a:cs typeface="Times New Roman" panose="02020603050405020304" pitchFamily="18" charset="0"/>
            </a:endParaRPr>
          </a:p>
          <a:p>
            <a:pPr algn="just">
              <a:lnSpc>
                <a:spcPct val="150000"/>
              </a:lnSpc>
              <a:buFont typeface="Wingdings" panose="05000000000000000000" pitchFamily="2" charset="2"/>
              <a:buChar char="Ø"/>
            </a:pPr>
            <a:endParaRPr lang="en-US" dirty="0" smtClean="0">
              <a:latin typeface="Arial" panose="020B0604020202020204" pitchFamily="34" charset="0"/>
              <a:cs typeface="Times New Roman" panose="02020603050405020304" pitchFamily="18" charset="0"/>
            </a:endParaRPr>
          </a:p>
          <a:p>
            <a:pPr algn="just">
              <a:lnSpc>
                <a:spcPct val="150000"/>
              </a:lnSpc>
              <a:buFont typeface="Wingdings" panose="05000000000000000000" pitchFamily="2" charset="2"/>
              <a:buChar char="Ø"/>
            </a:pPr>
            <a:endParaRPr lang="en-US" dirty="0">
              <a:latin typeface="Arial" panose="020B0604020202020204" pitchFamily="34" charset="0"/>
              <a:cs typeface="Times New Roman" panose="02020603050405020304" pitchFamily="18" charset="0"/>
            </a:endParaRPr>
          </a:p>
          <a:p>
            <a:pPr algn="just">
              <a:lnSpc>
                <a:spcPct val="150000"/>
              </a:lnSpc>
              <a:buFont typeface="Wingdings" panose="05000000000000000000" pitchFamily="2" charset="2"/>
              <a:buChar char="Ø"/>
            </a:pPr>
            <a:endParaRPr lang="en-US" dirty="0" smtClean="0">
              <a:latin typeface="Arial" panose="020B0604020202020204" pitchFamily="34" charset="0"/>
              <a:cs typeface="Times New Roman" panose="02020603050405020304" pitchFamily="18" charset="0"/>
            </a:endParaRPr>
          </a:p>
          <a:p>
            <a:pPr algn="just">
              <a:lnSpc>
                <a:spcPct val="150000"/>
              </a:lnSpc>
              <a:buFont typeface="Wingdings" panose="05000000000000000000" pitchFamily="2" charset="2"/>
              <a:buChar char="Ø"/>
            </a:pPr>
            <a:endParaRPr lang="en-US" dirty="0">
              <a:latin typeface="Arial" panose="020B0604020202020204" pitchFamily="34" charset="0"/>
              <a:cs typeface="Times New Roman" panose="02020603050405020304" pitchFamily="18" charset="0"/>
            </a:endParaRPr>
          </a:p>
          <a:p>
            <a:pPr algn="just">
              <a:lnSpc>
                <a:spcPct val="150000"/>
              </a:lnSpc>
              <a:buFont typeface="Wingdings" panose="05000000000000000000" pitchFamily="2" charset="2"/>
              <a:buChar char="Ø"/>
            </a:pPr>
            <a:endParaRPr lang="mn-MN" sz="1400" dirty="0" smtClean="0">
              <a:latin typeface="Arial" panose="020B0604020202020204" pitchFamily="34" charset="0"/>
              <a:cs typeface="Times New Roman" panose="02020603050405020304" pitchFamily="18" charset="0"/>
            </a:endParaRPr>
          </a:p>
          <a:p>
            <a:pPr algn="just">
              <a:lnSpc>
                <a:spcPct val="150000"/>
              </a:lnSpc>
              <a:buFont typeface="Wingdings" panose="05000000000000000000" pitchFamily="2" charset="2"/>
              <a:buChar char="Ø"/>
            </a:pPr>
            <a:endParaRPr lang="mn-MN" sz="1400" dirty="0">
              <a:latin typeface="Arial" panose="020B0604020202020204" pitchFamily="34" charset="0"/>
              <a:cs typeface="Times New Roman" panose="02020603050405020304" pitchFamily="18" charset="0"/>
            </a:endParaRPr>
          </a:p>
        </p:txBody>
      </p:sp>
      <p:graphicFrame>
        <p:nvGraphicFramePr>
          <p:cNvPr id="7" name="Chart 6"/>
          <p:cNvGraphicFramePr>
            <a:graphicFrameLocks/>
          </p:cNvGraphicFramePr>
          <p:nvPr>
            <p:extLst>
              <p:ext uri="{D42A27DB-BD31-4B8C-83A1-F6EECF244321}">
                <p14:modId xmlns:p14="http://schemas.microsoft.com/office/powerpoint/2010/main" xmlns="" val="4191995004"/>
              </p:ext>
            </p:extLst>
          </p:nvPr>
        </p:nvGraphicFramePr>
        <p:xfrm>
          <a:off x="1066800" y="1304330"/>
          <a:ext cx="7162800" cy="2810470"/>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p:cNvSpPr/>
          <p:nvPr/>
        </p:nvSpPr>
        <p:spPr>
          <a:xfrm rot="10800000" flipV="1">
            <a:off x="1447800" y="4283081"/>
            <a:ext cx="7239000" cy="738664"/>
          </a:xfrm>
          <a:prstGeom prst="rect">
            <a:avLst/>
          </a:prstGeom>
        </p:spPr>
        <p:txBody>
          <a:bodyPr wrap="square">
            <a:spAutoFit/>
          </a:bodyPr>
          <a:lstStyle/>
          <a:p>
            <a:pPr indent="457200" algn="just"/>
            <a:r>
              <a:rPr lang="en-US" sz="1400" dirty="0" err="1">
                <a:latin typeface="Arial" panose="020B0604020202020204" pitchFamily="34" charset="0"/>
                <a:ea typeface="Times New Roman" panose="02020603050405020304" pitchFamily="18" charset="0"/>
              </a:rPr>
              <a:t>Аймгийн</a:t>
            </a:r>
            <a:r>
              <a:rPr lang="en-US" sz="1400" dirty="0">
                <a:latin typeface="Arial" panose="020B0604020202020204" pitchFamily="34" charset="0"/>
                <a:ea typeface="Times New Roman" panose="02020603050405020304" pitchFamily="18" charset="0"/>
              </a:rPr>
              <a:t> </a:t>
            </a:r>
            <a:r>
              <a:rPr lang="en-US" sz="1400" dirty="0" err="1">
                <a:latin typeface="Arial" panose="020B0604020202020204" pitchFamily="34" charset="0"/>
                <a:ea typeface="Times New Roman" panose="02020603050405020304" pitchFamily="18" charset="0"/>
              </a:rPr>
              <a:t>хэмжээнд</a:t>
            </a:r>
            <a:r>
              <a:rPr lang="en-US" sz="1400" dirty="0">
                <a:latin typeface="Arial" panose="020B0604020202020204" pitchFamily="34" charset="0"/>
                <a:ea typeface="Times New Roman" panose="02020603050405020304" pitchFamily="18" charset="0"/>
              </a:rPr>
              <a:t> </a:t>
            </a:r>
            <a:r>
              <a:rPr lang="en-US" sz="1400" dirty="0" err="1">
                <a:latin typeface="Arial" panose="020B0604020202020204" pitchFamily="34" charset="0"/>
                <a:ea typeface="Times New Roman" panose="02020603050405020304" pitchFamily="18" charset="0"/>
              </a:rPr>
              <a:t>энэ</a:t>
            </a:r>
            <a:r>
              <a:rPr lang="en-US" sz="1400" dirty="0">
                <a:latin typeface="Arial" panose="020B0604020202020204" pitchFamily="34" charset="0"/>
                <a:ea typeface="Times New Roman" panose="02020603050405020304" pitchFamily="18" charset="0"/>
              </a:rPr>
              <a:t> </a:t>
            </a:r>
            <a:r>
              <a:rPr lang="en-US" sz="1400" dirty="0" err="1">
                <a:latin typeface="Arial" panose="020B0604020202020204" pitchFamily="34" charset="0"/>
                <a:ea typeface="Times New Roman" panose="02020603050405020304" pitchFamily="18" charset="0"/>
              </a:rPr>
              <a:t>оны</a:t>
            </a:r>
            <a:r>
              <a:rPr lang="en-US" sz="1400" dirty="0">
                <a:latin typeface="Arial" panose="020B0604020202020204" pitchFamily="34" charset="0"/>
                <a:ea typeface="Times New Roman" panose="02020603050405020304" pitchFamily="18" charset="0"/>
              </a:rPr>
              <a:t> </a:t>
            </a:r>
            <a:r>
              <a:rPr lang="mn-MN" sz="1400" dirty="0">
                <a:latin typeface="Arial" panose="020B0604020202020204" pitchFamily="34" charset="0"/>
                <a:ea typeface="Times New Roman" panose="02020603050405020304" pitchFamily="18" charset="0"/>
              </a:rPr>
              <a:t>5</a:t>
            </a:r>
            <a:r>
              <a:rPr lang="en-US" sz="1400" dirty="0">
                <a:latin typeface="Arial" panose="020B0604020202020204" pitchFamily="34" charset="0"/>
                <a:ea typeface="Times New Roman" panose="02020603050405020304" pitchFamily="18" charset="0"/>
              </a:rPr>
              <a:t> </a:t>
            </a:r>
            <a:r>
              <a:rPr lang="en-US" sz="1400" dirty="0" err="1">
                <a:latin typeface="Arial" panose="020B0604020202020204" pitchFamily="34" charset="0"/>
                <a:ea typeface="Times New Roman" panose="02020603050405020304" pitchFamily="18" charset="0"/>
              </a:rPr>
              <a:t>сарын</a:t>
            </a:r>
            <a:r>
              <a:rPr lang="mn-MN" sz="1400" dirty="0">
                <a:latin typeface="Arial" panose="020B0604020202020204" pitchFamily="34" charset="0"/>
                <a:ea typeface="Times New Roman" panose="02020603050405020304" pitchFamily="18" charset="0"/>
              </a:rPr>
              <a:t> 1 ны </a:t>
            </a:r>
            <a:r>
              <a:rPr lang="en-US" sz="1400" dirty="0" err="1">
                <a:latin typeface="Arial" panose="020B0604020202020204" pitchFamily="34" charset="0"/>
                <a:ea typeface="Times New Roman" panose="02020603050405020304" pitchFamily="18" charset="0"/>
              </a:rPr>
              <a:t>байдлаар</a:t>
            </a:r>
            <a:r>
              <a:rPr lang="en-US" sz="1400" dirty="0">
                <a:latin typeface="Arial" panose="020B0604020202020204" pitchFamily="34" charset="0"/>
                <a:ea typeface="Times New Roman" panose="02020603050405020304" pitchFamily="18" charset="0"/>
              </a:rPr>
              <a:t> </a:t>
            </a:r>
            <a:r>
              <a:rPr lang="mn-MN" sz="1400" dirty="0">
                <a:latin typeface="Arial" panose="020B0604020202020204" pitchFamily="34" charset="0"/>
                <a:ea typeface="Times New Roman" panose="02020603050405020304" pitchFamily="18" charset="0"/>
              </a:rPr>
              <a:t>53972 </a:t>
            </a:r>
            <a:r>
              <a:rPr lang="en-US" sz="1400" dirty="0" err="1">
                <a:latin typeface="Arial" panose="020B0604020202020204" pitchFamily="34" charset="0"/>
                <a:ea typeface="Times New Roman" panose="02020603050405020304" pitchFamily="18" charset="0"/>
              </a:rPr>
              <a:t>толгой</a:t>
            </a:r>
            <a:r>
              <a:rPr lang="en-US" sz="1400" dirty="0">
                <a:latin typeface="Arial" panose="020B0604020202020204" pitchFamily="34" charset="0"/>
                <a:ea typeface="Times New Roman" panose="02020603050405020304" pitchFamily="18" charset="0"/>
              </a:rPr>
              <a:t> </a:t>
            </a:r>
            <a:r>
              <a:rPr lang="en-US" sz="1400" dirty="0" err="1">
                <a:latin typeface="Arial" panose="020B0604020202020204" pitchFamily="34" charset="0"/>
                <a:ea typeface="Times New Roman" panose="02020603050405020304" pitchFamily="18" charset="0"/>
              </a:rPr>
              <a:t>мал</a:t>
            </a:r>
            <a:r>
              <a:rPr lang="en-US" sz="1400" dirty="0">
                <a:latin typeface="Arial" panose="020B0604020202020204" pitchFamily="34" charset="0"/>
                <a:ea typeface="Times New Roman" panose="02020603050405020304" pitchFamily="18" charset="0"/>
              </a:rPr>
              <a:t> </a:t>
            </a:r>
            <a:r>
              <a:rPr lang="en-US" sz="1400" dirty="0" err="1">
                <a:latin typeface="Arial" panose="020B0604020202020204" pitchFamily="34" charset="0"/>
                <a:ea typeface="Times New Roman" panose="02020603050405020304" pitchFamily="18" charset="0"/>
              </a:rPr>
              <a:t>хорогдоод</a:t>
            </a:r>
            <a:r>
              <a:rPr lang="en-US" sz="1400" dirty="0">
                <a:latin typeface="Arial" panose="020B0604020202020204" pitchFamily="34" charset="0"/>
                <a:ea typeface="Times New Roman" panose="02020603050405020304" pitchFamily="18" charset="0"/>
              </a:rPr>
              <a:t> </a:t>
            </a:r>
            <a:r>
              <a:rPr lang="en-US" sz="1400" dirty="0" err="1">
                <a:latin typeface="Arial" panose="020B0604020202020204" pitchFamily="34" charset="0"/>
                <a:ea typeface="Times New Roman" panose="02020603050405020304" pitchFamily="18" charset="0"/>
              </a:rPr>
              <a:t>байна</a:t>
            </a:r>
            <a:r>
              <a:rPr lang="en-US" sz="1400" dirty="0">
                <a:latin typeface="Arial" panose="020B0604020202020204" pitchFamily="34" charset="0"/>
                <a:ea typeface="Times New Roman" panose="02020603050405020304" pitchFamily="18" charset="0"/>
              </a:rPr>
              <a:t>. </a:t>
            </a:r>
            <a:r>
              <a:rPr lang="mn-MN" sz="1400" dirty="0">
                <a:latin typeface="Arial" panose="020B0604020202020204" pitchFamily="34" charset="0"/>
                <a:ea typeface="Times New Roman" panose="02020603050405020304" pitchFamily="18" charset="0"/>
              </a:rPr>
              <a:t>Үүний 66,1 хувь нь ямаа, 27,0 хувь нь хонь, 6,9 хувийг бод малын хорогдол эзэлж байна. Нийт хорогдсон том малын 17,1 хувь нь хээлтэгч мал байна.</a:t>
            </a:r>
            <a:endParaRPr lang="en-US"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xmlns="" val="36555968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4x3inch.MGL.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5" name="Rectangle 4"/>
          <p:cNvSpPr/>
          <p:nvPr/>
        </p:nvSpPr>
        <p:spPr>
          <a:xfrm>
            <a:off x="1295400" y="-152400"/>
            <a:ext cx="7619999" cy="923330"/>
          </a:xfrm>
          <a:prstGeom prst="rect">
            <a:avLst/>
          </a:prstGeom>
        </p:spPr>
        <p:txBody>
          <a:bodyPr wrap="square">
            <a:spAutoFit/>
          </a:bodyPr>
          <a:lstStyle/>
          <a:p>
            <a:pPr algn="ctr"/>
            <a:r>
              <a:rPr lang="mn-MN" b="1" dirty="0" smtClean="0">
                <a:latin typeface="Arial" pitchFamily="34" charset="0"/>
                <a:cs typeface="Arial" pitchFamily="34" charset="0"/>
              </a:rPr>
              <a:t>                                                                                                                                                  </a:t>
            </a:r>
          </a:p>
          <a:p>
            <a:pPr algn="ctr"/>
            <a:endParaRPr lang="mn-MN" b="1" dirty="0">
              <a:latin typeface="Arial" pitchFamily="34" charset="0"/>
              <a:cs typeface="Arial" pitchFamily="34" charset="0"/>
            </a:endParaRPr>
          </a:p>
          <a:p>
            <a:pPr algn="ctr"/>
            <a:endParaRPr lang="mn-MN" b="1" dirty="0" smtClean="0">
              <a:latin typeface="Arial" pitchFamily="34" charset="0"/>
              <a:cs typeface="Arial" pitchFamily="34" charset="0"/>
            </a:endParaRPr>
          </a:p>
        </p:txBody>
      </p:sp>
      <p:graphicFrame>
        <p:nvGraphicFramePr>
          <p:cNvPr id="7" name="Chart 6"/>
          <p:cNvGraphicFramePr>
            <a:graphicFrameLocks/>
          </p:cNvGraphicFramePr>
          <p:nvPr>
            <p:extLst>
              <p:ext uri="{D42A27DB-BD31-4B8C-83A1-F6EECF244321}">
                <p14:modId xmlns:p14="http://schemas.microsoft.com/office/powerpoint/2010/main" xmlns="" val="35228660"/>
              </p:ext>
            </p:extLst>
          </p:nvPr>
        </p:nvGraphicFramePr>
        <p:xfrm>
          <a:off x="1143000" y="1143000"/>
          <a:ext cx="6858000" cy="3657600"/>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p:cNvSpPr/>
          <p:nvPr/>
        </p:nvSpPr>
        <p:spPr>
          <a:xfrm>
            <a:off x="990600" y="2690336"/>
            <a:ext cx="7696200" cy="3231654"/>
          </a:xfrm>
          <a:prstGeom prst="rect">
            <a:avLst/>
          </a:prstGeom>
        </p:spPr>
        <p:txBody>
          <a:bodyPr wrap="square">
            <a:spAutoFit/>
          </a:bodyPr>
          <a:lstStyle/>
          <a:p>
            <a:pPr>
              <a:spcBef>
                <a:spcPct val="0"/>
              </a:spcBef>
              <a:buFontTx/>
              <a:buNone/>
            </a:pPr>
            <a:endParaRPr lang="en-US" dirty="0" smtClean="0">
              <a:latin typeface="Arial" panose="020B0604020202020204" pitchFamily="34" charset="0"/>
            </a:endParaRPr>
          </a:p>
          <a:p>
            <a:pPr>
              <a:spcBef>
                <a:spcPct val="0"/>
              </a:spcBef>
              <a:buFontTx/>
              <a:buNone/>
            </a:pPr>
            <a:endParaRPr lang="en-US" dirty="0">
              <a:latin typeface="Arial" panose="020B0604020202020204" pitchFamily="34" charset="0"/>
            </a:endParaRPr>
          </a:p>
          <a:p>
            <a:pPr>
              <a:spcBef>
                <a:spcPct val="0"/>
              </a:spcBef>
              <a:buFontTx/>
              <a:buNone/>
            </a:pPr>
            <a:endParaRPr lang="en-US" dirty="0" smtClean="0">
              <a:latin typeface="Arial" panose="020B0604020202020204" pitchFamily="34" charset="0"/>
            </a:endParaRPr>
          </a:p>
          <a:p>
            <a:pPr>
              <a:spcBef>
                <a:spcPct val="0"/>
              </a:spcBef>
              <a:buFontTx/>
              <a:buNone/>
            </a:pPr>
            <a:endParaRPr lang="en-US" dirty="0">
              <a:latin typeface="Arial" panose="020B0604020202020204" pitchFamily="34" charset="0"/>
            </a:endParaRPr>
          </a:p>
          <a:p>
            <a:pPr>
              <a:spcBef>
                <a:spcPct val="0"/>
              </a:spcBef>
              <a:buFontTx/>
              <a:buNone/>
            </a:pPr>
            <a:endParaRPr lang="en-US" dirty="0" smtClean="0">
              <a:latin typeface="Arial" panose="020B0604020202020204" pitchFamily="34" charset="0"/>
            </a:endParaRPr>
          </a:p>
          <a:p>
            <a:pPr>
              <a:spcBef>
                <a:spcPct val="0"/>
              </a:spcBef>
              <a:buFontTx/>
              <a:buNone/>
            </a:pPr>
            <a:endParaRPr lang="en-US" dirty="0">
              <a:latin typeface="Arial" panose="020B0604020202020204" pitchFamily="34" charset="0"/>
            </a:endParaRPr>
          </a:p>
          <a:p>
            <a:pPr>
              <a:spcBef>
                <a:spcPct val="0"/>
              </a:spcBef>
              <a:buFontTx/>
              <a:buNone/>
            </a:pPr>
            <a:endParaRPr lang="en-US" dirty="0" smtClean="0">
              <a:latin typeface="Arial" panose="020B0604020202020204" pitchFamily="34" charset="0"/>
            </a:endParaRPr>
          </a:p>
          <a:p>
            <a:pPr>
              <a:spcBef>
                <a:spcPct val="0"/>
              </a:spcBef>
              <a:buFontTx/>
              <a:buNone/>
            </a:pPr>
            <a:endParaRPr lang="en-US" dirty="0">
              <a:latin typeface="Arial" panose="020B0604020202020204" pitchFamily="34" charset="0"/>
            </a:endParaRPr>
          </a:p>
          <a:p>
            <a:pPr>
              <a:spcBef>
                <a:spcPct val="0"/>
              </a:spcBef>
              <a:buFontTx/>
              <a:buNone/>
            </a:pPr>
            <a:endParaRPr lang="en-US" dirty="0" smtClean="0">
              <a:latin typeface="Arial" panose="020B0604020202020204" pitchFamily="34" charset="0"/>
            </a:endParaRPr>
          </a:p>
          <a:p>
            <a:pPr>
              <a:spcBef>
                <a:spcPct val="0"/>
              </a:spcBef>
              <a:buFontTx/>
              <a:buNone/>
            </a:pPr>
            <a:endParaRPr lang="en-US" sz="1400" dirty="0">
              <a:latin typeface="Arial" panose="020B0604020202020204" pitchFamily="34" charset="0"/>
            </a:endParaRPr>
          </a:p>
          <a:p>
            <a:pPr>
              <a:spcBef>
                <a:spcPct val="0"/>
              </a:spcBef>
              <a:buFontTx/>
              <a:buNone/>
            </a:pPr>
            <a:r>
              <a:rPr lang="mn-MN" sz="1400" dirty="0" smtClean="0">
                <a:latin typeface="Arial" panose="020B0604020202020204" pitchFamily="34" charset="0"/>
              </a:rPr>
              <a:t>Аж үйлдвэрийн бүтээгдэхүүн үйлдвэрлэлт 201</a:t>
            </a:r>
            <a:r>
              <a:rPr lang="en-US" sz="1400" dirty="0" smtClean="0">
                <a:latin typeface="Arial" panose="020B0604020202020204" pitchFamily="34" charset="0"/>
              </a:rPr>
              <a:t>6</a:t>
            </a:r>
            <a:r>
              <a:rPr lang="mn-MN" sz="1400" dirty="0" smtClean="0">
                <a:latin typeface="Arial" panose="020B0604020202020204" pitchFamily="34" charset="0"/>
              </a:rPr>
              <a:t> </a:t>
            </a:r>
            <a:r>
              <a:rPr lang="mn-MN" sz="1400" smtClean="0">
                <a:latin typeface="Arial" panose="020B0604020202020204" pitchFamily="34" charset="0"/>
              </a:rPr>
              <a:t>оны </a:t>
            </a:r>
            <a:r>
              <a:rPr lang="mn-MN" sz="1400" dirty="0">
                <a:latin typeface="Arial" panose="020B0604020202020204" pitchFamily="34" charset="0"/>
              </a:rPr>
              <a:t>4</a:t>
            </a:r>
            <a:r>
              <a:rPr lang="en-US" sz="1400" smtClean="0">
                <a:latin typeface="Arial" panose="020B0604020202020204" pitchFamily="34" charset="0"/>
              </a:rPr>
              <a:t> </a:t>
            </a:r>
            <a:r>
              <a:rPr lang="mn-MN" sz="1400" dirty="0" smtClean="0">
                <a:latin typeface="Arial" panose="020B0604020202020204" pitchFamily="34" charset="0"/>
              </a:rPr>
              <a:t>сарын байдлаар </a:t>
            </a:r>
            <a:r>
              <a:rPr lang="en-US" sz="1400" dirty="0">
                <a:latin typeface="Arial" panose="020B0604020202020204" pitchFamily="34" charset="0"/>
                <a:ea typeface="Times New Roman" panose="02020603050405020304" pitchFamily="18" charset="0"/>
              </a:rPr>
              <a:t>1746.1</a:t>
            </a:r>
            <a:r>
              <a:rPr lang="mn-MN" sz="1400" dirty="0" smtClean="0">
                <a:latin typeface="Arial" panose="020B0604020202020204" pitchFamily="34" charset="0"/>
              </a:rPr>
              <a:t> сая төгрөг болж өнгөрсөн оны мөн үетэй харьцуулахад </a:t>
            </a:r>
            <a:r>
              <a:rPr lang="en-US" sz="1400" dirty="0" smtClean="0">
                <a:latin typeface="Arial" panose="020B0604020202020204" pitchFamily="34" charset="0"/>
              </a:rPr>
              <a:t>2</a:t>
            </a:r>
            <a:r>
              <a:rPr lang="mn-MN" sz="1400" dirty="0" smtClean="0">
                <a:latin typeface="Arial" panose="020B0604020202020204" pitchFamily="34" charset="0"/>
              </a:rPr>
              <a:t>2,8 хувиар  буурсан байна</a:t>
            </a:r>
            <a:endParaRPr lang="en-US" sz="1400" dirty="0">
              <a:latin typeface="Arial" panose="020B0604020202020204" pitchFamily="34" charset="0"/>
            </a:endParaRPr>
          </a:p>
        </p:txBody>
      </p:sp>
      <p:sp>
        <p:nvSpPr>
          <p:cNvPr id="10" name="Rectangle 12"/>
          <p:cNvSpPr>
            <a:spLocks noChangeArrowheads="1"/>
          </p:cNvSpPr>
          <p:nvPr/>
        </p:nvSpPr>
        <p:spPr bwMode="auto">
          <a:xfrm>
            <a:off x="838200" y="523280"/>
            <a:ext cx="8305800" cy="400050"/>
          </a:xfrm>
          <a:prstGeom prst="rect">
            <a:avLst/>
          </a:prstGeom>
          <a:solidFill>
            <a:srgbClr val="996600"/>
          </a:solidFill>
          <a:ln w="9525">
            <a:noFill/>
            <a:miter lim="800000"/>
            <a:headEnd/>
            <a:tailEnd/>
          </a:ln>
        </p:spPr>
        <p:txBody>
          <a:bodyPr wrap="square">
            <a:spAutoFit/>
          </a:bodyPr>
          <a:lstStyle/>
          <a:p>
            <a:pPr marL="514350" indent="-514350" algn="just" eaLnBrk="1" fontAlgn="auto" hangingPunct="1">
              <a:spcBef>
                <a:spcPct val="20000"/>
              </a:spcBef>
              <a:spcAft>
                <a:spcPts val="0"/>
              </a:spcAft>
              <a:buClr>
                <a:srgbClr val="F79646">
                  <a:lumMod val="50000"/>
                </a:srgbClr>
              </a:buClr>
              <a:buSzPct val="80000"/>
              <a:defRPr/>
            </a:pPr>
            <a:r>
              <a:rPr lang="mn-MN" sz="2000" b="1" kern="0" dirty="0">
                <a:solidFill>
                  <a:sysClr val="window" lastClr="FFFFFF"/>
                </a:solidFill>
                <a:latin typeface="Arial Unicode MS" pitchFamily="34" charset="-128"/>
                <a:ea typeface="Arial Unicode MS" pitchFamily="34" charset="-128"/>
                <a:cs typeface="Arial Unicode MS" pitchFamily="34" charset="-128"/>
              </a:rPr>
              <a:t> ЭДИЙН ЗАСГИЙН ҮЗҮҮЛЭЛТ</a:t>
            </a:r>
            <a:r>
              <a:rPr lang="en-US" sz="2000" b="1" kern="0" dirty="0">
                <a:solidFill>
                  <a:sysClr val="window" lastClr="FFFFFF"/>
                </a:solidFill>
                <a:latin typeface="Arial Unicode MS" pitchFamily="34" charset="-128"/>
                <a:ea typeface="Arial Unicode MS" pitchFamily="34" charset="-128"/>
                <a:cs typeface="Arial Unicode MS" pitchFamily="34" charset="-128"/>
              </a:rPr>
              <a:t> – </a:t>
            </a:r>
            <a:r>
              <a:rPr lang="mn-MN" sz="2000" b="1" kern="0" dirty="0">
                <a:solidFill>
                  <a:sysClr val="window" lastClr="FFFFFF"/>
                </a:solidFill>
                <a:latin typeface="Arial Unicode MS" pitchFamily="34" charset="-128"/>
                <a:ea typeface="Arial Unicode MS" pitchFamily="34" charset="-128"/>
                <a:cs typeface="Arial Unicode MS" pitchFamily="34" charset="-128"/>
              </a:rPr>
              <a:t>Аж үйлдвэр</a:t>
            </a:r>
          </a:p>
        </p:txBody>
      </p:sp>
    </p:spTree>
    <p:extLst>
      <p:ext uri="{BB962C8B-B14F-4D97-AF65-F5344CB8AC3E}">
        <p14:creationId xmlns:p14="http://schemas.microsoft.com/office/powerpoint/2010/main" xmlns="" val="36271773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4x3inch.MGL.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5" name="Rectangle 4"/>
          <p:cNvSpPr/>
          <p:nvPr/>
        </p:nvSpPr>
        <p:spPr>
          <a:xfrm>
            <a:off x="1295400" y="-152400"/>
            <a:ext cx="7619999" cy="923330"/>
          </a:xfrm>
          <a:prstGeom prst="rect">
            <a:avLst/>
          </a:prstGeom>
        </p:spPr>
        <p:txBody>
          <a:bodyPr wrap="square">
            <a:spAutoFit/>
          </a:bodyPr>
          <a:lstStyle/>
          <a:p>
            <a:pPr algn="ctr"/>
            <a:r>
              <a:rPr lang="mn-MN" b="1" dirty="0" smtClean="0">
                <a:latin typeface="Arial" pitchFamily="34" charset="0"/>
                <a:cs typeface="Arial" pitchFamily="34" charset="0"/>
              </a:rPr>
              <a:t>                                                                                                                                                  </a:t>
            </a:r>
          </a:p>
          <a:p>
            <a:pPr algn="ctr"/>
            <a:endParaRPr lang="mn-MN" b="1" dirty="0">
              <a:latin typeface="Arial" pitchFamily="34" charset="0"/>
              <a:cs typeface="Arial" pitchFamily="34" charset="0"/>
            </a:endParaRPr>
          </a:p>
          <a:p>
            <a:pPr algn="ctr"/>
            <a:endParaRPr lang="mn-MN" b="1" dirty="0" smtClean="0">
              <a:latin typeface="Arial" pitchFamily="34" charset="0"/>
              <a:cs typeface="Arial" pitchFamily="34" charset="0"/>
            </a:endParaRPr>
          </a:p>
        </p:txBody>
      </p:sp>
      <p:sp>
        <p:nvSpPr>
          <p:cNvPr id="6" name="Rectangle 12"/>
          <p:cNvSpPr>
            <a:spLocks noChangeArrowheads="1"/>
          </p:cNvSpPr>
          <p:nvPr/>
        </p:nvSpPr>
        <p:spPr bwMode="auto">
          <a:xfrm>
            <a:off x="838200" y="523280"/>
            <a:ext cx="8305800" cy="400050"/>
          </a:xfrm>
          <a:prstGeom prst="rect">
            <a:avLst/>
          </a:prstGeom>
          <a:solidFill>
            <a:srgbClr val="996600"/>
          </a:solidFill>
          <a:ln w="9525">
            <a:noFill/>
            <a:miter lim="800000"/>
            <a:headEnd/>
            <a:tailEnd/>
          </a:ln>
        </p:spPr>
        <p:txBody>
          <a:bodyPr wrap="square">
            <a:spAutoFit/>
          </a:bodyPr>
          <a:lstStyle/>
          <a:p>
            <a:pPr marL="514350" indent="-514350" algn="just" eaLnBrk="1" fontAlgn="auto" hangingPunct="1">
              <a:spcBef>
                <a:spcPct val="20000"/>
              </a:spcBef>
              <a:spcAft>
                <a:spcPts val="0"/>
              </a:spcAft>
              <a:buClr>
                <a:srgbClr val="F79646">
                  <a:lumMod val="50000"/>
                </a:srgbClr>
              </a:buClr>
              <a:buSzPct val="80000"/>
              <a:defRPr/>
            </a:pPr>
            <a:r>
              <a:rPr lang="mn-MN" sz="2000" b="1" kern="0" dirty="0">
                <a:solidFill>
                  <a:sysClr val="window" lastClr="FFFFFF"/>
                </a:solidFill>
                <a:latin typeface="Arial Unicode MS" pitchFamily="34" charset="-128"/>
                <a:ea typeface="Arial Unicode MS" pitchFamily="34" charset="-128"/>
                <a:cs typeface="Arial Unicode MS" pitchFamily="34" charset="-128"/>
              </a:rPr>
              <a:t> ЭДИЙН ЗАСГИЙН ҮЗҮҮЛЭЛТ</a:t>
            </a:r>
            <a:r>
              <a:rPr lang="en-US" sz="2000" b="1" kern="0" dirty="0">
                <a:solidFill>
                  <a:sysClr val="window" lastClr="FFFFFF"/>
                </a:solidFill>
                <a:latin typeface="Arial Unicode MS" pitchFamily="34" charset="-128"/>
                <a:ea typeface="Arial Unicode MS" pitchFamily="34" charset="-128"/>
                <a:cs typeface="Arial Unicode MS" pitchFamily="34" charset="-128"/>
              </a:rPr>
              <a:t> – </a:t>
            </a:r>
            <a:r>
              <a:rPr lang="mn-MN" sz="2000" b="1" kern="0" dirty="0" smtClean="0">
                <a:solidFill>
                  <a:sysClr val="window" lastClr="FFFFFF"/>
                </a:solidFill>
                <a:latin typeface="Arial Unicode MS" pitchFamily="34" charset="-128"/>
                <a:ea typeface="Arial Unicode MS" pitchFamily="34" charset="-128"/>
                <a:cs typeface="Arial Unicode MS" pitchFamily="34" charset="-128"/>
              </a:rPr>
              <a:t>Хэрэглээний үнийн индекс</a:t>
            </a:r>
            <a:endParaRPr lang="mn-MN" sz="2000" b="1" kern="0" dirty="0">
              <a:solidFill>
                <a:sysClr val="window" lastClr="FFFFFF"/>
              </a:solidFill>
              <a:latin typeface="Arial Unicode MS" pitchFamily="34" charset="-128"/>
              <a:ea typeface="Arial Unicode MS" pitchFamily="34" charset="-128"/>
              <a:cs typeface="Arial Unicode MS" pitchFamily="34" charset="-128"/>
            </a:endParaRPr>
          </a:p>
        </p:txBody>
      </p:sp>
      <p:graphicFrame>
        <p:nvGraphicFramePr>
          <p:cNvPr id="8" name="Chart 7"/>
          <p:cNvGraphicFramePr>
            <a:graphicFrameLocks/>
          </p:cNvGraphicFramePr>
          <p:nvPr>
            <p:extLst>
              <p:ext uri="{D42A27DB-BD31-4B8C-83A1-F6EECF244321}">
                <p14:modId xmlns:p14="http://schemas.microsoft.com/office/powerpoint/2010/main" xmlns="" val="182176862"/>
              </p:ext>
            </p:extLst>
          </p:nvPr>
        </p:nvGraphicFramePr>
        <p:xfrm>
          <a:off x="1143000" y="1075730"/>
          <a:ext cx="7467600" cy="25056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a:graphicFrameLocks/>
          </p:cNvGraphicFramePr>
          <p:nvPr>
            <p:extLst>
              <p:ext uri="{D42A27DB-BD31-4B8C-83A1-F6EECF244321}">
                <p14:modId xmlns:p14="http://schemas.microsoft.com/office/powerpoint/2010/main" xmlns="" val="733805387"/>
              </p:ext>
            </p:extLst>
          </p:nvPr>
        </p:nvGraphicFramePr>
        <p:xfrm>
          <a:off x="1126191" y="3733800"/>
          <a:ext cx="7636809" cy="251459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10800831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4x3inch.MGL.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5" name="Rectangle 4"/>
          <p:cNvSpPr/>
          <p:nvPr/>
        </p:nvSpPr>
        <p:spPr>
          <a:xfrm>
            <a:off x="1295400" y="-152400"/>
            <a:ext cx="7619999" cy="923330"/>
          </a:xfrm>
          <a:prstGeom prst="rect">
            <a:avLst/>
          </a:prstGeom>
        </p:spPr>
        <p:txBody>
          <a:bodyPr wrap="square">
            <a:spAutoFit/>
          </a:bodyPr>
          <a:lstStyle/>
          <a:p>
            <a:pPr algn="ctr"/>
            <a:r>
              <a:rPr lang="mn-MN" b="1" dirty="0" smtClean="0">
                <a:latin typeface="Arial" pitchFamily="34" charset="0"/>
                <a:cs typeface="Arial" pitchFamily="34" charset="0"/>
              </a:rPr>
              <a:t>                                                                                                                                                  </a:t>
            </a:r>
          </a:p>
          <a:p>
            <a:pPr algn="ctr"/>
            <a:endParaRPr lang="mn-MN" b="1" dirty="0">
              <a:latin typeface="Arial" pitchFamily="34" charset="0"/>
              <a:cs typeface="Arial" pitchFamily="34" charset="0"/>
            </a:endParaRPr>
          </a:p>
          <a:p>
            <a:pPr algn="ctr"/>
            <a:endParaRPr lang="mn-MN" b="1" dirty="0" smtClean="0">
              <a:latin typeface="Arial" pitchFamily="34" charset="0"/>
              <a:cs typeface="Arial" pitchFamily="34" charset="0"/>
            </a:endParaRPr>
          </a:p>
        </p:txBody>
      </p:sp>
      <p:sp>
        <p:nvSpPr>
          <p:cNvPr id="6" name="Rectangle 12"/>
          <p:cNvSpPr>
            <a:spLocks noChangeArrowheads="1"/>
          </p:cNvSpPr>
          <p:nvPr/>
        </p:nvSpPr>
        <p:spPr bwMode="auto">
          <a:xfrm>
            <a:off x="838200" y="523280"/>
            <a:ext cx="8305800" cy="400050"/>
          </a:xfrm>
          <a:prstGeom prst="rect">
            <a:avLst/>
          </a:prstGeom>
          <a:solidFill>
            <a:srgbClr val="996600"/>
          </a:solidFill>
          <a:ln w="9525">
            <a:noFill/>
            <a:miter lim="800000"/>
            <a:headEnd/>
            <a:tailEnd/>
          </a:ln>
        </p:spPr>
        <p:txBody>
          <a:bodyPr wrap="square">
            <a:spAutoFit/>
          </a:bodyPr>
          <a:lstStyle/>
          <a:p>
            <a:pPr marL="514350" indent="-514350" algn="just" eaLnBrk="1" fontAlgn="auto" hangingPunct="1">
              <a:spcBef>
                <a:spcPct val="20000"/>
              </a:spcBef>
              <a:spcAft>
                <a:spcPts val="0"/>
              </a:spcAft>
              <a:buClr>
                <a:srgbClr val="F79646">
                  <a:lumMod val="50000"/>
                </a:srgbClr>
              </a:buClr>
              <a:buSzPct val="80000"/>
              <a:defRPr/>
            </a:pPr>
            <a:r>
              <a:rPr lang="mn-MN" sz="2000" b="1" kern="0" dirty="0">
                <a:solidFill>
                  <a:sysClr val="window" lastClr="FFFFFF"/>
                </a:solidFill>
                <a:latin typeface="Arial Unicode MS" pitchFamily="34" charset="-128"/>
                <a:ea typeface="Arial Unicode MS" pitchFamily="34" charset="-128"/>
                <a:cs typeface="Arial Unicode MS" pitchFamily="34" charset="-128"/>
              </a:rPr>
              <a:t> ЭДИЙН ЗАСГИЙН ҮЗҮҮЛЭЛТ</a:t>
            </a:r>
            <a:r>
              <a:rPr lang="en-US" sz="2000" b="1" kern="0" dirty="0">
                <a:solidFill>
                  <a:sysClr val="window" lastClr="FFFFFF"/>
                </a:solidFill>
                <a:latin typeface="Arial Unicode MS" pitchFamily="34" charset="-128"/>
                <a:ea typeface="Arial Unicode MS" pitchFamily="34" charset="-128"/>
                <a:cs typeface="Arial Unicode MS" pitchFamily="34" charset="-128"/>
              </a:rPr>
              <a:t> – </a:t>
            </a:r>
            <a:r>
              <a:rPr lang="mn-MN" sz="2000" b="1" kern="0" dirty="0" smtClean="0">
                <a:solidFill>
                  <a:sysClr val="window" lastClr="FFFFFF"/>
                </a:solidFill>
                <a:latin typeface="Arial Unicode MS" pitchFamily="34" charset="-128"/>
                <a:ea typeface="Arial Unicode MS" pitchFamily="34" charset="-128"/>
                <a:cs typeface="Arial Unicode MS" pitchFamily="34" charset="-128"/>
              </a:rPr>
              <a:t>Төсөв санхүү</a:t>
            </a:r>
            <a:endParaRPr lang="mn-MN" sz="2000" b="1" kern="0" dirty="0">
              <a:solidFill>
                <a:sysClr val="window" lastClr="FFFFFF"/>
              </a:solidFill>
              <a:latin typeface="Arial Unicode MS" pitchFamily="34" charset="-128"/>
              <a:ea typeface="Arial Unicode MS" pitchFamily="34" charset="-128"/>
              <a:cs typeface="Arial Unicode MS" pitchFamily="34" charset="-128"/>
            </a:endParaRPr>
          </a:p>
        </p:txBody>
      </p:sp>
      <p:sp>
        <p:nvSpPr>
          <p:cNvPr id="3" name="Rectangle 2"/>
          <p:cNvSpPr/>
          <p:nvPr/>
        </p:nvSpPr>
        <p:spPr>
          <a:xfrm>
            <a:off x="990600" y="2690336"/>
            <a:ext cx="8001000" cy="3754874"/>
          </a:xfrm>
          <a:prstGeom prst="rect">
            <a:avLst/>
          </a:prstGeom>
        </p:spPr>
        <p:txBody>
          <a:bodyPr wrap="square">
            <a:spAutoFit/>
          </a:bodyPr>
          <a:lstStyle/>
          <a:p>
            <a:pPr algn="just">
              <a:spcAft>
                <a:spcPts val="0"/>
              </a:spcAft>
            </a:pPr>
            <a:endParaRPr lang="mn-MN" dirty="0" smtClean="0">
              <a:latin typeface="Arial" panose="020B0604020202020204" pitchFamily="34" charset="0"/>
              <a:ea typeface="Times New Roman" panose="02020603050405020304" pitchFamily="18" charset="0"/>
            </a:endParaRPr>
          </a:p>
          <a:p>
            <a:pPr algn="just">
              <a:spcAft>
                <a:spcPts val="0"/>
              </a:spcAft>
            </a:pPr>
            <a:endParaRPr lang="mn-MN" dirty="0">
              <a:latin typeface="Arial" panose="020B0604020202020204" pitchFamily="34" charset="0"/>
              <a:ea typeface="Times New Roman" panose="02020603050405020304" pitchFamily="18" charset="0"/>
            </a:endParaRPr>
          </a:p>
          <a:p>
            <a:pPr algn="just">
              <a:spcAft>
                <a:spcPts val="0"/>
              </a:spcAft>
            </a:pPr>
            <a:endParaRPr lang="mn-MN" dirty="0" smtClean="0">
              <a:latin typeface="Arial" panose="020B0604020202020204" pitchFamily="34" charset="0"/>
              <a:ea typeface="Times New Roman" panose="02020603050405020304" pitchFamily="18" charset="0"/>
            </a:endParaRPr>
          </a:p>
          <a:p>
            <a:pPr algn="just">
              <a:spcAft>
                <a:spcPts val="0"/>
              </a:spcAft>
            </a:pPr>
            <a:endParaRPr lang="mn-MN" dirty="0">
              <a:latin typeface="Arial" panose="020B0604020202020204" pitchFamily="34" charset="0"/>
              <a:ea typeface="Times New Roman" panose="02020603050405020304" pitchFamily="18" charset="0"/>
            </a:endParaRPr>
          </a:p>
          <a:p>
            <a:pPr algn="just">
              <a:spcAft>
                <a:spcPts val="0"/>
              </a:spcAft>
            </a:pPr>
            <a:endParaRPr lang="mn-MN" dirty="0" smtClean="0">
              <a:latin typeface="Arial" panose="020B0604020202020204" pitchFamily="34" charset="0"/>
              <a:ea typeface="Times New Roman" panose="02020603050405020304" pitchFamily="18" charset="0"/>
            </a:endParaRPr>
          </a:p>
          <a:p>
            <a:pPr algn="just">
              <a:spcAft>
                <a:spcPts val="0"/>
              </a:spcAft>
            </a:pPr>
            <a:endParaRPr lang="mn-MN" dirty="0">
              <a:latin typeface="Arial" panose="020B0604020202020204" pitchFamily="34" charset="0"/>
              <a:ea typeface="Times New Roman" panose="02020603050405020304" pitchFamily="18" charset="0"/>
            </a:endParaRPr>
          </a:p>
          <a:p>
            <a:pPr algn="just">
              <a:spcAft>
                <a:spcPts val="0"/>
              </a:spcAft>
            </a:pPr>
            <a:endParaRPr lang="mn-MN" dirty="0" smtClean="0">
              <a:latin typeface="Arial" panose="020B0604020202020204" pitchFamily="34" charset="0"/>
              <a:ea typeface="Times New Roman" panose="02020603050405020304" pitchFamily="18" charset="0"/>
            </a:endParaRPr>
          </a:p>
          <a:p>
            <a:pPr algn="just"/>
            <a:endParaRPr lang="en-US" sz="1400" dirty="0" smtClean="0">
              <a:latin typeface="Arial" panose="020B0604020202020204" pitchFamily="34" charset="0"/>
              <a:ea typeface="Times New Roman" panose="02020603050405020304" pitchFamily="18" charset="0"/>
            </a:endParaRPr>
          </a:p>
          <a:p>
            <a:pPr algn="just"/>
            <a:endParaRPr lang="en-US" sz="1400" dirty="0">
              <a:latin typeface="Arial" panose="020B0604020202020204" pitchFamily="34" charset="0"/>
              <a:ea typeface="Times New Roman" panose="02020603050405020304" pitchFamily="18" charset="0"/>
            </a:endParaRPr>
          </a:p>
          <a:p>
            <a:pPr algn="just"/>
            <a:r>
              <a:rPr lang="mn-MN" sz="1400" dirty="0" smtClean="0">
                <a:latin typeface="Arial" panose="020B0604020202020204" pitchFamily="34" charset="0"/>
                <a:ea typeface="Times New Roman" panose="02020603050405020304" pitchFamily="18" charset="0"/>
                <a:cs typeface="Arial" panose="020B0604020202020204" pitchFamily="34" charset="0"/>
              </a:rPr>
              <a:t>Аймгийн төрийн сангийн хэлтсийн 2016</a:t>
            </a:r>
            <a:r>
              <a:rPr lang="en-US" sz="1400" dirty="0" smtClean="0">
                <a:latin typeface="Arial" panose="020B0604020202020204" pitchFamily="34" charset="0"/>
                <a:ea typeface="Times New Roman" panose="02020603050405020304" pitchFamily="18" charset="0"/>
                <a:cs typeface="Arial" panose="020B0604020202020204" pitchFamily="34" charset="0"/>
              </a:rPr>
              <a:t> </a:t>
            </a:r>
            <a:r>
              <a:rPr lang="mn-MN" sz="1400" dirty="0" smtClean="0">
                <a:latin typeface="Arial" panose="020B0604020202020204" pitchFamily="34" charset="0"/>
                <a:ea typeface="Times New Roman" panose="02020603050405020304" pitchFamily="18" charset="0"/>
                <a:cs typeface="Arial" panose="020B0604020202020204" pitchFamily="34" charset="0"/>
              </a:rPr>
              <a:t>оны 4 сарын мэдээгээр </a:t>
            </a:r>
            <a:r>
              <a:rPr lang="mn-MN" sz="1400" dirty="0">
                <a:latin typeface="Arial" panose="020B0604020202020204" pitchFamily="34" charset="0"/>
                <a:cs typeface="Arial" panose="020B0604020202020204" pitchFamily="34" charset="0"/>
              </a:rPr>
              <a:t>т</a:t>
            </a:r>
            <a:r>
              <a:rPr lang="en-US" sz="1400" dirty="0" err="1" smtClean="0">
                <a:latin typeface="Arial" panose="020B0604020202020204" pitchFamily="34" charset="0"/>
                <a:cs typeface="Arial" panose="020B0604020202020204" pitchFamily="34" charset="0"/>
              </a:rPr>
              <a:t>усламжийн</a:t>
            </a:r>
            <a:r>
              <a:rPr lang="en-US" sz="1400" dirty="0" smtClean="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орлогыг</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оруулан</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тооцсоноор</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аймгийн</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х‎эмжээний</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нийт</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орлого</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ба</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тусламж</a:t>
            </a:r>
            <a:r>
              <a:rPr lang="en-US" sz="1400" dirty="0">
                <a:latin typeface="Arial" panose="020B0604020202020204" pitchFamily="34" charset="0"/>
                <a:cs typeface="Arial" panose="020B0604020202020204" pitchFamily="34" charset="0"/>
              </a:rPr>
              <a:t> </a:t>
            </a:r>
            <a:r>
              <a:rPr lang="mn-MN" sz="1400" dirty="0" smtClean="0">
                <a:latin typeface="Arial" panose="020B0604020202020204" pitchFamily="34" charset="0"/>
                <a:cs typeface="Arial" panose="020B0604020202020204" pitchFamily="34" charset="0"/>
              </a:rPr>
              <a:t>12608,4</a:t>
            </a:r>
            <a:r>
              <a:rPr lang="en-US" sz="1400" dirty="0" smtClean="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сая</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төгрөг</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болж</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төлөвлөгөөний</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биел‎элт</a:t>
            </a:r>
            <a:r>
              <a:rPr lang="en-US" sz="1400" dirty="0">
                <a:latin typeface="Arial" panose="020B0604020202020204" pitchFamily="34" charset="0"/>
                <a:cs typeface="Arial" panose="020B0604020202020204" pitchFamily="34" charset="0"/>
              </a:rPr>
              <a:t> </a:t>
            </a:r>
            <a:r>
              <a:rPr lang="mn-MN" sz="1400" dirty="0" smtClean="0">
                <a:latin typeface="Arial" panose="020B0604020202020204" pitchFamily="34" charset="0"/>
                <a:cs typeface="Arial" panose="020B0604020202020204" pitchFamily="34" charset="0"/>
              </a:rPr>
              <a:t>85,5</a:t>
            </a:r>
            <a:r>
              <a:rPr lang="en-US" sz="1400" dirty="0" smtClean="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хувьтай</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байна</a:t>
            </a:r>
            <a:r>
              <a:rPr lang="en-US" sz="1400" dirty="0" smtClean="0">
                <a:latin typeface="Arial" panose="020B0604020202020204" pitchFamily="34" charset="0"/>
                <a:cs typeface="Arial" panose="020B0604020202020204" pitchFamily="34" charset="0"/>
              </a:rPr>
              <a:t>.</a:t>
            </a:r>
            <a:r>
              <a:rPr lang="mn-MN" sz="1400" dirty="0">
                <a:latin typeface="Arial" panose="020B0604020202020204" pitchFamily="34" charset="0"/>
                <a:cs typeface="Arial" panose="020B0604020202020204" pitchFamily="34" charset="0"/>
              </a:rPr>
              <a:t> </a:t>
            </a:r>
            <a:r>
              <a:rPr lang="mn-MN" sz="1400" dirty="0" smtClean="0">
                <a:latin typeface="Arial" panose="020B0604020202020204" pitchFamily="34" charset="0"/>
                <a:cs typeface="Arial" panose="020B0604020202020204" pitchFamily="34" charset="0"/>
              </a:rPr>
              <a:t>Орон нутгийн төсвийн байгууллагын зарлагын дүн 10636,1 сая төг болж өмнөх оны мөн үеэс 5,5 хувиар буурсан байна. Нийт орлогын 89 хувийг тусламжийн орлого, 10 хувийг татварын орлого, 1 хувийн тусламжийн орлого бүрдүүлж байна.</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9" name="Chart 8"/>
          <p:cNvGraphicFramePr>
            <a:graphicFrameLocks/>
          </p:cNvGraphicFramePr>
          <p:nvPr>
            <p:extLst>
              <p:ext uri="{D42A27DB-BD31-4B8C-83A1-F6EECF244321}">
                <p14:modId xmlns:p14="http://schemas.microsoft.com/office/powerpoint/2010/main" xmlns="" val="782347594"/>
              </p:ext>
            </p:extLst>
          </p:nvPr>
        </p:nvGraphicFramePr>
        <p:xfrm>
          <a:off x="886855" y="1075730"/>
          <a:ext cx="4105275" cy="33718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a:graphicFrameLocks/>
          </p:cNvGraphicFramePr>
          <p:nvPr>
            <p:extLst>
              <p:ext uri="{D42A27DB-BD31-4B8C-83A1-F6EECF244321}">
                <p14:modId xmlns:p14="http://schemas.microsoft.com/office/powerpoint/2010/main" xmlns="" val="4067086920"/>
              </p:ext>
            </p:extLst>
          </p:nvPr>
        </p:nvGraphicFramePr>
        <p:xfrm>
          <a:off x="4800600" y="1075730"/>
          <a:ext cx="4343400" cy="337185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35032273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4x3inch.MGL.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5" name="Rectangle 4"/>
          <p:cNvSpPr/>
          <p:nvPr/>
        </p:nvSpPr>
        <p:spPr>
          <a:xfrm>
            <a:off x="1295400" y="-152400"/>
            <a:ext cx="7619999" cy="923330"/>
          </a:xfrm>
          <a:prstGeom prst="rect">
            <a:avLst/>
          </a:prstGeom>
        </p:spPr>
        <p:txBody>
          <a:bodyPr wrap="square">
            <a:spAutoFit/>
          </a:bodyPr>
          <a:lstStyle/>
          <a:p>
            <a:pPr algn="ctr"/>
            <a:r>
              <a:rPr lang="mn-MN" b="1" dirty="0" smtClean="0">
                <a:solidFill>
                  <a:prstClr val="black"/>
                </a:solidFill>
                <a:latin typeface="Arial" pitchFamily="34" charset="0"/>
                <a:cs typeface="Arial" pitchFamily="34" charset="0"/>
              </a:rPr>
              <a:t>                                                                                                                                                  </a:t>
            </a:r>
          </a:p>
          <a:p>
            <a:pPr algn="ctr"/>
            <a:endParaRPr lang="mn-MN" b="1" dirty="0">
              <a:solidFill>
                <a:prstClr val="black"/>
              </a:solidFill>
              <a:latin typeface="Arial" pitchFamily="34" charset="0"/>
              <a:cs typeface="Arial" pitchFamily="34" charset="0"/>
            </a:endParaRPr>
          </a:p>
          <a:p>
            <a:pPr algn="ctr"/>
            <a:endParaRPr lang="mn-MN" b="1" dirty="0" smtClean="0">
              <a:solidFill>
                <a:prstClr val="black"/>
              </a:solidFill>
              <a:latin typeface="Arial" pitchFamily="34" charset="0"/>
              <a:cs typeface="Arial" pitchFamily="34" charset="0"/>
            </a:endParaRPr>
          </a:p>
        </p:txBody>
      </p:sp>
      <p:sp>
        <p:nvSpPr>
          <p:cNvPr id="6" name="Rectangle 12"/>
          <p:cNvSpPr>
            <a:spLocks noChangeArrowheads="1"/>
          </p:cNvSpPr>
          <p:nvPr/>
        </p:nvSpPr>
        <p:spPr bwMode="auto">
          <a:xfrm>
            <a:off x="838200" y="523280"/>
            <a:ext cx="8305800" cy="400050"/>
          </a:xfrm>
          <a:prstGeom prst="rect">
            <a:avLst/>
          </a:prstGeom>
          <a:solidFill>
            <a:srgbClr val="996600"/>
          </a:solidFill>
          <a:ln w="9525">
            <a:noFill/>
            <a:miter lim="800000"/>
            <a:headEnd/>
            <a:tailEnd/>
          </a:ln>
        </p:spPr>
        <p:txBody>
          <a:bodyPr wrap="square">
            <a:spAutoFit/>
          </a:bodyPr>
          <a:lstStyle/>
          <a:p>
            <a:pPr marL="514350" indent="-514350" algn="just">
              <a:spcBef>
                <a:spcPct val="20000"/>
              </a:spcBef>
              <a:buClr>
                <a:srgbClr val="F79646">
                  <a:lumMod val="50000"/>
                </a:srgbClr>
              </a:buClr>
              <a:buSzPct val="80000"/>
              <a:defRPr/>
            </a:pPr>
            <a:r>
              <a:rPr lang="mn-MN" sz="2000" b="1" kern="0" dirty="0">
                <a:solidFill>
                  <a:sysClr val="window" lastClr="FFFFFF"/>
                </a:solidFill>
                <a:latin typeface="Arial Unicode MS" pitchFamily="34" charset="-128"/>
                <a:ea typeface="Arial Unicode MS" pitchFamily="34" charset="-128"/>
                <a:cs typeface="Arial Unicode MS" pitchFamily="34" charset="-128"/>
              </a:rPr>
              <a:t> ЭДИЙН ЗАСГИЙН ҮЗҮҮЛЭЛТ</a:t>
            </a:r>
            <a:r>
              <a:rPr lang="en-US" sz="2000" b="1" kern="0" dirty="0">
                <a:solidFill>
                  <a:sysClr val="window" lastClr="FFFFFF"/>
                </a:solidFill>
                <a:latin typeface="Arial Unicode MS" pitchFamily="34" charset="-128"/>
                <a:ea typeface="Arial Unicode MS" pitchFamily="34" charset="-128"/>
                <a:cs typeface="Arial Unicode MS" pitchFamily="34" charset="-128"/>
              </a:rPr>
              <a:t> – </a:t>
            </a:r>
            <a:r>
              <a:rPr lang="mn-MN" sz="2000" b="1" kern="0" dirty="0" smtClean="0">
                <a:solidFill>
                  <a:sysClr val="window" lastClr="FFFFFF"/>
                </a:solidFill>
                <a:latin typeface="Arial Unicode MS" pitchFamily="34" charset="-128"/>
                <a:ea typeface="Arial Unicode MS" pitchFamily="34" charset="-128"/>
                <a:cs typeface="Arial Unicode MS" pitchFamily="34" charset="-128"/>
              </a:rPr>
              <a:t>Төсөв санхүү</a:t>
            </a:r>
            <a:endParaRPr lang="mn-MN" sz="2000" b="1" kern="0" dirty="0">
              <a:solidFill>
                <a:sysClr val="window" lastClr="FFFFFF"/>
              </a:solidFill>
              <a:latin typeface="Arial Unicode MS" pitchFamily="34" charset="-128"/>
              <a:ea typeface="Arial Unicode MS" pitchFamily="34" charset="-128"/>
              <a:cs typeface="Arial Unicode MS" pitchFamily="34" charset="-128"/>
            </a:endParaRPr>
          </a:p>
        </p:txBody>
      </p:sp>
      <p:sp>
        <p:nvSpPr>
          <p:cNvPr id="3" name="Rectangle 2"/>
          <p:cNvSpPr/>
          <p:nvPr/>
        </p:nvSpPr>
        <p:spPr>
          <a:xfrm>
            <a:off x="990600" y="2690336"/>
            <a:ext cx="8001000" cy="2677656"/>
          </a:xfrm>
          <a:prstGeom prst="rect">
            <a:avLst/>
          </a:prstGeom>
        </p:spPr>
        <p:txBody>
          <a:bodyPr wrap="square">
            <a:spAutoFit/>
          </a:bodyPr>
          <a:lstStyle/>
          <a:p>
            <a:pPr algn="just"/>
            <a:endParaRPr lang="mn-MN" dirty="0" smtClean="0">
              <a:solidFill>
                <a:prstClr val="black"/>
              </a:solidFill>
              <a:latin typeface="Arial" panose="020B0604020202020204" pitchFamily="34" charset="0"/>
              <a:ea typeface="Times New Roman" panose="02020603050405020304" pitchFamily="18" charset="0"/>
            </a:endParaRPr>
          </a:p>
          <a:p>
            <a:pPr algn="just"/>
            <a:endParaRPr lang="mn-MN" dirty="0">
              <a:solidFill>
                <a:prstClr val="black"/>
              </a:solidFill>
              <a:latin typeface="Arial" panose="020B0604020202020204" pitchFamily="34" charset="0"/>
              <a:ea typeface="Times New Roman" panose="02020603050405020304" pitchFamily="18" charset="0"/>
            </a:endParaRPr>
          </a:p>
          <a:p>
            <a:pPr algn="just"/>
            <a:endParaRPr lang="mn-MN" dirty="0" smtClean="0">
              <a:solidFill>
                <a:prstClr val="black"/>
              </a:solidFill>
              <a:latin typeface="Arial" panose="020B0604020202020204" pitchFamily="34" charset="0"/>
              <a:ea typeface="Times New Roman" panose="02020603050405020304" pitchFamily="18" charset="0"/>
            </a:endParaRPr>
          </a:p>
          <a:p>
            <a:pPr algn="just"/>
            <a:endParaRPr lang="mn-MN" dirty="0">
              <a:solidFill>
                <a:prstClr val="black"/>
              </a:solidFill>
              <a:latin typeface="Arial" panose="020B0604020202020204" pitchFamily="34" charset="0"/>
              <a:ea typeface="Times New Roman" panose="02020603050405020304" pitchFamily="18" charset="0"/>
            </a:endParaRPr>
          </a:p>
          <a:p>
            <a:pPr algn="just"/>
            <a:endParaRPr lang="mn-MN" dirty="0" smtClean="0">
              <a:solidFill>
                <a:prstClr val="black"/>
              </a:solidFill>
              <a:latin typeface="Arial" panose="020B0604020202020204" pitchFamily="34" charset="0"/>
              <a:ea typeface="Times New Roman" panose="02020603050405020304" pitchFamily="18" charset="0"/>
            </a:endParaRPr>
          </a:p>
          <a:p>
            <a:pPr algn="just"/>
            <a:endParaRPr lang="mn-MN" dirty="0">
              <a:solidFill>
                <a:prstClr val="black"/>
              </a:solidFill>
              <a:latin typeface="Arial" panose="020B0604020202020204" pitchFamily="34" charset="0"/>
              <a:ea typeface="Times New Roman" panose="02020603050405020304" pitchFamily="18" charset="0"/>
            </a:endParaRPr>
          </a:p>
          <a:p>
            <a:pPr algn="just"/>
            <a:endParaRPr lang="mn-MN" dirty="0" smtClean="0">
              <a:solidFill>
                <a:prstClr val="black"/>
              </a:solidFill>
              <a:latin typeface="Arial" panose="020B0604020202020204" pitchFamily="34" charset="0"/>
              <a:ea typeface="Times New Roman" panose="02020603050405020304" pitchFamily="18" charset="0"/>
            </a:endParaRPr>
          </a:p>
          <a:p>
            <a:pPr algn="just"/>
            <a:endParaRPr lang="en-US" sz="1400" dirty="0" smtClean="0">
              <a:solidFill>
                <a:prstClr val="black"/>
              </a:solidFill>
              <a:latin typeface="Arial" panose="020B0604020202020204" pitchFamily="34" charset="0"/>
              <a:ea typeface="Times New Roman" panose="02020603050405020304" pitchFamily="18" charset="0"/>
            </a:endParaRPr>
          </a:p>
          <a:p>
            <a:pPr algn="just"/>
            <a:endParaRPr lang="en-US" sz="1400" dirty="0">
              <a:solidFill>
                <a:prstClr val="black"/>
              </a:solidFill>
              <a:latin typeface="Arial" panose="020B0604020202020204" pitchFamily="34" charset="0"/>
              <a:ea typeface="Times New Roman" panose="02020603050405020304" pitchFamily="18" charset="0"/>
            </a:endParaRPr>
          </a:p>
          <a:p>
            <a:pPr algn="just"/>
            <a:endParaRPr lang="en-US" sz="14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8" name="Chart 7"/>
          <p:cNvGraphicFramePr>
            <a:graphicFrameLocks/>
          </p:cNvGraphicFramePr>
          <p:nvPr>
            <p:extLst>
              <p:ext uri="{D42A27DB-BD31-4B8C-83A1-F6EECF244321}">
                <p14:modId xmlns:p14="http://schemas.microsoft.com/office/powerpoint/2010/main" xmlns="" val="3785033737"/>
              </p:ext>
            </p:extLst>
          </p:nvPr>
        </p:nvGraphicFramePr>
        <p:xfrm>
          <a:off x="1090612" y="1294210"/>
          <a:ext cx="6962776" cy="3277790"/>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p:cNvSpPr/>
          <p:nvPr/>
        </p:nvSpPr>
        <p:spPr>
          <a:xfrm>
            <a:off x="1090612" y="4876800"/>
            <a:ext cx="7291388" cy="1083374"/>
          </a:xfrm>
          <a:prstGeom prst="rect">
            <a:avLst/>
          </a:prstGeom>
        </p:spPr>
        <p:txBody>
          <a:bodyPr wrap="square">
            <a:spAutoFit/>
          </a:bodyPr>
          <a:lstStyle/>
          <a:p>
            <a:pPr indent="457200" algn="just">
              <a:lnSpc>
                <a:spcPct val="115000"/>
              </a:lnSpc>
              <a:spcAft>
                <a:spcPts val="600"/>
              </a:spcAft>
            </a:pPr>
            <a:r>
              <a:rPr lang="mn-MN" sz="1400" dirty="0">
                <a:latin typeface="Arial" panose="020B0604020202020204" pitchFamily="34" charset="0"/>
                <a:ea typeface="Times New Roman" panose="02020603050405020304" pitchFamily="18" charset="0"/>
                <a:cs typeface="Arial" panose="020B0604020202020204" pitchFamily="34" charset="0"/>
              </a:rPr>
              <a:t>Орон нутгийн төсвийн орлогынхоо төлөвлөгөөг Дэрэн, Дэлгэрцогт, Дэлгэрхангай, Адаацаг, Өндөршил, Баянжаргалан , Говь-Угтаал сумд 1,3-657,9 хувиар буюу 524,7-152764,5 мянган төгрөгөөр төлөвлөгөөгөө давуулан биелүүлсэн бол бусад бүх сумд төлөвлөгөөгөө 0,4-60,8 хувиар тасалдуулсан байна. </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xmlns="" val="35050135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4x3inch.MGL.jpg"/>
          <p:cNvPicPr>
            <a:picLocks noGrp="1" noChangeAspect="1"/>
          </p:cNvPicPr>
          <p:nvPr isPhoto="1"/>
        </p:nvPicPr>
        <p:blipFill>
          <a:blip r:embed="rId2" cstate="print">
            <a:lum/>
          </a:blip>
          <a:stretch>
            <a:fillRect/>
          </a:stretch>
        </p:blipFill>
        <p:spPr>
          <a:xfrm>
            <a:off x="-29818" y="-6626"/>
            <a:ext cx="9144000" cy="6858000"/>
          </a:xfrm>
          <a:prstGeom prst="rect">
            <a:avLst/>
          </a:prstGeom>
          <a:noFill/>
          <a:ln>
            <a:noFill/>
          </a:ln>
        </p:spPr>
      </p:pic>
      <p:sp>
        <p:nvSpPr>
          <p:cNvPr id="5" name="Rectangle 4"/>
          <p:cNvSpPr/>
          <p:nvPr/>
        </p:nvSpPr>
        <p:spPr>
          <a:xfrm>
            <a:off x="1295400" y="-152400"/>
            <a:ext cx="7619999" cy="923330"/>
          </a:xfrm>
          <a:prstGeom prst="rect">
            <a:avLst/>
          </a:prstGeom>
        </p:spPr>
        <p:txBody>
          <a:bodyPr wrap="square">
            <a:spAutoFit/>
          </a:bodyPr>
          <a:lstStyle/>
          <a:p>
            <a:pPr algn="ctr"/>
            <a:r>
              <a:rPr lang="mn-MN" b="1" dirty="0" smtClean="0">
                <a:latin typeface="Arial" pitchFamily="34" charset="0"/>
                <a:cs typeface="Arial" pitchFamily="34" charset="0"/>
              </a:rPr>
              <a:t>                                                                                                                                                  </a:t>
            </a:r>
          </a:p>
          <a:p>
            <a:pPr algn="ctr"/>
            <a:endParaRPr lang="mn-MN" b="1" dirty="0">
              <a:latin typeface="Arial" pitchFamily="34" charset="0"/>
              <a:cs typeface="Arial" pitchFamily="34" charset="0"/>
            </a:endParaRPr>
          </a:p>
          <a:p>
            <a:pPr algn="ctr"/>
            <a:endParaRPr lang="mn-MN" b="1" dirty="0" smtClean="0">
              <a:latin typeface="Arial" pitchFamily="34" charset="0"/>
              <a:cs typeface="Arial" pitchFamily="34" charset="0"/>
            </a:endParaRPr>
          </a:p>
        </p:txBody>
      </p:sp>
      <p:sp>
        <p:nvSpPr>
          <p:cNvPr id="6" name="Rectangle 12"/>
          <p:cNvSpPr>
            <a:spLocks noChangeArrowheads="1"/>
          </p:cNvSpPr>
          <p:nvPr/>
        </p:nvSpPr>
        <p:spPr bwMode="auto">
          <a:xfrm>
            <a:off x="838200" y="523280"/>
            <a:ext cx="8305800" cy="400050"/>
          </a:xfrm>
          <a:prstGeom prst="rect">
            <a:avLst/>
          </a:prstGeom>
          <a:solidFill>
            <a:srgbClr val="996600"/>
          </a:solidFill>
          <a:ln w="9525">
            <a:noFill/>
            <a:miter lim="800000"/>
            <a:headEnd/>
            <a:tailEnd/>
          </a:ln>
        </p:spPr>
        <p:txBody>
          <a:bodyPr wrap="square">
            <a:spAutoFit/>
          </a:bodyPr>
          <a:lstStyle/>
          <a:p>
            <a:pPr marL="514350" indent="-514350" algn="just" eaLnBrk="1" fontAlgn="auto" hangingPunct="1">
              <a:spcBef>
                <a:spcPct val="20000"/>
              </a:spcBef>
              <a:spcAft>
                <a:spcPts val="0"/>
              </a:spcAft>
              <a:buClr>
                <a:srgbClr val="F79646">
                  <a:lumMod val="50000"/>
                </a:srgbClr>
              </a:buClr>
              <a:buSzPct val="80000"/>
              <a:defRPr/>
            </a:pPr>
            <a:r>
              <a:rPr lang="mn-MN" sz="2000" b="1" kern="0" dirty="0">
                <a:solidFill>
                  <a:sysClr val="window" lastClr="FFFFFF"/>
                </a:solidFill>
                <a:latin typeface="Arial Unicode MS" pitchFamily="34" charset="-128"/>
                <a:ea typeface="Arial Unicode MS" pitchFamily="34" charset="-128"/>
                <a:cs typeface="Arial Unicode MS" pitchFamily="34" charset="-128"/>
              </a:rPr>
              <a:t> ЭДИЙН ЗАСГИЙН ҮЗҮҮЛЭЛТ</a:t>
            </a:r>
            <a:r>
              <a:rPr lang="en-US" sz="2000" b="1" kern="0" dirty="0">
                <a:solidFill>
                  <a:sysClr val="window" lastClr="FFFFFF"/>
                </a:solidFill>
                <a:latin typeface="Arial Unicode MS" pitchFamily="34" charset="-128"/>
                <a:ea typeface="Arial Unicode MS" pitchFamily="34" charset="-128"/>
                <a:cs typeface="Arial Unicode MS" pitchFamily="34" charset="-128"/>
              </a:rPr>
              <a:t> – </a:t>
            </a:r>
            <a:r>
              <a:rPr lang="mn-MN" sz="2000" b="1" kern="0" dirty="0" smtClean="0">
                <a:solidFill>
                  <a:sysClr val="window" lastClr="FFFFFF"/>
                </a:solidFill>
                <a:latin typeface="Arial Unicode MS" pitchFamily="34" charset="-128"/>
                <a:ea typeface="Arial Unicode MS" pitchFamily="34" charset="-128"/>
                <a:cs typeface="Arial Unicode MS" pitchFamily="34" charset="-128"/>
              </a:rPr>
              <a:t>Банк санхүү</a:t>
            </a:r>
            <a:endParaRPr lang="mn-MN" sz="2000" b="1" kern="0" dirty="0">
              <a:solidFill>
                <a:sysClr val="window" lastClr="FFFFFF"/>
              </a:solidFill>
              <a:latin typeface="Arial Unicode MS" pitchFamily="34" charset="-128"/>
              <a:ea typeface="Arial Unicode MS" pitchFamily="34" charset="-128"/>
              <a:cs typeface="Arial Unicode MS" pitchFamily="34" charset="-128"/>
            </a:endParaRPr>
          </a:p>
        </p:txBody>
      </p:sp>
      <p:sp>
        <p:nvSpPr>
          <p:cNvPr id="3" name="Rectangle 2"/>
          <p:cNvSpPr/>
          <p:nvPr/>
        </p:nvSpPr>
        <p:spPr>
          <a:xfrm>
            <a:off x="990600" y="2690336"/>
            <a:ext cx="8001000" cy="2462213"/>
          </a:xfrm>
          <a:prstGeom prst="rect">
            <a:avLst/>
          </a:prstGeom>
        </p:spPr>
        <p:txBody>
          <a:bodyPr wrap="square">
            <a:spAutoFit/>
          </a:bodyPr>
          <a:lstStyle/>
          <a:p>
            <a:pPr algn="just">
              <a:spcAft>
                <a:spcPts val="0"/>
              </a:spcAft>
            </a:pPr>
            <a:endParaRPr lang="mn-MN" dirty="0" smtClean="0">
              <a:latin typeface="Arial" panose="020B0604020202020204" pitchFamily="34" charset="0"/>
              <a:ea typeface="Times New Roman" panose="02020603050405020304" pitchFamily="18" charset="0"/>
            </a:endParaRPr>
          </a:p>
          <a:p>
            <a:pPr algn="just">
              <a:spcAft>
                <a:spcPts val="0"/>
              </a:spcAft>
            </a:pPr>
            <a:endParaRPr lang="mn-MN" dirty="0">
              <a:latin typeface="Arial" panose="020B0604020202020204" pitchFamily="34" charset="0"/>
              <a:ea typeface="Times New Roman" panose="02020603050405020304" pitchFamily="18" charset="0"/>
            </a:endParaRPr>
          </a:p>
          <a:p>
            <a:pPr algn="just">
              <a:spcAft>
                <a:spcPts val="0"/>
              </a:spcAft>
            </a:pPr>
            <a:endParaRPr lang="mn-MN" dirty="0" smtClean="0">
              <a:latin typeface="Arial" panose="020B0604020202020204" pitchFamily="34" charset="0"/>
              <a:ea typeface="Times New Roman" panose="02020603050405020304" pitchFamily="18" charset="0"/>
            </a:endParaRPr>
          </a:p>
          <a:p>
            <a:pPr algn="just">
              <a:spcAft>
                <a:spcPts val="0"/>
              </a:spcAft>
            </a:pPr>
            <a:endParaRPr lang="mn-MN" dirty="0">
              <a:latin typeface="Arial" panose="020B0604020202020204" pitchFamily="34" charset="0"/>
              <a:ea typeface="Times New Roman" panose="02020603050405020304" pitchFamily="18" charset="0"/>
            </a:endParaRPr>
          </a:p>
          <a:p>
            <a:pPr algn="just">
              <a:spcAft>
                <a:spcPts val="0"/>
              </a:spcAft>
            </a:pPr>
            <a:endParaRPr lang="mn-MN" dirty="0" smtClean="0">
              <a:latin typeface="Arial" panose="020B0604020202020204" pitchFamily="34" charset="0"/>
              <a:ea typeface="Times New Roman" panose="02020603050405020304" pitchFamily="18" charset="0"/>
            </a:endParaRPr>
          </a:p>
          <a:p>
            <a:pPr algn="just">
              <a:spcAft>
                <a:spcPts val="0"/>
              </a:spcAft>
            </a:pPr>
            <a:endParaRPr lang="mn-MN" dirty="0">
              <a:latin typeface="Arial" panose="020B0604020202020204" pitchFamily="34" charset="0"/>
              <a:ea typeface="Times New Roman" panose="02020603050405020304" pitchFamily="18" charset="0"/>
            </a:endParaRPr>
          </a:p>
          <a:p>
            <a:pPr algn="just">
              <a:spcAft>
                <a:spcPts val="0"/>
              </a:spcAft>
            </a:pPr>
            <a:endParaRPr lang="mn-MN" dirty="0" smtClean="0">
              <a:latin typeface="Arial" panose="020B0604020202020204" pitchFamily="34" charset="0"/>
              <a:ea typeface="Times New Roman" panose="02020603050405020304" pitchFamily="18" charset="0"/>
            </a:endParaRPr>
          </a:p>
          <a:p>
            <a:pPr algn="just"/>
            <a:endParaRPr lang="en-US" sz="1400" dirty="0" smtClean="0">
              <a:latin typeface="Arial" panose="020B0604020202020204" pitchFamily="34" charset="0"/>
              <a:ea typeface="Times New Roman" panose="02020603050405020304" pitchFamily="18" charset="0"/>
            </a:endParaRPr>
          </a:p>
          <a:p>
            <a:pPr algn="just">
              <a:spcAft>
                <a:spcPts val="0"/>
              </a:spcAft>
            </a:pP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14" name="Rectangle 13"/>
          <p:cNvSpPr/>
          <p:nvPr/>
        </p:nvSpPr>
        <p:spPr>
          <a:xfrm>
            <a:off x="1295400" y="4870174"/>
            <a:ext cx="7010400" cy="1154162"/>
          </a:xfrm>
          <a:prstGeom prst="rect">
            <a:avLst/>
          </a:prstGeom>
        </p:spPr>
        <p:txBody>
          <a:bodyPr wrap="square">
            <a:spAutoFit/>
          </a:bodyPr>
          <a:lstStyle/>
          <a:p>
            <a:pPr algn="just">
              <a:lnSpc>
                <a:spcPct val="115000"/>
              </a:lnSpc>
              <a:spcAft>
                <a:spcPts val="600"/>
              </a:spcAft>
            </a:pPr>
            <a:r>
              <a:rPr lang="mn-MN" sz="1200" dirty="0">
                <a:latin typeface="Arial" panose="020B0604020202020204" pitchFamily="34" charset="0"/>
                <a:ea typeface="Times New Roman" panose="02020603050405020304" pitchFamily="18" charset="0"/>
                <a:cs typeface="Arial" panose="020B0604020202020204" pitchFamily="34" charset="0"/>
              </a:rPr>
              <a:t>Банкны зээлийн үлдэгдэл өмнөх оны мөн үеэс 3.9 хувиар </a:t>
            </a:r>
            <a:r>
              <a:rPr lang="mn-MN" sz="1200" dirty="0" smtClean="0">
                <a:latin typeface="Arial" panose="020B0604020202020204" pitchFamily="34" charset="0"/>
                <a:ea typeface="Times New Roman" panose="02020603050405020304" pitchFamily="18" charset="0"/>
                <a:cs typeface="Arial" panose="020B0604020202020204" pitchFamily="34" charset="0"/>
              </a:rPr>
              <a:t>өсч 74755.2 </a:t>
            </a:r>
            <a:r>
              <a:rPr lang="mn-MN" sz="1200" dirty="0">
                <a:latin typeface="Arial" panose="020B0604020202020204" pitchFamily="34" charset="0"/>
                <a:ea typeface="Times New Roman" panose="02020603050405020304" pitchFamily="18" charset="0"/>
                <a:cs typeface="Arial" panose="020B0604020202020204" pitchFamily="34" charset="0"/>
              </a:rPr>
              <a:t>сая төгрөг болов. Үүнээс хугацаа хэтэрсэн зээл 661.1 сая төгрөг, чанаргүй зээл 494.9 сая төгрөгийн үлдэгдэлтэй болж өмнөх оны мөн үеэс  4.6 дахин өссөн байна. Нийт зээлийн үлдэгдлийн 1.54 хувийг хугацаа хэтэрсэн ба чанаргүй зээл эзэлж байна. Иргэдийн хувийн хадгаламж  өмнөх оны мөн үеэс 11.9  хувиар өсч 28657.1  сая төгрөг болов.</a:t>
            </a:r>
            <a:endParaRPr lang="en-US" dirty="0">
              <a:latin typeface="Arial" panose="020B0604020202020204" pitchFamily="34" charset="0"/>
              <a:ea typeface="Times New Roman" panose="02020603050405020304" pitchFamily="18" charset="0"/>
            </a:endParaRPr>
          </a:p>
        </p:txBody>
      </p:sp>
      <p:graphicFrame>
        <p:nvGraphicFramePr>
          <p:cNvPr id="10" name="Chart 9"/>
          <p:cNvGraphicFramePr>
            <a:graphicFrameLocks/>
          </p:cNvGraphicFramePr>
          <p:nvPr>
            <p:extLst>
              <p:ext uri="{D42A27DB-BD31-4B8C-83A1-F6EECF244321}">
                <p14:modId xmlns:p14="http://schemas.microsoft.com/office/powerpoint/2010/main" xmlns="" val="369939136"/>
              </p:ext>
            </p:extLst>
          </p:nvPr>
        </p:nvGraphicFramePr>
        <p:xfrm>
          <a:off x="1295401" y="1069104"/>
          <a:ext cx="3505198" cy="365529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p:cNvGraphicFramePr>
            <a:graphicFrameLocks/>
          </p:cNvGraphicFramePr>
          <p:nvPr>
            <p:extLst>
              <p:ext uri="{D42A27DB-BD31-4B8C-83A1-F6EECF244321}">
                <p14:modId xmlns:p14="http://schemas.microsoft.com/office/powerpoint/2010/main" xmlns="" val="3153171336"/>
              </p:ext>
            </p:extLst>
          </p:nvPr>
        </p:nvGraphicFramePr>
        <p:xfrm>
          <a:off x="4800599" y="1069104"/>
          <a:ext cx="3581401" cy="365529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20065909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4x3inch.MGL.jpg"/>
          <p:cNvPicPr>
            <a:picLocks noGrp="1" noChangeAspect="1"/>
          </p:cNvPicPr>
          <p:nvPr isPhoto="1"/>
        </p:nvPicPr>
        <p:blipFill>
          <a:blip r:embed="rId2" cstate="print">
            <a:lum/>
          </a:blip>
          <a:stretch>
            <a:fillRect/>
          </a:stretch>
        </p:blipFill>
        <p:spPr>
          <a:xfrm>
            <a:off x="0" y="-76200"/>
            <a:ext cx="9144000" cy="6858000"/>
          </a:xfrm>
          <a:prstGeom prst="rect">
            <a:avLst/>
          </a:prstGeom>
          <a:noFill/>
          <a:ln>
            <a:noFill/>
          </a:ln>
        </p:spPr>
      </p:pic>
      <p:sp>
        <p:nvSpPr>
          <p:cNvPr id="10" name="Rectangle 12"/>
          <p:cNvSpPr>
            <a:spLocks noChangeArrowheads="1"/>
          </p:cNvSpPr>
          <p:nvPr/>
        </p:nvSpPr>
        <p:spPr bwMode="auto">
          <a:xfrm>
            <a:off x="852488" y="457200"/>
            <a:ext cx="8291512" cy="400050"/>
          </a:xfrm>
          <a:prstGeom prst="rect">
            <a:avLst/>
          </a:prstGeom>
          <a:solidFill>
            <a:srgbClr val="996600"/>
          </a:solidFill>
          <a:ln w="9525">
            <a:noFill/>
            <a:miter lim="800000"/>
            <a:headEnd/>
            <a:tailEnd/>
          </a:ln>
        </p:spPr>
        <p:txBody>
          <a:bodyPr>
            <a:spAutoFit/>
          </a:bodyPr>
          <a:lstStyle/>
          <a:p>
            <a:pPr marL="514350" indent="-514350" algn="just" eaLnBrk="1" fontAlgn="auto" hangingPunct="1">
              <a:spcBef>
                <a:spcPct val="20000"/>
              </a:spcBef>
              <a:spcAft>
                <a:spcPts val="0"/>
              </a:spcAft>
              <a:buClr>
                <a:srgbClr val="F79646">
                  <a:lumMod val="50000"/>
                </a:srgbClr>
              </a:buClr>
              <a:buSzPct val="80000"/>
              <a:defRPr/>
            </a:pPr>
            <a:r>
              <a:rPr lang="mn-MN" sz="2000" b="1" kern="0" dirty="0">
                <a:solidFill>
                  <a:sysClr val="window" lastClr="FFFFFF"/>
                </a:solidFill>
                <a:latin typeface="Arial Unicode MS" pitchFamily="34" charset="-128"/>
                <a:ea typeface="Arial Unicode MS" pitchFamily="34" charset="-128"/>
                <a:cs typeface="Arial Unicode MS" pitchFamily="34" charset="-128"/>
              </a:rPr>
              <a:t>ХҮН АМ, НИЙГМИЙН ҮЗҮҮЛЭЛТ </a:t>
            </a:r>
            <a:r>
              <a:rPr lang="mn-MN" sz="2000" b="1" kern="0" dirty="0" smtClean="0">
                <a:solidFill>
                  <a:sysClr val="window" lastClr="FFFFFF"/>
                </a:solidFill>
                <a:latin typeface="Arial Unicode MS" pitchFamily="34" charset="-128"/>
                <a:ea typeface="Arial Unicode MS" pitchFamily="34" charset="-128"/>
                <a:cs typeface="Arial Unicode MS" pitchFamily="34" charset="-128"/>
              </a:rPr>
              <a:t>– Гэмт хэрэг</a:t>
            </a:r>
            <a:endParaRPr lang="mn-MN" sz="2000" b="1" kern="0" dirty="0">
              <a:solidFill>
                <a:sysClr val="window" lastClr="FFFFFF"/>
              </a:solidFill>
              <a:latin typeface="Arial Unicode MS" pitchFamily="34" charset="-128"/>
              <a:ea typeface="Arial Unicode MS" pitchFamily="34" charset="-128"/>
              <a:cs typeface="Arial Unicode MS" pitchFamily="34" charset="-128"/>
            </a:endParaRPr>
          </a:p>
        </p:txBody>
      </p:sp>
      <p:sp>
        <p:nvSpPr>
          <p:cNvPr id="4" name="Rectangle 3"/>
          <p:cNvSpPr/>
          <p:nvPr/>
        </p:nvSpPr>
        <p:spPr>
          <a:xfrm>
            <a:off x="852488" y="1513091"/>
            <a:ext cx="7752522" cy="4524315"/>
          </a:xfrm>
          <a:prstGeom prst="rect">
            <a:avLst/>
          </a:prstGeom>
        </p:spPr>
        <p:txBody>
          <a:bodyPr wrap="square">
            <a:spAutoFit/>
          </a:bodyPr>
          <a:lstStyle/>
          <a:p>
            <a:pPr algn="just">
              <a:lnSpc>
                <a:spcPct val="150000"/>
              </a:lnSpc>
            </a:pPr>
            <a:endParaRPr lang="mn-MN" dirty="0" smtClean="0">
              <a:latin typeface="Arial" panose="020B0604020202020204" pitchFamily="34" charset="0"/>
              <a:cs typeface="Times New Roman" panose="02020603050405020304" pitchFamily="18" charset="0"/>
            </a:endParaRPr>
          </a:p>
          <a:p>
            <a:pPr algn="just">
              <a:lnSpc>
                <a:spcPct val="150000"/>
              </a:lnSpc>
            </a:pPr>
            <a:endParaRPr lang="mn-MN" dirty="0">
              <a:latin typeface="Arial" panose="020B0604020202020204" pitchFamily="34" charset="0"/>
              <a:cs typeface="Times New Roman" panose="02020603050405020304" pitchFamily="18" charset="0"/>
            </a:endParaRPr>
          </a:p>
          <a:p>
            <a:pPr algn="just">
              <a:lnSpc>
                <a:spcPct val="150000"/>
              </a:lnSpc>
            </a:pPr>
            <a:endParaRPr lang="mn-MN" dirty="0" smtClean="0">
              <a:latin typeface="Arial" panose="020B0604020202020204" pitchFamily="34" charset="0"/>
              <a:cs typeface="Times New Roman" panose="02020603050405020304" pitchFamily="18" charset="0"/>
            </a:endParaRPr>
          </a:p>
          <a:p>
            <a:pPr algn="just">
              <a:lnSpc>
                <a:spcPct val="150000"/>
              </a:lnSpc>
            </a:pPr>
            <a:endParaRPr lang="mn-MN" dirty="0">
              <a:latin typeface="Arial" panose="020B0604020202020204" pitchFamily="34" charset="0"/>
              <a:cs typeface="Times New Roman" panose="02020603050405020304" pitchFamily="18" charset="0"/>
            </a:endParaRPr>
          </a:p>
          <a:p>
            <a:pPr algn="just">
              <a:lnSpc>
                <a:spcPct val="150000"/>
              </a:lnSpc>
            </a:pPr>
            <a:endParaRPr lang="mn-MN" dirty="0" smtClean="0">
              <a:latin typeface="Arial" panose="020B0604020202020204" pitchFamily="34" charset="0"/>
              <a:cs typeface="Times New Roman" panose="02020603050405020304" pitchFamily="18" charset="0"/>
            </a:endParaRPr>
          </a:p>
          <a:p>
            <a:pPr algn="just">
              <a:lnSpc>
                <a:spcPct val="150000"/>
              </a:lnSpc>
            </a:pPr>
            <a:endParaRPr lang="mn-MN" dirty="0">
              <a:latin typeface="Arial" panose="020B0604020202020204" pitchFamily="34" charset="0"/>
              <a:cs typeface="Times New Roman" panose="02020603050405020304" pitchFamily="18" charset="0"/>
            </a:endParaRPr>
          </a:p>
          <a:p>
            <a:pPr algn="just">
              <a:lnSpc>
                <a:spcPct val="150000"/>
              </a:lnSpc>
            </a:pPr>
            <a:endParaRPr lang="mn-MN" sz="1400" dirty="0" smtClean="0">
              <a:latin typeface="Arial" panose="020B0604020202020204" pitchFamily="34" charset="0"/>
              <a:cs typeface="Times New Roman" panose="02020603050405020304" pitchFamily="18" charset="0"/>
            </a:endParaRPr>
          </a:p>
          <a:p>
            <a:pPr algn="just">
              <a:lnSpc>
                <a:spcPct val="150000"/>
              </a:lnSpc>
            </a:pPr>
            <a:endParaRPr lang="mn-MN" sz="1400" dirty="0">
              <a:latin typeface="Arial" panose="020B0604020202020204" pitchFamily="34" charset="0"/>
              <a:cs typeface="Times New Roman" panose="02020603050405020304" pitchFamily="18" charset="0"/>
            </a:endParaRPr>
          </a:p>
          <a:p>
            <a:pPr algn="just">
              <a:lnSpc>
                <a:spcPct val="150000"/>
              </a:lnSpc>
            </a:pPr>
            <a:r>
              <a:rPr lang="en-US" sz="1400" dirty="0" err="1">
                <a:latin typeface="Arial" panose="020B0604020202020204" pitchFamily="34" charset="0"/>
                <a:ea typeface="Times New Roman" panose="02020603050405020304" pitchFamily="18" charset="0"/>
              </a:rPr>
              <a:t>Цагдаагийн</a:t>
            </a:r>
            <a:r>
              <a:rPr lang="en-US" sz="1400" dirty="0">
                <a:latin typeface="Arial" panose="020B0604020202020204" pitchFamily="34" charset="0"/>
                <a:ea typeface="Times New Roman" panose="02020603050405020304" pitchFamily="18" charset="0"/>
              </a:rPr>
              <a:t> </a:t>
            </a:r>
            <a:r>
              <a:rPr lang="mn-MN" sz="1400" dirty="0">
                <a:latin typeface="Arial" panose="020B0604020202020204" pitchFamily="34" charset="0"/>
                <a:ea typeface="Times New Roman" panose="02020603050405020304" pitchFamily="18" charset="0"/>
              </a:rPr>
              <a:t>хэлтсийн 2016 оны эхний 4 сарын байдлаар аймгийн хэмжээнд нийт бүртгэгдсэн гэмт хэргийн тоо 70 болж өнгөрсөн оны мөн үе‎тэй харьцуулахад 26,3 хувиар буюу 25 хүнээр буурсан байна. Гэмт хэрэгт холбогдогсдын тоо өнгөрсөн оны мөн үет‎эй харьцуулахад 15,2 хувиар буурч 67 хүн холбогдоод байна</a:t>
            </a:r>
            <a:r>
              <a:rPr lang="mn-MN" sz="1400" dirty="0" smtClean="0">
                <a:latin typeface="Arial" panose="020B0604020202020204" pitchFamily="34" charset="0"/>
                <a:ea typeface="Times New Roman" panose="02020603050405020304" pitchFamily="18" charset="0"/>
              </a:rPr>
              <a:t>.</a:t>
            </a:r>
            <a:endParaRPr lang="en-US" sz="1400" dirty="0"/>
          </a:p>
        </p:txBody>
      </p:sp>
      <p:graphicFrame>
        <p:nvGraphicFramePr>
          <p:cNvPr id="8" name="Chart 7"/>
          <p:cNvGraphicFramePr>
            <a:graphicFrameLocks/>
          </p:cNvGraphicFramePr>
          <p:nvPr>
            <p:extLst>
              <p:ext uri="{D42A27DB-BD31-4B8C-83A1-F6EECF244321}">
                <p14:modId xmlns:p14="http://schemas.microsoft.com/office/powerpoint/2010/main" xmlns="" val="1289287661"/>
              </p:ext>
            </p:extLst>
          </p:nvPr>
        </p:nvGraphicFramePr>
        <p:xfrm>
          <a:off x="1115648" y="1304924"/>
          <a:ext cx="3390900" cy="28098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a:graphicFrameLocks/>
          </p:cNvGraphicFramePr>
          <p:nvPr>
            <p:extLst>
              <p:ext uri="{D42A27DB-BD31-4B8C-83A1-F6EECF244321}">
                <p14:modId xmlns:p14="http://schemas.microsoft.com/office/powerpoint/2010/main" xmlns="" val="2011581067"/>
              </p:ext>
            </p:extLst>
          </p:nvPr>
        </p:nvGraphicFramePr>
        <p:xfrm>
          <a:off x="5115536" y="1304924"/>
          <a:ext cx="3419475" cy="28860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29919794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endParaRPr lang="en-US" altLang="en-US" smtClean="0"/>
          </a:p>
        </p:txBody>
      </p:sp>
      <p:sp>
        <p:nvSpPr>
          <p:cNvPr id="10243" name="Content Placeholder 2"/>
          <p:cNvSpPr>
            <a:spLocks noGrp="1"/>
          </p:cNvSpPr>
          <p:nvPr>
            <p:ph idx="1"/>
          </p:nvPr>
        </p:nvSpPr>
        <p:spPr/>
        <p:txBody>
          <a:bodyPr/>
          <a:lstStyle/>
          <a:p>
            <a:endParaRPr lang="en-US" altLang="en-US" smtClean="0"/>
          </a:p>
        </p:txBody>
      </p:sp>
      <p:pic>
        <p:nvPicPr>
          <p:cNvPr id="4" name="Picture 2" descr="C:\Users\User\Desktop\10_Dundgovi dem.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8575" y="0"/>
            <a:ext cx="9144000"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rgbClr val="000000"/>
                </a:solidFill>
                <a:miter lim="800000"/>
                <a:headEnd/>
                <a:tailEnd/>
              </a14:hiddenLine>
            </a:ext>
          </a:extLst>
        </p:spPr>
      </p:pic>
      <p:pic>
        <p:nvPicPr>
          <p:cNvPr id="10245" name="Picture 2" descr="D:\2013\12. December 2013\display1.jpg"/>
          <p:cNvPicPr>
            <a:picLocks noChangeAspect="1" noChangeArrowheads="1"/>
          </p:cNvPicPr>
          <p:nvPr/>
        </p:nvPicPr>
        <p:blipFill>
          <a:blip r:embed="rId3">
            <a:extLst>
              <a:ext uri="{28A0092B-C50C-407E-A947-70E740481C1C}">
                <a14:useLocalDpi xmlns:a14="http://schemas.microsoft.com/office/drawing/2010/main" xmlns="" val="0"/>
              </a:ext>
            </a:extLst>
          </a:blip>
          <a:srcRect l="23940" t="30411" r="23524" b="9421"/>
          <a:stretch>
            <a:fillRect/>
          </a:stretch>
        </p:blipFill>
        <p:spPr bwMode="auto">
          <a:xfrm>
            <a:off x="1143000" y="1077913"/>
            <a:ext cx="7162800" cy="4941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8368372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4x3inch.MGL.jpg"/>
          <p:cNvPicPr>
            <a:picLocks noGrp="1" noChangeAspect="1"/>
          </p:cNvPicPr>
          <p:nvPr isPhoto="1"/>
        </p:nvPicPr>
        <p:blipFill>
          <a:blip r:embed="rId2" cstate="print">
            <a:lum/>
          </a:blip>
          <a:stretch>
            <a:fillRect/>
          </a:stretch>
        </p:blipFill>
        <p:spPr>
          <a:xfrm>
            <a:off x="-70022" y="0"/>
            <a:ext cx="9144000" cy="6858000"/>
          </a:xfrm>
          <a:prstGeom prst="rect">
            <a:avLst/>
          </a:prstGeom>
          <a:noFill/>
          <a:ln>
            <a:noFill/>
          </a:ln>
        </p:spPr>
      </p:pic>
      <p:sp>
        <p:nvSpPr>
          <p:cNvPr id="5" name="Rectangle 4"/>
          <p:cNvSpPr/>
          <p:nvPr/>
        </p:nvSpPr>
        <p:spPr>
          <a:xfrm>
            <a:off x="1295400" y="-152400"/>
            <a:ext cx="7619999" cy="923330"/>
          </a:xfrm>
          <a:prstGeom prst="rect">
            <a:avLst/>
          </a:prstGeom>
        </p:spPr>
        <p:txBody>
          <a:bodyPr wrap="square">
            <a:spAutoFit/>
          </a:bodyPr>
          <a:lstStyle/>
          <a:p>
            <a:pPr algn="ctr"/>
            <a:r>
              <a:rPr lang="mn-MN" b="1" dirty="0" smtClean="0">
                <a:latin typeface="Arial" pitchFamily="34" charset="0"/>
                <a:cs typeface="Arial" pitchFamily="34" charset="0"/>
              </a:rPr>
              <a:t>                                                                                                                                                  </a:t>
            </a:r>
          </a:p>
          <a:p>
            <a:pPr algn="ctr"/>
            <a:endParaRPr lang="mn-MN" b="1" dirty="0">
              <a:latin typeface="Arial" pitchFamily="34" charset="0"/>
              <a:cs typeface="Arial" pitchFamily="34" charset="0"/>
            </a:endParaRPr>
          </a:p>
          <a:p>
            <a:pPr algn="ctr"/>
            <a:endParaRPr lang="mn-MN" b="1" dirty="0" smtClean="0">
              <a:latin typeface="Arial" pitchFamily="34" charset="0"/>
              <a:cs typeface="Arial" pitchFamily="34" charset="0"/>
            </a:endParaRPr>
          </a:p>
        </p:txBody>
      </p:sp>
      <p:sp>
        <p:nvSpPr>
          <p:cNvPr id="6" name="Rectangle 12"/>
          <p:cNvSpPr>
            <a:spLocks noChangeArrowheads="1"/>
          </p:cNvSpPr>
          <p:nvPr/>
        </p:nvSpPr>
        <p:spPr bwMode="auto">
          <a:xfrm>
            <a:off x="838200" y="485775"/>
            <a:ext cx="8305800" cy="400050"/>
          </a:xfrm>
          <a:prstGeom prst="rect">
            <a:avLst/>
          </a:prstGeom>
          <a:solidFill>
            <a:srgbClr val="996600"/>
          </a:solidFill>
          <a:ln w="9525">
            <a:noFill/>
            <a:miter lim="800000"/>
            <a:headEnd/>
            <a:tailEnd/>
          </a:ln>
        </p:spPr>
        <p:txBody>
          <a:bodyPr wrap="square">
            <a:spAutoFit/>
          </a:bodyPr>
          <a:lstStyle/>
          <a:p>
            <a:pPr marL="514350" indent="-514350" algn="just" eaLnBrk="1" fontAlgn="auto" hangingPunct="1">
              <a:spcBef>
                <a:spcPct val="20000"/>
              </a:spcBef>
              <a:spcAft>
                <a:spcPts val="0"/>
              </a:spcAft>
              <a:buClr>
                <a:srgbClr val="F79646">
                  <a:lumMod val="50000"/>
                </a:srgbClr>
              </a:buClr>
              <a:buSzPct val="80000"/>
              <a:defRPr/>
            </a:pPr>
            <a:r>
              <a:rPr lang="mn-MN" sz="2000" b="1" kern="0" dirty="0">
                <a:solidFill>
                  <a:sysClr val="window" lastClr="FFFFFF"/>
                </a:solidFill>
                <a:latin typeface="Arial Unicode MS" pitchFamily="34" charset="-128"/>
                <a:ea typeface="Arial Unicode MS" pitchFamily="34" charset="-128"/>
                <a:cs typeface="Arial Unicode MS" pitchFamily="34" charset="-128"/>
              </a:rPr>
              <a:t>ХҮН АМ, НИЙГМИЙН ҮЗҮҮЛЭЛТ</a:t>
            </a:r>
            <a:r>
              <a:rPr lang="en-US" sz="2000" b="1" kern="0" dirty="0">
                <a:solidFill>
                  <a:sysClr val="window" lastClr="FFFFFF"/>
                </a:solidFill>
                <a:latin typeface="Arial Unicode MS" pitchFamily="34" charset="-128"/>
                <a:ea typeface="Arial Unicode MS" pitchFamily="34" charset="-128"/>
                <a:cs typeface="Arial Unicode MS" pitchFamily="34" charset="-128"/>
              </a:rPr>
              <a:t> </a:t>
            </a:r>
            <a:r>
              <a:rPr lang="mn-MN" sz="2000" b="1" kern="0" dirty="0">
                <a:solidFill>
                  <a:sysClr val="window" lastClr="FFFFFF"/>
                </a:solidFill>
                <a:latin typeface="Arial Unicode MS" pitchFamily="34" charset="-128"/>
                <a:ea typeface="Arial Unicode MS" pitchFamily="34" charset="-128"/>
                <a:cs typeface="Arial Unicode MS" pitchFamily="34" charset="-128"/>
              </a:rPr>
              <a:t>– Хүн ам</a:t>
            </a:r>
          </a:p>
        </p:txBody>
      </p:sp>
      <p:sp>
        <p:nvSpPr>
          <p:cNvPr id="3" name="Rectangle 2"/>
          <p:cNvSpPr/>
          <p:nvPr/>
        </p:nvSpPr>
        <p:spPr>
          <a:xfrm>
            <a:off x="1066800" y="1097593"/>
            <a:ext cx="8001000" cy="4385816"/>
          </a:xfrm>
          <a:prstGeom prst="rect">
            <a:avLst/>
          </a:prstGeom>
        </p:spPr>
        <p:txBody>
          <a:bodyPr wrap="square">
            <a:spAutoFit/>
          </a:bodyPr>
          <a:lstStyle/>
          <a:p>
            <a:pPr algn="just">
              <a:lnSpc>
                <a:spcPct val="150000"/>
              </a:lnSpc>
            </a:pPr>
            <a:endParaRPr lang="en-US" dirty="0" smtClean="0">
              <a:solidFill>
                <a:srgbClr val="000000"/>
              </a:solidFill>
              <a:latin typeface="Arial" panose="020B0604020202020204" pitchFamily="34" charset="0"/>
              <a:cs typeface="Calibri" panose="020F0502020204030204" pitchFamily="34" charset="0"/>
            </a:endParaRPr>
          </a:p>
          <a:p>
            <a:pPr algn="just">
              <a:lnSpc>
                <a:spcPct val="150000"/>
              </a:lnSpc>
            </a:pPr>
            <a:endParaRPr lang="en-US" dirty="0">
              <a:solidFill>
                <a:srgbClr val="000000"/>
              </a:solidFill>
              <a:latin typeface="Arial" panose="020B0604020202020204" pitchFamily="34" charset="0"/>
              <a:cs typeface="Calibri" panose="020F0502020204030204" pitchFamily="34" charset="0"/>
            </a:endParaRPr>
          </a:p>
          <a:p>
            <a:pPr algn="just">
              <a:lnSpc>
                <a:spcPct val="150000"/>
              </a:lnSpc>
            </a:pPr>
            <a:endParaRPr lang="en-US" dirty="0" smtClean="0">
              <a:solidFill>
                <a:srgbClr val="000000"/>
              </a:solidFill>
              <a:latin typeface="Arial" panose="020B0604020202020204" pitchFamily="34" charset="0"/>
              <a:cs typeface="Calibri" panose="020F0502020204030204" pitchFamily="34" charset="0"/>
            </a:endParaRPr>
          </a:p>
          <a:p>
            <a:pPr algn="just">
              <a:lnSpc>
                <a:spcPct val="150000"/>
              </a:lnSpc>
            </a:pPr>
            <a:endParaRPr lang="en-US" dirty="0">
              <a:solidFill>
                <a:srgbClr val="000000"/>
              </a:solidFill>
              <a:latin typeface="Arial" panose="020B0604020202020204" pitchFamily="34" charset="0"/>
              <a:cs typeface="Calibri" panose="020F0502020204030204" pitchFamily="34" charset="0"/>
            </a:endParaRPr>
          </a:p>
          <a:p>
            <a:pPr algn="just">
              <a:lnSpc>
                <a:spcPct val="150000"/>
              </a:lnSpc>
            </a:pPr>
            <a:endParaRPr lang="en-US" dirty="0" smtClean="0">
              <a:solidFill>
                <a:srgbClr val="000000"/>
              </a:solidFill>
              <a:latin typeface="Arial" panose="020B0604020202020204" pitchFamily="34" charset="0"/>
              <a:cs typeface="Calibri" panose="020F0502020204030204" pitchFamily="34" charset="0"/>
            </a:endParaRPr>
          </a:p>
          <a:p>
            <a:pPr algn="just">
              <a:lnSpc>
                <a:spcPct val="150000"/>
              </a:lnSpc>
            </a:pPr>
            <a:endParaRPr lang="en-US" dirty="0">
              <a:solidFill>
                <a:srgbClr val="000000"/>
              </a:solidFill>
              <a:latin typeface="Arial" panose="020B0604020202020204" pitchFamily="34" charset="0"/>
              <a:cs typeface="Calibri" panose="020F0502020204030204" pitchFamily="34" charset="0"/>
            </a:endParaRPr>
          </a:p>
          <a:p>
            <a:pPr algn="just">
              <a:lnSpc>
                <a:spcPct val="150000"/>
              </a:lnSpc>
            </a:pPr>
            <a:endParaRPr lang="en-US" dirty="0" smtClean="0">
              <a:solidFill>
                <a:srgbClr val="000000"/>
              </a:solidFill>
              <a:latin typeface="Arial" panose="020B0604020202020204" pitchFamily="34" charset="0"/>
              <a:cs typeface="Calibri" panose="020F0502020204030204" pitchFamily="34" charset="0"/>
            </a:endParaRPr>
          </a:p>
          <a:p>
            <a:pPr algn="just">
              <a:lnSpc>
                <a:spcPct val="150000"/>
              </a:lnSpc>
            </a:pPr>
            <a:endParaRPr lang="en-US" dirty="0" smtClean="0">
              <a:solidFill>
                <a:srgbClr val="000000"/>
              </a:solidFill>
              <a:latin typeface="Arial" panose="020B0604020202020204" pitchFamily="34" charset="0"/>
              <a:cs typeface="Calibri" panose="020F0502020204030204" pitchFamily="34" charset="0"/>
            </a:endParaRPr>
          </a:p>
          <a:p>
            <a:pPr algn="just">
              <a:lnSpc>
                <a:spcPct val="150000"/>
              </a:lnSpc>
            </a:pPr>
            <a:r>
              <a:rPr lang="en-US" sz="1400" dirty="0" err="1">
                <a:latin typeface="Arial" panose="020B0604020202020204" pitchFamily="34" charset="0"/>
                <a:ea typeface="Times New Roman" panose="02020603050405020304" pitchFamily="18" charset="0"/>
              </a:rPr>
              <a:t>Эрүүл</a:t>
            </a:r>
            <a:r>
              <a:rPr lang="en-US" sz="1400" dirty="0">
                <a:latin typeface="Arial" panose="020B0604020202020204" pitchFamily="34" charset="0"/>
                <a:ea typeface="Times New Roman" panose="02020603050405020304" pitchFamily="18" charset="0"/>
              </a:rPr>
              <a:t> </a:t>
            </a:r>
            <a:r>
              <a:rPr lang="en-US" sz="1400" dirty="0" err="1">
                <a:latin typeface="Arial" panose="020B0604020202020204" pitchFamily="34" charset="0"/>
                <a:ea typeface="Times New Roman" panose="02020603050405020304" pitchFamily="18" charset="0"/>
              </a:rPr>
              <a:t>мэндийн</a:t>
            </a:r>
            <a:r>
              <a:rPr lang="en-US" sz="1400" dirty="0">
                <a:latin typeface="Arial" panose="020B0604020202020204" pitchFamily="34" charset="0"/>
                <a:ea typeface="Times New Roman" panose="02020603050405020304" pitchFamily="18" charset="0"/>
              </a:rPr>
              <a:t> </a:t>
            </a:r>
            <a:r>
              <a:rPr lang="en-US" sz="1400" dirty="0" err="1">
                <a:latin typeface="Arial" panose="020B0604020202020204" pitchFamily="34" charset="0"/>
                <a:ea typeface="Times New Roman" panose="02020603050405020304" pitchFamily="18" charset="0"/>
              </a:rPr>
              <a:t>газрын</a:t>
            </a:r>
            <a:r>
              <a:rPr lang="en-US" sz="1400" dirty="0">
                <a:latin typeface="Arial" panose="020B0604020202020204" pitchFamily="34" charset="0"/>
                <a:ea typeface="Times New Roman" panose="02020603050405020304" pitchFamily="18" charset="0"/>
              </a:rPr>
              <a:t> </a:t>
            </a:r>
            <a:r>
              <a:rPr lang="en-US" sz="1400" dirty="0" err="1">
                <a:latin typeface="Arial" panose="020B0604020202020204" pitchFamily="34" charset="0"/>
                <a:ea typeface="Times New Roman" panose="02020603050405020304" pitchFamily="18" charset="0"/>
              </a:rPr>
              <a:t>мэдээгээр</a:t>
            </a:r>
            <a:r>
              <a:rPr lang="en-US" sz="1400" dirty="0">
                <a:latin typeface="Arial" panose="020B0604020202020204" pitchFamily="34" charset="0"/>
                <a:ea typeface="Times New Roman" panose="02020603050405020304" pitchFamily="18" charset="0"/>
              </a:rPr>
              <a:t> </a:t>
            </a:r>
            <a:r>
              <a:rPr lang="en-US" sz="1400" dirty="0" err="1">
                <a:latin typeface="Arial" panose="020B0604020202020204" pitchFamily="34" charset="0"/>
                <a:ea typeface="Times New Roman" panose="02020603050405020304" pitchFamily="18" charset="0"/>
              </a:rPr>
              <a:t>аймгийн</a:t>
            </a:r>
            <a:r>
              <a:rPr lang="en-US" sz="1400" dirty="0">
                <a:latin typeface="Arial" panose="020B0604020202020204" pitchFamily="34" charset="0"/>
                <a:ea typeface="Times New Roman" panose="02020603050405020304" pitchFamily="18" charset="0"/>
              </a:rPr>
              <a:t> </a:t>
            </a:r>
            <a:r>
              <a:rPr lang="en-US" sz="1400" dirty="0" err="1">
                <a:latin typeface="Arial" panose="020B0604020202020204" pitchFamily="34" charset="0"/>
                <a:ea typeface="Times New Roman" panose="02020603050405020304" pitchFamily="18" charset="0"/>
              </a:rPr>
              <a:t>хэмжээнд</a:t>
            </a:r>
            <a:r>
              <a:rPr lang="en-US" sz="1400" dirty="0">
                <a:latin typeface="Arial" panose="020B0604020202020204" pitchFamily="34" charset="0"/>
                <a:ea typeface="Times New Roman" panose="02020603050405020304" pitchFamily="18" charset="0"/>
              </a:rPr>
              <a:t> </a:t>
            </a:r>
            <a:r>
              <a:rPr lang="mn-MN" sz="1400" dirty="0">
                <a:latin typeface="Arial" panose="020B0604020202020204" pitchFamily="34" charset="0"/>
                <a:ea typeface="Times New Roman" panose="02020603050405020304" pitchFamily="18" charset="0"/>
              </a:rPr>
              <a:t>эхний </a:t>
            </a:r>
            <a:r>
              <a:rPr lang="en-US" sz="1400" dirty="0">
                <a:latin typeface="Arial" panose="020B0604020202020204" pitchFamily="34" charset="0"/>
                <a:ea typeface="Times New Roman" panose="02020603050405020304" pitchFamily="18" charset="0"/>
              </a:rPr>
              <a:t>4</a:t>
            </a:r>
            <a:r>
              <a:rPr lang="mn-MN" sz="1400" dirty="0">
                <a:latin typeface="Arial" panose="020B0604020202020204" pitchFamily="34" charset="0"/>
                <a:ea typeface="Times New Roman" panose="02020603050405020304" pitchFamily="18" charset="0"/>
              </a:rPr>
              <a:t> сарын байдлаар </a:t>
            </a:r>
            <a:r>
              <a:rPr lang="en-US" sz="1400" dirty="0">
                <a:latin typeface="Arial" panose="020B0604020202020204" pitchFamily="34" charset="0"/>
                <a:ea typeface="Times New Roman" panose="02020603050405020304" pitchFamily="18" charset="0"/>
              </a:rPr>
              <a:t>336</a:t>
            </a:r>
            <a:r>
              <a:rPr lang="mn-MN" sz="1400" dirty="0">
                <a:latin typeface="Arial" panose="020B0604020202020204" pitchFamily="34" charset="0"/>
                <a:ea typeface="Times New Roman" panose="02020603050405020304" pitchFamily="18" charset="0"/>
              </a:rPr>
              <a:t> эх төрсөн нь өнгөрсөн оны мөн үеэс </a:t>
            </a:r>
            <a:r>
              <a:rPr lang="en-US" sz="1400" dirty="0">
                <a:latin typeface="Arial" panose="020B0604020202020204" pitchFamily="34" charset="0"/>
                <a:ea typeface="Times New Roman" panose="02020603050405020304" pitchFamily="18" charset="0"/>
              </a:rPr>
              <a:t>29</a:t>
            </a:r>
            <a:r>
              <a:rPr lang="mn-MN" sz="1400" dirty="0">
                <a:latin typeface="Arial" panose="020B0604020202020204" pitchFamily="34" charset="0"/>
                <a:ea typeface="Times New Roman" panose="02020603050405020304" pitchFamily="18" charset="0"/>
              </a:rPr>
              <a:t> төрөлтөөр </a:t>
            </a:r>
            <a:r>
              <a:rPr lang="mn-MN" sz="1400" dirty="0" smtClean="0">
                <a:latin typeface="Arial" panose="020B0604020202020204" pitchFamily="34" charset="0"/>
                <a:ea typeface="Times New Roman" panose="02020603050405020304" pitchFamily="18" charset="0"/>
              </a:rPr>
              <a:t>нэмэгджээ. 1000 хүнд ногдох төрөлт 7,5, нас баралт 2,3 болж өмнөх онуудаас өссөн байна. </a:t>
            </a:r>
            <a:endParaRPr lang="en-US" sz="1400" dirty="0">
              <a:solidFill>
                <a:srgbClr val="000000"/>
              </a:solidFill>
              <a:latin typeface="Arial" panose="020B0604020202020204" pitchFamily="34" charset="0"/>
              <a:cs typeface="Calibri" panose="020F0502020204030204" pitchFamily="34" charset="0"/>
            </a:endParaRPr>
          </a:p>
        </p:txBody>
      </p:sp>
      <p:graphicFrame>
        <p:nvGraphicFramePr>
          <p:cNvPr id="8" name="Chart 7"/>
          <p:cNvGraphicFramePr>
            <a:graphicFrameLocks/>
          </p:cNvGraphicFramePr>
          <p:nvPr>
            <p:extLst>
              <p:ext uri="{D42A27DB-BD31-4B8C-83A1-F6EECF244321}">
                <p14:modId xmlns:p14="http://schemas.microsoft.com/office/powerpoint/2010/main" xmlns="" val="1921573546"/>
              </p:ext>
            </p:extLst>
          </p:nvPr>
        </p:nvGraphicFramePr>
        <p:xfrm>
          <a:off x="1524001" y="1256705"/>
          <a:ext cx="6553200" cy="323909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36245010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4x3inch.MGL.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5" name="Rectangle 4"/>
          <p:cNvSpPr/>
          <p:nvPr/>
        </p:nvSpPr>
        <p:spPr>
          <a:xfrm>
            <a:off x="1295400" y="-152400"/>
            <a:ext cx="7619999" cy="923330"/>
          </a:xfrm>
          <a:prstGeom prst="rect">
            <a:avLst/>
          </a:prstGeom>
        </p:spPr>
        <p:txBody>
          <a:bodyPr wrap="square">
            <a:spAutoFit/>
          </a:bodyPr>
          <a:lstStyle/>
          <a:p>
            <a:pPr algn="ctr"/>
            <a:r>
              <a:rPr lang="mn-MN" b="1" dirty="0" smtClean="0">
                <a:latin typeface="Arial" pitchFamily="34" charset="0"/>
                <a:cs typeface="Arial" pitchFamily="34" charset="0"/>
              </a:rPr>
              <a:t>                                                                                                                                                  </a:t>
            </a:r>
          </a:p>
          <a:p>
            <a:pPr algn="ctr"/>
            <a:endParaRPr lang="mn-MN" b="1" dirty="0">
              <a:latin typeface="Arial" pitchFamily="34" charset="0"/>
              <a:cs typeface="Arial" pitchFamily="34" charset="0"/>
            </a:endParaRPr>
          </a:p>
          <a:p>
            <a:pPr algn="ctr"/>
            <a:endParaRPr lang="mn-MN" b="1" dirty="0" smtClean="0">
              <a:latin typeface="Arial" pitchFamily="34" charset="0"/>
              <a:cs typeface="Arial" pitchFamily="34" charset="0"/>
            </a:endParaRPr>
          </a:p>
        </p:txBody>
      </p:sp>
      <p:sp>
        <p:nvSpPr>
          <p:cNvPr id="6" name="Rectangle 12"/>
          <p:cNvSpPr>
            <a:spLocks noChangeArrowheads="1"/>
          </p:cNvSpPr>
          <p:nvPr/>
        </p:nvSpPr>
        <p:spPr bwMode="auto">
          <a:xfrm>
            <a:off x="838200" y="528638"/>
            <a:ext cx="8305800" cy="400050"/>
          </a:xfrm>
          <a:prstGeom prst="rect">
            <a:avLst/>
          </a:prstGeom>
          <a:solidFill>
            <a:srgbClr val="996600"/>
          </a:solidFill>
          <a:ln w="9525">
            <a:noFill/>
            <a:miter lim="800000"/>
            <a:headEnd/>
            <a:tailEnd/>
          </a:ln>
        </p:spPr>
        <p:txBody>
          <a:bodyPr wrap="square">
            <a:spAutoFit/>
          </a:bodyPr>
          <a:lstStyle/>
          <a:p>
            <a:pPr marL="514350" indent="-514350" algn="just" eaLnBrk="1" fontAlgn="auto" hangingPunct="1">
              <a:spcBef>
                <a:spcPct val="20000"/>
              </a:spcBef>
              <a:spcAft>
                <a:spcPts val="0"/>
              </a:spcAft>
              <a:buClr>
                <a:srgbClr val="F79646">
                  <a:lumMod val="50000"/>
                </a:srgbClr>
              </a:buClr>
              <a:buSzPct val="80000"/>
              <a:defRPr/>
            </a:pPr>
            <a:r>
              <a:rPr lang="mn-MN" sz="2000" b="1" kern="0" dirty="0">
                <a:solidFill>
                  <a:sysClr val="window" lastClr="FFFFFF"/>
                </a:solidFill>
                <a:latin typeface="Arial Unicode MS" pitchFamily="34" charset="-128"/>
                <a:ea typeface="Arial Unicode MS" pitchFamily="34" charset="-128"/>
                <a:cs typeface="Arial Unicode MS" pitchFamily="34" charset="-128"/>
              </a:rPr>
              <a:t>ХҮН АМ, НИЙГМИЙН ҮЗҮҮЛЭЛТ – Эрүүл мэнд</a:t>
            </a:r>
          </a:p>
        </p:txBody>
      </p:sp>
      <p:sp>
        <p:nvSpPr>
          <p:cNvPr id="7" name="Rectangle 12"/>
          <p:cNvSpPr>
            <a:spLocks noChangeArrowheads="1"/>
          </p:cNvSpPr>
          <p:nvPr/>
        </p:nvSpPr>
        <p:spPr bwMode="auto">
          <a:xfrm>
            <a:off x="838200" y="528638"/>
            <a:ext cx="7913688" cy="400050"/>
          </a:xfrm>
          <a:prstGeom prst="rect">
            <a:avLst/>
          </a:prstGeom>
          <a:solidFill>
            <a:srgbClr val="996600"/>
          </a:solidFill>
          <a:ln w="9525">
            <a:noFill/>
            <a:miter lim="800000"/>
            <a:headEnd/>
            <a:tailEnd/>
          </a:ln>
        </p:spPr>
        <p:txBody>
          <a:bodyPr>
            <a:spAutoFit/>
          </a:bodyPr>
          <a:lstStyle/>
          <a:p>
            <a:pPr marL="514350" indent="-514350" algn="just" eaLnBrk="1" fontAlgn="auto" hangingPunct="1">
              <a:spcBef>
                <a:spcPct val="20000"/>
              </a:spcBef>
              <a:spcAft>
                <a:spcPts val="0"/>
              </a:spcAft>
              <a:buClr>
                <a:srgbClr val="F79646">
                  <a:lumMod val="50000"/>
                </a:srgbClr>
              </a:buClr>
              <a:buSzPct val="80000"/>
              <a:defRPr/>
            </a:pPr>
            <a:r>
              <a:rPr lang="mn-MN" sz="2000" b="1" kern="0" dirty="0">
                <a:solidFill>
                  <a:sysClr val="window" lastClr="FFFFFF"/>
                </a:solidFill>
                <a:latin typeface="Arial Unicode MS" pitchFamily="34" charset="-128"/>
                <a:ea typeface="Arial Unicode MS" pitchFamily="34" charset="-128"/>
                <a:cs typeface="Arial Unicode MS" pitchFamily="34" charset="-128"/>
              </a:rPr>
              <a:t>ХҮН АМ, НИЙГМИЙН ҮЗҮҮЛЭЛТ – Эрүүл мэнд</a:t>
            </a:r>
          </a:p>
        </p:txBody>
      </p:sp>
      <p:sp>
        <p:nvSpPr>
          <p:cNvPr id="3" name="Rectangle 2"/>
          <p:cNvSpPr/>
          <p:nvPr/>
        </p:nvSpPr>
        <p:spPr>
          <a:xfrm>
            <a:off x="838199" y="2057400"/>
            <a:ext cx="7995443" cy="4247317"/>
          </a:xfrm>
          <a:prstGeom prst="rect">
            <a:avLst/>
          </a:prstGeom>
        </p:spPr>
        <p:txBody>
          <a:bodyPr wrap="square">
            <a:spAutoFit/>
          </a:bodyPr>
          <a:lstStyle/>
          <a:p>
            <a:pPr>
              <a:lnSpc>
                <a:spcPct val="150000"/>
              </a:lnSpc>
              <a:buFont typeface="Wingdings" panose="05000000000000000000" pitchFamily="2" charset="2"/>
              <a:buChar char="Ø"/>
            </a:pPr>
            <a:endParaRPr lang="en-US" sz="1400" dirty="0" smtClean="0">
              <a:latin typeface="Arial" panose="020B0604020202020204" pitchFamily="34" charset="0"/>
              <a:cs typeface="Times New Roman" panose="02020603050405020304" pitchFamily="18" charset="0"/>
            </a:endParaRPr>
          </a:p>
          <a:p>
            <a:pPr>
              <a:lnSpc>
                <a:spcPct val="150000"/>
              </a:lnSpc>
              <a:buFont typeface="Wingdings" panose="05000000000000000000" pitchFamily="2" charset="2"/>
              <a:buChar char="Ø"/>
            </a:pPr>
            <a:endParaRPr lang="en-US" sz="1400" dirty="0">
              <a:latin typeface="Arial" panose="020B0604020202020204" pitchFamily="34" charset="0"/>
              <a:cs typeface="Times New Roman" panose="02020603050405020304" pitchFamily="18" charset="0"/>
            </a:endParaRPr>
          </a:p>
          <a:p>
            <a:pPr>
              <a:lnSpc>
                <a:spcPct val="150000"/>
              </a:lnSpc>
              <a:buFont typeface="Wingdings" panose="05000000000000000000" pitchFamily="2" charset="2"/>
              <a:buChar char="Ø"/>
            </a:pPr>
            <a:endParaRPr lang="en-US" sz="1400" dirty="0" smtClean="0">
              <a:latin typeface="Arial" panose="020B0604020202020204" pitchFamily="34" charset="0"/>
              <a:cs typeface="Times New Roman" panose="02020603050405020304" pitchFamily="18" charset="0"/>
            </a:endParaRPr>
          </a:p>
          <a:p>
            <a:pPr>
              <a:lnSpc>
                <a:spcPct val="150000"/>
              </a:lnSpc>
              <a:buFont typeface="Wingdings" panose="05000000000000000000" pitchFamily="2" charset="2"/>
              <a:buChar char="Ø"/>
            </a:pPr>
            <a:endParaRPr lang="en-US" sz="1400" dirty="0">
              <a:latin typeface="Arial" panose="020B0604020202020204" pitchFamily="34" charset="0"/>
              <a:cs typeface="Times New Roman" panose="02020603050405020304" pitchFamily="18" charset="0"/>
            </a:endParaRPr>
          </a:p>
          <a:p>
            <a:pPr>
              <a:lnSpc>
                <a:spcPct val="150000"/>
              </a:lnSpc>
            </a:pPr>
            <a:endParaRPr lang="en-US" sz="1400" dirty="0" smtClean="0">
              <a:latin typeface="Arial" panose="020B0604020202020204" pitchFamily="34" charset="0"/>
              <a:cs typeface="Times New Roman" panose="02020603050405020304" pitchFamily="18" charset="0"/>
            </a:endParaRPr>
          </a:p>
          <a:p>
            <a:pPr>
              <a:lnSpc>
                <a:spcPct val="150000"/>
              </a:lnSpc>
              <a:buFont typeface="Wingdings" panose="05000000000000000000" pitchFamily="2" charset="2"/>
              <a:buChar char="Ø"/>
            </a:pPr>
            <a:endParaRPr lang="en-US" sz="1400" dirty="0">
              <a:latin typeface="Arial" panose="020B0604020202020204" pitchFamily="34" charset="0"/>
              <a:cs typeface="Times New Roman" panose="02020603050405020304" pitchFamily="18" charset="0"/>
            </a:endParaRPr>
          </a:p>
          <a:p>
            <a:pPr>
              <a:lnSpc>
                <a:spcPct val="150000"/>
              </a:lnSpc>
              <a:buFont typeface="Wingdings" panose="05000000000000000000" pitchFamily="2" charset="2"/>
              <a:buChar char="Ø"/>
            </a:pPr>
            <a:endParaRPr lang="en-US" sz="1200" dirty="0" smtClean="0">
              <a:latin typeface="Arial" panose="020B0604020202020204" pitchFamily="34" charset="0"/>
              <a:cs typeface="Times New Roman" panose="02020603050405020304" pitchFamily="18" charset="0"/>
            </a:endParaRPr>
          </a:p>
          <a:p>
            <a:pPr>
              <a:lnSpc>
                <a:spcPct val="150000"/>
              </a:lnSpc>
              <a:buFont typeface="Wingdings" panose="05000000000000000000" pitchFamily="2" charset="2"/>
              <a:buChar char="Ø"/>
            </a:pPr>
            <a:endParaRPr lang="en-US" sz="1200" dirty="0">
              <a:latin typeface="Arial" panose="020B0604020202020204" pitchFamily="34" charset="0"/>
              <a:cs typeface="Times New Roman" panose="02020603050405020304" pitchFamily="18" charset="0"/>
            </a:endParaRPr>
          </a:p>
          <a:p>
            <a:pPr>
              <a:lnSpc>
                <a:spcPct val="150000"/>
              </a:lnSpc>
              <a:buFont typeface="Wingdings" panose="05000000000000000000" pitchFamily="2" charset="2"/>
              <a:buChar char="Ø"/>
            </a:pPr>
            <a:r>
              <a:rPr lang="en-US" sz="1200" dirty="0" smtClean="0">
                <a:latin typeface="Arial" panose="020B0604020202020204" pitchFamily="34" charset="0"/>
                <a:cs typeface="Times New Roman" panose="02020603050405020304" pitchFamily="18" charset="0"/>
              </a:rPr>
              <a:t>Эрүүл </a:t>
            </a:r>
            <a:r>
              <a:rPr lang="en-US" sz="1200" dirty="0" err="1" smtClean="0">
                <a:latin typeface="Arial" panose="020B0604020202020204" pitchFamily="34" charset="0"/>
                <a:cs typeface="Times New Roman" panose="02020603050405020304" pitchFamily="18" charset="0"/>
              </a:rPr>
              <a:t>мэндийн</a:t>
            </a:r>
            <a:r>
              <a:rPr lang="en-US" sz="1200" dirty="0" smtClean="0">
                <a:latin typeface="Arial" panose="020B0604020202020204" pitchFamily="34" charset="0"/>
                <a:cs typeface="Times New Roman" panose="02020603050405020304" pitchFamily="18" charset="0"/>
              </a:rPr>
              <a:t> </a:t>
            </a:r>
            <a:r>
              <a:rPr lang="en-US" sz="1200" dirty="0" err="1" smtClean="0">
                <a:latin typeface="Arial" panose="020B0604020202020204" pitchFamily="34" charset="0"/>
                <a:cs typeface="Times New Roman" panose="02020603050405020304" pitchFamily="18" charset="0"/>
              </a:rPr>
              <a:t>газрын</a:t>
            </a:r>
            <a:r>
              <a:rPr lang="en-US" sz="1200" dirty="0" smtClean="0">
                <a:latin typeface="Arial" panose="020B0604020202020204" pitchFamily="34" charset="0"/>
                <a:cs typeface="Times New Roman" panose="02020603050405020304" pitchFamily="18" charset="0"/>
              </a:rPr>
              <a:t> </a:t>
            </a:r>
            <a:r>
              <a:rPr lang="en-US" sz="1200" dirty="0" err="1" smtClean="0">
                <a:latin typeface="Arial" panose="020B0604020202020204" pitchFamily="34" charset="0"/>
                <a:cs typeface="Times New Roman" panose="02020603050405020304" pitchFamily="18" charset="0"/>
              </a:rPr>
              <a:t>мэдээгээр</a:t>
            </a:r>
            <a:r>
              <a:rPr lang="en-US" sz="1200" dirty="0" smtClean="0">
                <a:latin typeface="Arial" panose="020B0604020202020204" pitchFamily="34" charset="0"/>
                <a:cs typeface="Times New Roman" panose="02020603050405020304" pitchFamily="18" charset="0"/>
              </a:rPr>
              <a:t> </a:t>
            </a:r>
            <a:r>
              <a:rPr lang="en-US" sz="1200" dirty="0" err="1" smtClean="0">
                <a:latin typeface="Arial" panose="020B0604020202020204" pitchFamily="34" charset="0"/>
                <a:cs typeface="Times New Roman" panose="02020603050405020304" pitchFamily="18" charset="0"/>
              </a:rPr>
              <a:t>аймгийн</a:t>
            </a:r>
            <a:r>
              <a:rPr lang="en-US" sz="1200" dirty="0" smtClean="0">
                <a:latin typeface="Arial" panose="020B0604020202020204" pitchFamily="34" charset="0"/>
                <a:cs typeface="Times New Roman" panose="02020603050405020304" pitchFamily="18" charset="0"/>
              </a:rPr>
              <a:t> </a:t>
            </a:r>
            <a:r>
              <a:rPr lang="en-US" sz="1200" dirty="0" err="1" smtClean="0">
                <a:latin typeface="Arial" panose="020B0604020202020204" pitchFamily="34" charset="0"/>
                <a:cs typeface="Times New Roman" panose="02020603050405020304" pitchFamily="18" charset="0"/>
              </a:rPr>
              <a:t>хэмжээнд</a:t>
            </a:r>
            <a:r>
              <a:rPr lang="en-US" sz="1200" dirty="0" smtClean="0">
                <a:latin typeface="Arial" panose="020B0604020202020204" pitchFamily="34" charset="0"/>
                <a:cs typeface="Times New Roman" panose="02020603050405020304" pitchFamily="18" charset="0"/>
              </a:rPr>
              <a:t> </a:t>
            </a:r>
            <a:r>
              <a:rPr lang="mn-MN" sz="1200" dirty="0" smtClean="0">
                <a:latin typeface="Arial" panose="020B0604020202020204" pitchFamily="34" charset="0"/>
                <a:cs typeface="Times New Roman" panose="02020603050405020304" pitchFamily="18" charset="0"/>
              </a:rPr>
              <a:t>эхний 4 сарын байдлаар 336 эх төрсөн нь өнгөрсөн оны мөн үеэс 29 төрөлтөөр нэмэгдсэн ба</a:t>
            </a:r>
            <a:r>
              <a:rPr lang="en-US" sz="1200" dirty="0" smtClean="0">
                <a:latin typeface="Arial" panose="020B0604020202020204" pitchFamily="34" charset="0"/>
                <a:cs typeface="Times New Roman" panose="02020603050405020304" pitchFamily="18" charset="0"/>
              </a:rPr>
              <a:t> </a:t>
            </a:r>
            <a:r>
              <a:rPr lang="en-US" sz="1200" dirty="0" err="1" smtClean="0">
                <a:latin typeface="Arial" panose="020B0604020202020204" pitchFamily="34" charset="0"/>
                <a:cs typeface="Times New Roman" panose="02020603050405020304" pitchFamily="18" charset="0"/>
              </a:rPr>
              <a:t>нийт</a:t>
            </a:r>
            <a:r>
              <a:rPr lang="en-US" sz="1200" dirty="0" smtClean="0">
                <a:latin typeface="Arial" panose="020B0604020202020204" pitchFamily="34" charset="0"/>
                <a:cs typeface="Times New Roman" panose="02020603050405020304" pitchFamily="18" charset="0"/>
              </a:rPr>
              <a:t> </a:t>
            </a:r>
            <a:r>
              <a:rPr lang="en-US" sz="1200" dirty="0" err="1" smtClean="0">
                <a:latin typeface="Arial" panose="020B0604020202020204" pitchFamily="34" charset="0"/>
                <a:cs typeface="Times New Roman" panose="02020603050405020304" pitchFamily="18" charset="0"/>
              </a:rPr>
              <a:t>төрсөн</a:t>
            </a:r>
            <a:r>
              <a:rPr lang="en-US" sz="1200" dirty="0" smtClean="0">
                <a:latin typeface="Arial" panose="020B0604020202020204" pitchFamily="34" charset="0"/>
                <a:cs typeface="Times New Roman" panose="02020603050405020304" pitchFamily="18" charset="0"/>
              </a:rPr>
              <a:t> </a:t>
            </a:r>
            <a:r>
              <a:rPr lang="en-US" sz="1200" dirty="0" err="1" smtClean="0">
                <a:latin typeface="Arial" panose="020B0604020202020204" pitchFamily="34" charset="0"/>
                <a:cs typeface="Times New Roman" panose="02020603050405020304" pitchFamily="18" charset="0"/>
              </a:rPr>
              <a:t>эхчүүдийн</a:t>
            </a:r>
            <a:r>
              <a:rPr lang="en-US" sz="1200" dirty="0" smtClean="0">
                <a:latin typeface="Arial" panose="020B0604020202020204" pitchFamily="34" charset="0"/>
                <a:cs typeface="Times New Roman" panose="02020603050405020304" pitchFamily="18" charset="0"/>
              </a:rPr>
              <a:t> </a:t>
            </a:r>
            <a:r>
              <a:rPr lang="mn-MN" sz="1200" dirty="0" smtClean="0">
                <a:latin typeface="Arial" panose="020B0604020202020204" pitchFamily="34" charset="0"/>
                <a:cs typeface="Times New Roman" panose="02020603050405020304" pitchFamily="18" charset="0"/>
              </a:rPr>
              <a:t>83,9</a:t>
            </a:r>
            <a:r>
              <a:rPr lang="en-US" sz="1200" dirty="0" smtClean="0">
                <a:latin typeface="Arial" panose="020B0604020202020204" pitchFamily="34" charset="0"/>
                <a:cs typeface="Times New Roman" panose="02020603050405020304" pitchFamily="18" charset="0"/>
              </a:rPr>
              <a:t> </a:t>
            </a:r>
            <a:r>
              <a:rPr lang="en-US" sz="1200" dirty="0" err="1" smtClean="0">
                <a:latin typeface="Arial" panose="020B0604020202020204" pitchFamily="34" charset="0"/>
                <a:cs typeface="Times New Roman" panose="02020603050405020304" pitchFamily="18" charset="0"/>
              </a:rPr>
              <a:t>хувь</a:t>
            </a:r>
            <a:r>
              <a:rPr lang="en-US" sz="1200" dirty="0" smtClean="0">
                <a:latin typeface="Arial" panose="020B0604020202020204" pitchFamily="34" charset="0"/>
                <a:cs typeface="Times New Roman" panose="02020603050405020304" pitchFamily="18" charset="0"/>
              </a:rPr>
              <a:t> </a:t>
            </a:r>
            <a:r>
              <a:rPr lang="en-US" sz="1200" dirty="0" err="1" smtClean="0">
                <a:latin typeface="Arial" panose="020B0604020202020204" pitchFamily="34" charset="0"/>
                <a:cs typeface="Times New Roman" panose="02020603050405020304" pitchFamily="18" charset="0"/>
              </a:rPr>
              <a:t>нь</a:t>
            </a:r>
            <a:r>
              <a:rPr lang="en-US" sz="1200" dirty="0" smtClean="0">
                <a:latin typeface="Arial" panose="020B0604020202020204" pitchFamily="34" charset="0"/>
                <a:cs typeface="Times New Roman" panose="02020603050405020304" pitchFamily="18" charset="0"/>
              </a:rPr>
              <a:t>  </a:t>
            </a:r>
            <a:r>
              <a:rPr lang="en-US" sz="1200" dirty="0" err="1" smtClean="0">
                <a:latin typeface="Arial" panose="020B0604020202020204" pitchFamily="34" charset="0"/>
                <a:cs typeface="Times New Roman" panose="02020603050405020304" pitchFamily="18" charset="0"/>
              </a:rPr>
              <a:t>аймгийн</a:t>
            </a:r>
            <a:r>
              <a:rPr lang="en-US" sz="1200" dirty="0" smtClean="0">
                <a:latin typeface="Arial" panose="020B0604020202020204" pitchFamily="34" charset="0"/>
                <a:cs typeface="Times New Roman" panose="02020603050405020304" pitchFamily="18" charset="0"/>
              </a:rPr>
              <a:t> </a:t>
            </a:r>
            <a:r>
              <a:rPr lang="en-US" sz="1200" dirty="0" err="1" smtClean="0">
                <a:latin typeface="Arial" panose="020B0604020202020204" pitchFamily="34" charset="0"/>
                <a:cs typeface="Times New Roman" panose="02020603050405020304" pitchFamily="18" charset="0"/>
              </a:rPr>
              <a:t>нэгдсэн</a:t>
            </a:r>
            <a:r>
              <a:rPr lang="en-US" sz="1200" dirty="0" smtClean="0">
                <a:latin typeface="Arial" panose="020B0604020202020204" pitchFamily="34" charset="0"/>
                <a:cs typeface="Times New Roman" panose="02020603050405020304" pitchFamily="18" charset="0"/>
              </a:rPr>
              <a:t> </a:t>
            </a:r>
            <a:r>
              <a:rPr lang="en-US" sz="1200" dirty="0" err="1" smtClean="0">
                <a:latin typeface="Arial" panose="020B0604020202020204" pitchFamily="34" charset="0"/>
                <a:cs typeface="Times New Roman" panose="02020603050405020304" pitchFamily="18" charset="0"/>
              </a:rPr>
              <a:t>эмнэлэгт</a:t>
            </a:r>
            <a:r>
              <a:rPr lang="en-US" sz="1200" dirty="0" smtClean="0">
                <a:latin typeface="Arial" panose="020B0604020202020204" pitchFamily="34" charset="0"/>
                <a:cs typeface="Times New Roman" panose="02020603050405020304" pitchFamily="18" charset="0"/>
              </a:rPr>
              <a:t> </a:t>
            </a:r>
            <a:r>
              <a:rPr lang="en-US" sz="1200" dirty="0" err="1" smtClean="0">
                <a:latin typeface="Arial" panose="020B0604020202020204" pitchFamily="34" charset="0"/>
                <a:cs typeface="Times New Roman" panose="02020603050405020304" pitchFamily="18" charset="0"/>
              </a:rPr>
              <a:t>төрсөн</a:t>
            </a:r>
            <a:r>
              <a:rPr lang="en-US" sz="1200" dirty="0" smtClean="0">
                <a:latin typeface="Arial" panose="020B0604020202020204" pitchFamily="34" charset="0"/>
                <a:cs typeface="Times New Roman" panose="02020603050405020304" pitchFamily="18" charset="0"/>
              </a:rPr>
              <a:t> </a:t>
            </a:r>
            <a:r>
              <a:rPr lang="en-US" sz="1200" dirty="0" err="1" smtClean="0">
                <a:latin typeface="Arial" panose="020B0604020202020204" pitchFamily="34" charset="0"/>
                <a:cs typeface="Times New Roman" panose="02020603050405020304" pitchFamily="18" charset="0"/>
              </a:rPr>
              <a:t>байна</a:t>
            </a:r>
            <a:r>
              <a:rPr lang="en-US" sz="1200" dirty="0" smtClean="0">
                <a:latin typeface="Arial" panose="020B0604020202020204" pitchFamily="34" charset="0"/>
                <a:cs typeface="Times New Roman" panose="02020603050405020304" pitchFamily="18" charset="0"/>
              </a:rPr>
              <a:t>. </a:t>
            </a:r>
            <a:r>
              <a:rPr lang="en-US" sz="1200" dirty="0" err="1" smtClean="0">
                <a:latin typeface="Arial" panose="020B0604020202020204" pitchFamily="34" charset="0"/>
                <a:cs typeface="Times New Roman" panose="02020603050405020304" pitchFamily="18" charset="0"/>
              </a:rPr>
              <a:t>Тус</a:t>
            </a:r>
            <a:r>
              <a:rPr lang="en-US" sz="1200" dirty="0" smtClean="0">
                <a:latin typeface="Arial" panose="020B0604020202020204" pitchFamily="34" charset="0"/>
                <a:cs typeface="Times New Roman" panose="02020603050405020304" pitchFamily="18" charset="0"/>
              </a:rPr>
              <a:t> </a:t>
            </a:r>
            <a:r>
              <a:rPr lang="en-US" sz="1200" dirty="0" err="1" smtClean="0">
                <a:latin typeface="Arial" panose="020B0604020202020204" pitchFamily="34" charset="0"/>
                <a:cs typeface="Times New Roman" panose="02020603050405020304" pitchFamily="18" charset="0"/>
              </a:rPr>
              <a:t>аймагт</a:t>
            </a:r>
            <a:r>
              <a:rPr lang="en-US" sz="1200" dirty="0" smtClean="0">
                <a:latin typeface="Arial" panose="020B0604020202020204" pitchFamily="34" charset="0"/>
                <a:cs typeface="Times New Roman" panose="02020603050405020304" pitchFamily="18" charset="0"/>
              </a:rPr>
              <a:t> </a:t>
            </a:r>
            <a:r>
              <a:rPr lang="mn-MN" sz="1200" dirty="0" smtClean="0">
                <a:latin typeface="Arial" panose="020B0604020202020204" pitchFamily="34" charset="0"/>
                <a:cs typeface="Times New Roman" panose="02020603050405020304" pitchFamily="18" charset="0"/>
              </a:rPr>
              <a:t>эхний 4 сарын </a:t>
            </a:r>
            <a:r>
              <a:rPr lang="en-US" sz="1200" dirty="0" err="1" smtClean="0">
                <a:latin typeface="Arial" panose="020B0604020202020204" pitchFamily="34" charset="0"/>
                <a:cs typeface="Times New Roman" panose="02020603050405020304" pitchFamily="18" charset="0"/>
              </a:rPr>
              <a:t>байдлаар</a:t>
            </a:r>
            <a:r>
              <a:rPr lang="en-US" sz="1200" dirty="0" smtClean="0">
                <a:latin typeface="Arial" panose="020B0604020202020204" pitchFamily="34" charset="0"/>
                <a:cs typeface="Times New Roman" panose="02020603050405020304" pitchFamily="18" charset="0"/>
              </a:rPr>
              <a:t> </a:t>
            </a:r>
            <a:r>
              <a:rPr lang="en-US" sz="1200" dirty="0" err="1" smtClean="0">
                <a:latin typeface="Arial" panose="020B0604020202020204" pitchFamily="34" charset="0"/>
                <a:cs typeface="Times New Roman" panose="02020603050405020304" pitchFamily="18" charset="0"/>
              </a:rPr>
              <a:t>эхийн</a:t>
            </a:r>
            <a:r>
              <a:rPr lang="en-US" sz="1200" dirty="0" smtClean="0">
                <a:latin typeface="Arial" panose="020B0604020202020204" pitchFamily="34" charset="0"/>
                <a:cs typeface="Times New Roman" panose="02020603050405020304" pitchFamily="18" charset="0"/>
              </a:rPr>
              <a:t> </a:t>
            </a:r>
            <a:r>
              <a:rPr lang="en-US" sz="1200" dirty="0" err="1" smtClean="0">
                <a:latin typeface="Arial" panose="020B0604020202020204" pitchFamily="34" charset="0"/>
                <a:cs typeface="Times New Roman" panose="02020603050405020304" pitchFamily="18" charset="0"/>
              </a:rPr>
              <a:t>эндэгдэл</a:t>
            </a:r>
            <a:r>
              <a:rPr lang="en-US" sz="1200" dirty="0" smtClean="0">
                <a:latin typeface="Arial" panose="020B0604020202020204" pitchFamily="34" charset="0"/>
                <a:cs typeface="Times New Roman" panose="02020603050405020304" pitchFamily="18" charset="0"/>
              </a:rPr>
              <a:t> </a:t>
            </a:r>
            <a:r>
              <a:rPr lang="en-US" sz="1200" dirty="0" err="1" smtClean="0">
                <a:latin typeface="Arial" panose="020B0604020202020204" pitchFamily="34" charset="0"/>
                <a:cs typeface="Times New Roman" panose="02020603050405020304" pitchFamily="18" charset="0"/>
              </a:rPr>
              <a:t>гараагүй</a:t>
            </a:r>
            <a:endParaRPr lang="en-US" sz="1200" dirty="0" smtClean="0">
              <a:latin typeface="Times New Roman" panose="02020603050405020304" pitchFamily="18" charset="0"/>
              <a:cs typeface="Times New Roman" panose="02020603050405020304" pitchFamily="18" charset="0"/>
            </a:endParaRPr>
          </a:p>
          <a:p>
            <a:pPr>
              <a:lnSpc>
                <a:spcPct val="150000"/>
              </a:lnSpc>
              <a:buFont typeface="Wingdings" panose="05000000000000000000" pitchFamily="2" charset="2"/>
              <a:buChar char="Ø"/>
            </a:pPr>
            <a:r>
              <a:rPr lang="mn-MN" sz="1200" dirty="0" smtClean="0">
                <a:latin typeface="Arial" panose="020B0604020202020204" pitchFamily="34" charset="0"/>
                <a:cs typeface="Times New Roman" panose="02020603050405020304" pitchFamily="18" charset="0"/>
              </a:rPr>
              <a:t>201</a:t>
            </a:r>
            <a:r>
              <a:rPr lang="en-US" sz="1200" dirty="0">
                <a:latin typeface="Arial" panose="020B0604020202020204" pitchFamily="34" charset="0"/>
                <a:cs typeface="Times New Roman" panose="02020603050405020304" pitchFamily="18" charset="0"/>
              </a:rPr>
              <a:t>6</a:t>
            </a:r>
            <a:r>
              <a:rPr lang="mn-MN" sz="1200" dirty="0">
                <a:latin typeface="Arial" panose="020B0604020202020204" pitchFamily="34" charset="0"/>
                <a:cs typeface="Times New Roman" panose="02020603050405020304" pitchFamily="18" charset="0"/>
              </a:rPr>
              <a:t> оны эхний </a:t>
            </a:r>
            <a:r>
              <a:rPr lang="mn-MN" sz="1200" dirty="0" smtClean="0">
                <a:latin typeface="Arial" panose="020B0604020202020204" pitchFamily="34" charset="0"/>
                <a:cs typeface="Times New Roman" panose="02020603050405020304" pitchFamily="18" charset="0"/>
              </a:rPr>
              <a:t>4 </a:t>
            </a:r>
            <a:r>
              <a:rPr lang="mn-MN" sz="1200" dirty="0">
                <a:latin typeface="Arial" panose="020B0604020202020204" pitchFamily="34" charset="0"/>
                <a:cs typeface="Times New Roman" panose="02020603050405020304" pitchFamily="18" charset="0"/>
              </a:rPr>
              <a:t>сарын байдлаар н</a:t>
            </a:r>
            <a:r>
              <a:rPr lang="en-US" sz="1200" dirty="0" err="1">
                <a:latin typeface="Arial" panose="020B0604020202020204" pitchFamily="34" charset="0"/>
                <a:cs typeface="Times New Roman" panose="02020603050405020304" pitchFamily="18" charset="0"/>
              </a:rPr>
              <a:t>ялхсын</a:t>
            </a:r>
            <a:r>
              <a:rPr lang="en-US" sz="1200" dirty="0">
                <a:latin typeface="Arial" panose="020B0604020202020204" pitchFamily="34" charset="0"/>
                <a:cs typeface="Times New Roman" panose="02020603050405020304" pitchFamily="18" charset="0"/>
              </a:rPr>
              <a:t> </a:t>
            </a:r>
            <a:r>
              <a:rPr lang="en-US" sz="1200" dirty="0" err="1">
                <a:latin typeface="Arial" panose="020B0604020202020204" pitchFamily="34" charset="0"/>
                <a:cs typeface="Times New Roman" panose="02020603050405020304" pitchFamily="18" charset="0"/>
              </a:rPr>
              <a:t>эндэгд</a:t>
            </a:r>
            <a:r>
              <a:rPr lang="mn-MN" sz="1200" dirty="0">
                <a:latin typeface="Arial" panose="020B0604020202020204" pitchFamily="34" charset="0"/>
                <a:cs typeface="Times New Roman" panose="02020603050405020304" pitchFamily="18" charset="0"/>
              </a:rPr>
              <a:t>э</a:t>
            </a:r>
            <a:r>
              <a:rPr lang="en-US" sz="1200" dirty="0">
                <a:latin typeface="Arial" panose="020B0604020202020204" pitchFamily="34" charset="0"/>
                <a:cs typeface="Times New Roman" panose="02020603050405020304" pitchFamily="18" charset="0"/>
              </a:rPr>
              <a:t>л </a:t>
            </a:r>
            <a:r>
              <a:rPr lang="mn-MN" sz="1200" dirty="0">
                <a:latin typeface="Arial" panose="020B0604020202020204" pitchFamily="34" charset="0"/>
                <a:cs typeface="Times New Roman" panose="02020603050405020304" pitchFamily="18" charset="0"/>
              </a:rPr>
              <a:t>6</a:t>
            </a:r>
            <a:r>
              <a:rPr lang="mn-MN" sz="1200" dirty="0" smtClean="0">
                <a:latin typeface="Arial" panose="020B0604020202020204" pitchFamily="34" charset="0"/>
                <a:cs typeface="Times New Roman" panose="02020603050405020304" pitchFamily="18" charset="0"/>
              </a:rPr>
              <a:t> </a:t>
            </a:r>
            <a:r>
              <a:rPr lang="mn-MN" sz="1200" dirty="0">
                <a:latin typeface="Arial" panose="020B0604020202020204" pitchFamily="34" charset="0"/>
                <a:cs typeface="Times New Roman" panose="02020603050405020304" pitchFamily="18" charset="0"/>
              </a:rPr>
              <a:t>тохиолдол бүртгэгдсэн нь Өлзийт мандал </a:t>
            </a:r>
            <a:r>
              <a:rPr lang="mn-MN" sz="1200" dirty="0" smtClean="0">
                <a:latin typeface="Arial" panose="020B0604020202020204" pitchFamily="34" charset="0"/>
                <a:cs typeface="Times New Roman" panose="02020603050405020304" pitchFamily="18" charset="0"/>
              </a:rPr>
              <a:t>эмнэлэгт 1 </a:t>
            </a:r>
            <a:r>
              <a:rPr lang="mn-MN" sz="1200" dirty="0">
                <a:latin typeface="Arial" panose="020B0604020202020204" pitchFamily="34" charset="0"/>
                <a:cs typeface="Times New Roman" panose="02020603050405020304" pitchFamily="18" charset="0"/>
              </a:rPr>
              <a:t>болон нэгдсэн эмнэлэгт </a:t>
            </a:r>
            <a:r>
              <a:rPr lang="mn-MN" sz="1200" dirty="0" smtClean="0">
                <a:latin typeface="Arial" panose="020B0604020202020204" pitchFamily="34" charset="0"/>
                <a:cs typeface="Times New Roman" panose="02020603050405020304" pitchFamily="18" charset="0"/>
              </a:rPr>
              <a:t>5 хүүхэд </a:t>
            </a:r>
            <a:r>
              <a:rPr lang="mn-MN" sz="1200" dirty="0">
                <a:latin typeface="Arial" panose="020B0604020202020204" pitchFamily="34" charset="0"/>
                <a:cs typeface="Times New Roman" panose="02020603050405020304" pitchFamily="18" charset="0"/>
              </a:rPr>
              <a:t>өвчний улмаас эндсэн байна. Мөн 1-5 хүртэлх насны хүүхдийн эндэгдэл 2 бүртгэгдсэн Дэлгэрхангай, Адаацаг сумдад өвчний улмаас  нэг нэг хүүхэд эндсэн байна</a:t>
            </a:r>
            <a:endParaRPr lang="en-US" sz="1200" dirty="0">
              <a:latin typeface="Times New Roman" panose="02020603050405020304" pitchFamily="18" charset="0"/>
              <a:cs typeface="Times New Roman" panose="02020603050405020304" pitchFamily="18" charset="0"/>
            </a:endParaRPr>
          </a:p>
        </p:txBody>
      </p:sp>
      <p:graphicFrame>
        <p:nvGraphicFramePr>
          <p:cNvPr id="9" name="Chart 8"/>
          <p:cNvGraphicFramePr>
            <a:graphicFrameLocks/>
          </p:cNvGraphicFramePr>
          <p:nvPr>
            <p:extLst>
              <p:ext uri="{D42A27DB-BD31-4B8C-83A1-F6EECF244321}">
                <p14:modId xmlns:p14="http://schemas.microsoft.com/office/powerpoint/2010/main" xmlns="" val="2863913761"/>
              </p:ext>
            </p:extLst>
          </p:nvPr>
        </p:nvGraphicFramePr>
        <p:xfrm>
          <a:off x="1084047" y="1422315"/>
          <a:ext cx="4048125" cy="23383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a:graphicFrameLocks/>
          </p:cNvGraphicFramePr>
          <p:nvPr>
            <p:extLst>
              <p:ext uri="{D42A27DB-BD31-4B8C-83A1-F6EECF244321}">
                <p14:modId xmlns:p14="http://schemas.microsoft.com/office/powerpoint/2010/main" xmlns="" val="172348473"/>
              </p:ext>
            </p:extLst>
          </p:nvPr>
        </p:nvGraphicFramePr>
        <p:xfrm>
          <a:off x="4909212" y="1406015"/>
          <a:ext cx="3943350" cy="22936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27478280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4x3inch.MGL.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5" name="Rectangle 4"/>
          <p:cNvSpPr/>
          <p:nvPr/>
        </p:nvSpPr>
        <p:spPr>
          <a:xfrm>
            <a:off x="1295400" y="-152400"/>
            <a:ext cx="7619999" cy="923330"/>
          </a:xfrm>
          <a:prstGeom prst="rect">
            <a:avLst/>
          </a:prstGeom>
        </p:spPr>
        <p:txBody>
          <a:bodyPr wrap="square">
            <a:spAutoFit/>
          </a:bodyPr>
          <a:lstStyle/>
          <a:p>
            <a:pPr algn="ctr"/>
            <a:r>
              <a:rPr lang="mn-MN" b="1" dirty="0" smtClean="0">
                <a:latin typeface="Arial" pitchFamily="34" charset="0"/>
                <a:cs typeface="Arial" pitchFamily="34" charset="0"/>
              </a:rPr>
              <a:t>                                                                                                                                                  </a:t>
            </a:r>
          </a:p>
          <a:p>
            <a:pPr algn="ctr"/>
            <a:endParaRPr lang="mn-MN" b="1" dirty="0">
              <a:latin typeface="Arial" pitchFamily="34" charset="0"/>
              <a:cs typeface="Arial" pitchFamily="34" charset="0"/>
            </a:endParaRPr>
          </a:p>
          <a:p>
            <a:pPr algn="ctr"/>
            <a:endParaRPr lang="mn-MN" b="1" dirty="0" smtClean="0">
              <a:latin typeface="Arial" pitchFamily="34" charset="0"/>
              <a:cs typeface="Arial" pitchFamily="34" charset="0"/>
            </a:endParaRPr>
          </a:p>
        </p:txBody>
      </p:sp>
      <p:sp>
        <p:nvSpPr>
          <p:cNvPr id="6" name="Rectangle 12"/>
          <p:cNvSpPr>
            <a:spLocks noChangeArrowheads="1"/>
          </p:cNvSpPr>
          <p:nvPr/>
        </p:nvSpPr>
        <p:spPr bwMode="auto">
          <a:xfrm>
            <a:off x="834887" y="523280"/>
            <a:ext cx="8305800" cy="400050"/>
          </a:xfrm>
          <a:prstGeom prst="rect">
            <a:avLst/>
          </a:prstGeom>
          <a:solidFill>
            <a:srgbClr val="996600"/>
          </a:solidFill>
          <a:ln w="9525">
            <a:noFill/>
            <a:miter lim="800000"/>
            <a:headEnd/>
            <a:tailEnd/>
          </a:ln>
        </p:spPr>
        <p:txBody>
          <a:bodyPr wrap="square">
            <a:spAutoFit/>
          </a:bodyPr>
          <a:lstStyle/>
          <a:p>
            <a:pPr marL="514350" indent="-514350" algn="just" eaLnBrk="1" fontAlgn="auto" hangingPunct="1">
              <a:spcBef>
                <a:spcPct val="20000"/>
              </a:spcBef>
              <a:spcAft>
                <a:spcPts val="0"/>
              </a:spcAft>
              <a:buClr>
                <a:srgbClr val="F79646">
                  <a:lumMod val="50000"/>
                </a:srgbClr>
              </a:buClr>
              <a:buSzPct val="80000"/>
              <a:defRPr/>
            </a:pPr>
            <a:r>
              <a:rPr lang="mn-MN" sz="2000" b="1" kern="0" dirty="0">
                <a:solidFill>
                  <a:sysClr val="window" lastClr="FFFFFF"/>
                </a:solidFill>
                <a:latin typeface="Arial Unicode MS" pitchFamily="34" charset="-128"/>
                <a:ea typeface="Arial Unicode MS" pitchFamily="34" charset="-128"/>
                <a:cs typeface="Arial Unicode MS" pitchFamily="34" charset="-128"/>
              </a:rPr>
              <a:t>ХҮН АМ, НИЙГМИЙН ҮЗҮҮЛЭЛТ – Эрүүл мэнд</a:t>
            </a:r>
          </a:p>
        </p:txBody>
      </p:sp>
      <p:sp>
        <p:nvSpPr>
          <p:cNvPr id="3" name="Rectangle 2"/>
          <p:cNvSpPr/>
          <p:nvPr/>
        </p:nvSpPr>
        <p:spPr>
          <a:xfrm>
            <a:off x="914399" y="474345"/>
            <a:ext cx="8226287" cy="5632311"/>
          </a:xfrm>
          <a:prstGeom prst="rect">
            <a:avLst/>
          </a:prstGeom>
        </p:spPr>
        <p:txBody>
          <a:bodyPr wrap="square">
            <a:spAutoFit/>
          </a:bodyPr>
          <a:lstStyle/>
          <a:p>
            <a:pPr algn="just">
              <a:lnSpc>
                <a:spcPct val="150000"/>
              </a:lnSpc>
              <a:buFont typeface="Wingdings" panose="05000000000000000000" pitchFamily="2" charset="2"/>
              <a:buChar char="Ø"/>
            </a:pPr>
            <a:endParaRPr lang="en-US" dirty="0" smtClean="0">
              <a:latin typeface="Arial" panose="020B0604020202020204" pitchFamily="34" charset="0"/>
              <a:cs typeface="Times New Roman" panose="02020603050405020304" pitchFamily="18" charset="0"/>
            </a:endParaRPr>
          </a:p>
          <a:p>
            <a:pPr algn="just">
              <a:lnSpc>
                <a:spcPct val="150000"/>
              </a:lnSpc>
              <a:buFont typeface="Wingdings" panose="05000000000000000000" pitchFamily="2" charset="2"/>
              <a:buChar char="Ø"/>
            </a:pPr>
            <a:endParaRPr lang="en-US" dirty="0">
              <a:latin typeface="Arial" panose="020B0604020202020204" pitchFamily="34" charset="0"/>
              <a:cs typeface="Times New Roman" panose="02020603050405020304" pitchFamily="18" charset="0"/>
            </a:endParaRPr>
          </a:p>
          <a:p>
            <a:pPr algn="just">
              <a:lnSpc>
                <a:spcPct val="150000"/>
              </a:lnSpc>
              <a:buFont typeface="Wingdings" panose="05000000000000000000" pitchFamily="2" charset="2"/>
              <a:buChar char="Ø"/>
            </a:pPr>
            <a:endParaRPr lang="en-US" dirty="0" smtClean="0">
              <a:latin typeface="Arial" panose="020B0604020202020204" pitchFamily="34" charset="0"/>
              <a:cs typeface="Times New Roman" panose="02020603050405020304" pitchFamily="18" charset="0"/>
            </a:endParaRPr>
          </a:p>
          <a:p>
            <a:pPr algn="just">
              <a:lnSpc>
                <a:spcPct val="150000"/>
              </a:lnSpc>
              <a:buFont typeface="Wingdings" panose="05000000000000000000" pitchFamily="2" charset="2"/>
              <a:buChar char="Ø"/>
            </a:pPr>
            <a:endParaRPr lang="en-US" dirty="0">
              <a:latin typeface="Arial" panose="020B0604020202020204" pitchFamily="34" charset="0"/>
              <a:cs typeface="Times New Roman" panose="02020603050405020304" pitchFamily="18" charset="0"/>
            </a:endParaRPr>
          </a:p>
          <a:p>
            <a:pPr algn="just">
              <a:lnSpc>
                <a:spcPct val="150000"/>
              </a:lnSpc>
              <a:buFont typeface="Wingdings" panose="05000000000000000000" pitchFamily="2" charset="2"/>
              <a:buChar char="Ø"/>
            </a:pPr>
            <a:endParaRPr lang="en-US" dirty="0" smtClean="0">
              <a:latin typeface="Arial" panose="020B0604020202020204" pitchFamily="34" charset="0"/>
              <a:cs typeface="Times New Roman" panose="02020603050405020304" pitchFamily="18" charset="0"/>
            </a:endParaRPr>
          </a:p>
          <a:p>
            <a:pPr algn="just">
              <a:lnSpc>
                <a:spcPct val="150000"/>
              </a:lnSpc>
              <a:buFont typeface="Wingdings" panose="05000000000000000000" pitchFamily="2" charset="2"/>
              <a:buChar char="Ø"/>
            </a:pPr>
            <a:endParaRPr lang="en-US" dirty="0">
              <a:latin typeface="Arial" panose="020B0604020202020204" pitchFamily="34" charset="0"/>
              <a:cs typeface="Times New Roman" panose="02020603050405020304" pitchFamily="18" charset="0"/>
            </a:endParaRPr>
          </a:p>
          <a:p>
            <a:pPr algn="just">
              <a:lnSpc>
                <a:spcPct val="150000"/>
              </a:lnSpc>
            </a:pPr>
            <a:endParaRPr lang="en-US" dirty="0" smtClean="0">
              <a:latin typeface="Arial" panose="020B0604020202020204" pitchFamily="34" charset="0"/>
              <a:cs typeface="Times New Roman" panose="02020603050405020304" pitchFamily="18" charset="0"/>
            </a:endParaRPr>
          </a:p>
          <a:p>
            <a:pPr algn="just">
              <a:lnSpc>
                <a:spcPct val="150000"/>
              </a:lnSpc>
            </a:pPr>
            <a:endParaRPr lang="en-US" dirty="0">
              <a:latin typeface="Arial" panose="020B0604020202020204" pitchFamily="34" charset="0"/>
              <a:cs typeface="Times New Roman" panose="02020603050405020304" pitchFamily="18" charset="0"/>
            </a:endParaRPr>
          </a:p>
          <a:p>
            <a:pPr algn="just">
              <a:lnSpc>
                <a:spcPct val="150000"/>
              </a:lnSpc>
            </a:pPr>
            <a:endParaRPr lang="en-US" dirty="0" smtClean="0">
              <a:latin typeface="Arial" panose="020B0604020202020204" pitchFamily="34" charset="0"/>
              <a:cs typeface="Times New Roman" panose="02020603050405020304" pitchFamily="18" charset="0"/>
            </a:endParaRPr>
          </a:p>
          <a:p>
            <a:pPr algn="just">
              <a:lnSpc>
                <a:spcPct val="150000"/>
              </a:lnSpc>
            </a:pPr>
            <a:endParaRPr lang="en-US" dirty="0" smtClean="0">
              <a:latin typeface="Arial" panose="020B0604020202020204" pitchFamily="34" charset="0"/>
              <a:cs typeface="Arial" panose="020B0604020202020204" pitchFamily="34" charset="0"/>
            </a:endParaRPr>
          </a:p>
          <a:p>
            <a:pPr algn="just">
              <a:lnSpc>
                <a:spcPct val="150000"/>
              </a:lnSpc>
              <a:buFont typeface="Wingdings" panose="05000000000000000000" pitchFamily="2" charset="2"/>
              <a:buChar char="Ø"/>
            </a:pPr>
            <a:r>
              <a:rPr lang="en-US" sz="1200" dirty="0" smtClean="0">
                <a:latin typeface="Arial" panose="020B0604020202020204" pitchFamily="34" charset="0"/>
                <a:cs typeface="Arial" panose="020B0604020202020204" pitchFamily="34" charset="0"/>
              </a:rPr>
              <a:t>2016 </a:t>
            </a:r>
            <a:r>
              <a:rPr lang="en-US" sz="1200" dirty="0" err="1" smtClean="0">
                <a:latin typeface="Arial" panose="020B0604020202020204" pitchFamily="34" charset="0"/>
                <a:cs typeface="Arial" panose="020B0604020202020204" pitchFamily="34" charset="0"/>
              </a:rPr>
              <a:t>оны</a:t>
            </a:r>
            <a:r>
              <a:rPr lang="en-US" sz="1200" dirty="0" smtClean="0">
                <a:latin typeface="Arial" panose="020B0604020202020204" pitchFamily="34" charset="0"/>
                <a:cs typeface="Arial" panose="020B0604020202020204" pitchFamily="34" charset="0"/>
              </a:rPr>
              <a:t> </a:t>
            </a:r>
            <a:r>
              <a:rPr lang="mn-MN" sz="1200" dirty="0" smtClean="0">
                <a:latin typeface="Arial" panose="020B0604020202020204" pitchFamily="34" charset="0"/>
                <a:cs typeface="Arial" panose="020B0604020202020204" pitchFamily="34" charset="0"/>
              </a:rPr>
              <a:t>эхний 4 сарын </a:t>
            </a:r>
            <a:r>
              <a:rPr lang="en-US" sz="1200" dirty="0" err="1" smtClean="0">
                <a:latin typeface="Arial" panose="020B0604020202020204" pitchFamily="34" charset="0"/>
                <a:cs typeface="Arial" panose="020B0604020202020204" pitchFamily="34" charset="0"/>
              </a:rPr>
              <a:t>байдлаар</a:t>
            </a:r>
            <a:r>
              <a:rPr lang="en-US" sz="1200" dirty="0" smtClean="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шинээр</a:t>
            </a:r>
            <a:r>
              <a:rPr lang="en-US" sz="1200" dirty="0" smtClean="0">
                <a:latin typeface="Arial" panose="020B0604020202020204" pitchFamily="34" charset="0"/>
                <a:cs typeface="Arial" panose="020B0604020202020204" pitchFamily="34" charset="0"/>
              </a:rPr>
              <a:t> </a:t>
            </a:r>
            <a:r>
              <a:rPr lang="mn-MN" sz="1200" dirty="0" smtClean="0">
                <a:latin typeface="Arial" panose="020B0604020202020204" pitchFamily="34" charset="0"/>
                <a:cs typeface="Arial" panose="020B0604020202020204" pitchFamily="34" charset="0"/>
              </a:rPr>
              <a:t>4134 </a:t>
            </a:r>
            <a:r>
              <a:rPr lang="en-US" sz="1200" dirty="0" err="1" smtClean="0">
                <a:latin typeface="Arial" panose="020B0604020202020204" pitchFamily="34" charset="0"/>
                <a:cs typeface="Arial" panose="020B0604020202020204" pitchFamily="34" charset="0"/>
              </a:rPr>
              <a:t>эмчлүүлэгч</a:t>
            </a:r>
            <a:r>
              <a:rPr lang="en-US" sz="1200" dirty="0" smtClean="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хэвтэж</a:t>
            </a:r>
            <a:r>
              <a:rPr lang="mn-MN" sz="1200" dirty="0" smtClean="0">
                <a:latin typeface="Arial" panose="020B0604020202020204" pitchFamily="34" charset="0"/>
                <a:cs typeface="Arial" panose="020B0604020202020204" pitchFamily="34" charset="0"/>
              </a:rPr>
              <a:t>,</a:t>
            </a:r>
            <a:r>
              <a:rPr lang="en-US" sz="1200" dirty="0" smtClean="0">
                <a:latin typeface="Arial" panose="020B0604020202020204" pitchFamily="34" charset="0"/>
                <a:cs typeface="Arial" panose="020B0604020202020204" pitchFamily="34" charset="0"/>
              </a:rPr>
              <a:t> </a:t>
            </a:r>
            <a:r>
              <a:rPr lang="mn-MN" sz="1200" dirty="0" smtClean="0">
                <a:latin typeface="Arial" panose="020B0604020202020204" pitchFamily="34" charset="0"/>
                <a:cs typeface="Arial" panose="020B0604020202020204" pitchFamily="34" charset="0"/>
              </a:rPr>
              <a:t>4032 </a:t>
            </a:r>
            <a:r>
              <a:rPr lang="en-US" sz="1200" dirty="0" err="1" smtClean="0">
                <a:latin typeface="Arial" panose="020B0604020202020204" pitchFamily="34" charset="0"/>
                <a:cs typeface="Arial" panose="020B0604020202020204" pitchFamily="34" charset="0"/>
              </a:rPr>
              <a:t>эмчлүүлэгч</a:t>
            </a:r>
            <a:r>
              <a:rPr lang="en-US" sz="1200" dirty="0" smtClean="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эмнэлгээс</a:t>
            </a:r>
            <a:r>
              <a:rPr lang="en-US" sz="1200" dirty="0" smtClean="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гарсан</a:t>
            </a:r>
            <a:r>
              <a:rPr lang="en-US" sz="1200" dirty="0" smtClean="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бөгөөд</a:t>
            </a:r>
            <a:r>
              <a:rPr lang="en-US" sz="1200" dirty="0" smtClean="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нийт</a:t>
            </a:r>
            <a:r>
              <a:rPr lang="en-US" sz="1200" dirty="0" smtClean="0">
                <a:latin typeface="Arial" panose="020B0604020202020204" pitchFamily="34" charset="0"/>
                <a:cs typeface="Arial" panose="020B0604020202020204" pitchFamily="34" charset="0"/>
              </a:rPr>
              <a:t> </a:t>
            </a:r>
            <a:r>
              <a:rPr lang="mn-MN" sz="1200" dirty="0">
                <a:latin typeface="Arial" panose="020B0604020202020204" pitchFamily="34" charset="0"/>
                <a:ea typeface="Times New Roman" panose="02020603050405020304" pitchFamily="18" charset="0"/>
                <a:cs typeface="Arial" panose="020B0604020202020204" pitchFamily="34" charset="0"/>
              </a:rPr>
              <a:t>29002</a:t>
            </a:r>
            <a:r>
              <a:rPr lang="mn-MN" sz="1200" dirty="0" smtClean="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ор</a:t>
            </a:r>
            <a:r>
              <a:rPr lang="en-US" sz="1200" dirty="0" smtClean="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хоног</a:t>
            </a:r>
            <a:r>
              <a:rPr lang="en-US" sz="1200" dirty="0" smtClean="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ашиглаж</a:t>
            </a:r>
            <a:r>
              <a:rPr lang="en-US" sz="1200" dirty="0" smtClean="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дундаж</a:t>
            </a:r>
            <a:r>
              <a:rPr lang="en-US" sz="1200" dirty="0" smtClean="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ор</a:t>
            </a:r>
            <a:r>
              <a:rPr lang="en-US" sz="1200" dirty="0" smtClean="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хоног</a:t>
            </a:r>
            <a:r>
              <a:rPr lang="en-US" sz="1200" dirty="0" smtClean="0">
                <a:latin typeface="Arial" panose="020B0604020202020204" pitchFamily="34" charset="0"/>
                <a:cs typeface="Arial" panose="020B0604020202020204" pitchFamily="34" charset="0"/>
              </a:rPr>
              <a:t> 7,</a:t>
            </a:r>
            <a:r>
              <a:rPr lang="mn-MN" sz="1200" dirty="0">
                <a:latin typeface="Arial" panose="020B0604020202020204" pitchFamily="34" charset="0"/>
                <a:cs typeface="Arial" panose="020B0604020202020204" pitchFamily="34" charset="0"/>
              </a:rPr>
              <a:t>2</a:t>
            </a:r>
            <a:r>
              <a:rPr lang="en-US" sz="1200" dirty="0" smtClean="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байна</a:t>
            </a:r>
            <a:r>
              <a:rPr lang="en-US" sz="1200" dirty="0" smtClean="0">
                <a:latin typeface="Arial" panose="020B0604020202020204" pitchFamily="34" charset="0"/>
                <a:cs typeface="Arial" panose="020B0604020202020204" pitchFamily="34" charset="0"/>
              </a:rPr>
              <a:t>.</a:t>
            </a:r>
          </a:p>
          <a:p>
            <a:pPr algn="just">
              <a:lnSpc>
                <a:spcPct val="150000"/>
              </a:lnSpc>
              <a:buFont typeface="Wingdings" panose="05000000000000000000" pitchFamily="2" charset="2"/>
              <a:buChar char="Ø"/>
            </a:pPr>
            <a:r>
              <a:rPr lang="mn-MN" sz="1200" dirty="0" smtClean="0">
                <a:latin typeface="Arial" panose="020B0604020202020204" pitchFamily="34" charset="0"/>
                <a:cs typeface="Arial" panose="020B0604020202020204" pitchFamily="34" charset="0"/>
              </a:rPr>
              <a:t>Эхний </a:t>
            </a:r>
            <a:r>
              <a:rPr lang="mn-MN" sz="1200" dirty="0">
                <a:latin typeface="Arial" panose="020B0604020202020204" pitchFamily="34" charset="0"/>
                <a:cs typeface="Arial" panose="020B0604020202020204" pitchFamily="34" charset="0"/>
              </a:rPr>
              <a:t>4</a:t>
            </a:r>
            <a:r>
              <a:rPr lang="mn-MN" sz="1200" dirty="0" smtClean="0">
                <a:latin typeface="Arial" panose="020B0604020202020204" pitchFamily="34" charset="0"/>
                <a:cs typeface="Arial" panose="020B0604020202020204" pitchFamily="34" charset="0"/>
              </a:rPr>
              <a:t> </a:t>
            </a:r>
            <a:r>
              <a:rPr lang="mn-MN" sz="1200" dirty="0">
                <a:latin typeface="Arial" panose="020B0604020202020204" pitchFamily="34" charset="0"/>
                <a:cs typeface="Arial" panose="020B0604020202020204" pitchFamily="34" charset="0"/>
              </a:rPr>
              <a:t>сарын </a:t>
            </a:r>
            <a:r>
              <a:rPr lang="en-US" sz="1200" dirty="0" err="1">
                <a:latin typeface="Arial" panose="020B0604020202020204" pitchFamily="34" charset="0"/>
                <a:cs typeface="Arial" panose="020B0604020202020204" pitchFamily="34" charset="0"/>
              </a:rPr>
              <a:t>байдлаар</a:t>
            </a:r>
            <a:r>
              <a:rPr lang="en-US" sz="1200" dirty="0">
                <a:latin typeface="Arial" panose="020B0604020202020204" pitchFamily="34" charset="0"/>
                <a:cs typeface="Arial" panose="020B0604020202020204" pitchFamily="34" charset="0"/>
              </a:rPr>
              <a:t> </a:t>
            </a:r>
            <a:r>
              <a:rPr lang="mn-MN" sz="1200" dirty="0">
                <a:latin typeface="Arial" panose="020B0604020202020204" pitchFamily="34" charset="0"/>
                <a:cs typeface="Arial" panose="020B0604020202020204" pitchFamily="34" charset="0"/>
              </a:rPr>
              <a:t>61580</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амбулаторийн</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үзлэг</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бүртгэгдсэнээс</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урьдчилан</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сэргийлэх</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үзлэг</a:t>
            </a:r>
            <a:r>
              <a:rPr lang="en-US" sz="1200" dirty="0">
                <a:latin typeface="Arial" panose="020B0604020202020204" pitchFamily="34" charset="0"/>
                <a:cs typeface="Arial" panose="020B0604020202020204" pitchFamily="34" charset="0"/>
              </a:rPr>
              <a:t> </a:t>
            </a:r>
            <a:r>
              <a:rPr lang="mn-MN" sz="1200" dirty="0">
                <a:latin typeface="Arial" panose="020B0604020202020204" pitchFamily="34" charset="0"/>
                <a:cs typeface="Arial" panose="020B0604020202020204" pitchFamily="34" charset="0"/>
              </a:rPr>
              <a:t>32,9</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амбулаторийн</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үзлэг</a:t>
            </a:r>
            <a:r>
              <a:rPr lang="en-US" sz="1200" dirty="0">
                <a:latin typeface="Arial" panose="020B0604020202020204" pitchFamily="34" charset="0"/>
                <a:cs typeface="Arial" panose="020B0604020202020204" pitchFamily="34" charset="0"/>
              </a:rPr>
              <a:t> </a:t>
            </a:r>
            <a:r>
              <a:rPr lang="mn-MN" sz="1200" dirty="0">
                <a:latin typeface="Arial" panose="020B0604020202020204" pitchFamily="34" charset="0"/>
                <a:cs typeface="Arial" panose="020B0604020202020204" pitchFamily="34" charset="0"/>
              </a:rPr>
              <a:t>43,6</a:t>
            </a:r>
            <a:r>
              <a:rPr lang="en-US" sz="1200" dirty="0">
                <a:latin typeface="Arial" panose="020B0604020202020204" pitchFamily="34" charset="0"/>
                <a:cs typeface="Arial" panose="020B0604020202020204" pitchFamily="34" charset="0"/>
              </a:rPr>
              <a:t> %, </a:t>
            </a:r>
            <a:r>
              <a:rPr lang="en-US" sz="1200" dirty="0" err="1">
                <a:latin typeface="Arial" panose="020B0604020202020204" pitchFamily="34" charset="0"/>
                <a:cs typeface="Arial" panose="020B0604020202020204" pitchFamily="34" charset="0"/>
              </a:rPr>
              <a:t>идэвхитэй</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хяналт</a:t>
            </a:r>
            <a:r>
              <a:rPr lang="en-US" sz="1200" dirty="0">
                <a:latin typeface="Arial" panose="020B0604020202020204" pitchFamily="34" charset="0"/>
                <a:cs typeface="Arial" panose="020B0604020202020204" pitchFamily="34" charset="0"/>
              </a:rPr>
              <a:t> </a:t>
            </a:r>
            <a:r>
              <a:rPr lang="mn-MN" sz="1200" dirty="0">
                <a:latin typeface="Arial" panose="020B0604020202020204" pitchFamily="34" charset="0"/>
                <a:cs typeface="Arial" panose="020B0604020202020204" pitchFamily="34" charset="0"/>
              </a:rPr>
              <a:t>15,5</a:t>
            </a:r>
            <a:r>
              <a:rPr lang="en-US" sz="1200" dirty="0">
                <a:latin typeface="Arial" panose="020B0604020202020204" pitchFamily="34" charset="0"/>
                <a:cs typeface="Arial" panose="020B0604020202020204" pitchFamily="34" charset="0"/>
              </a:rPr>
              <a:t> %, </a:t>
            </a:r>
            <a:r>
              <a:rPr lang="en-US" sz="1200" dirty="0" err="1">
                <a:latin typeface="Arial" panose="020B0604020202020204" pitchFamily="34" charset="0"/>
                <a:cs typeface="Arial" panose="020B0604020202020204" pitchFamily="34" charset="0"/>
              </a:rPr>
              <a:t>гэрийн</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үзлэг</a:t>
            </a:r>
            <a:r>
              <a:rPr lang="en-US" sz="1200" dirty="0">
                <a:latin typeface="Arial" panose="020B0604020202020204" pitchFamily="34" charset="0"/>
                <a:cs typeface="Arial" panose="020B0604020202020204" pitchFamily="34" charset="0"/>
              </a:rPr>
              <a:t> </a:t>
            </a:r>
            <a:r>
              <a:rPr lang="mn-MN" sz="1200" dirty="0">
                <a:latin typeface="Arial" panose="020B0604020202020204" pitchFamily="34" charset="0"/>
                <a:cs typeface="Arial" panose="020B0604020202020204" pitchFamily="34" charset="0"/>
              </a:rPr>
              <a:t>8,0</a:t>
            </a:r>
            <a:r>
              <a:rPr lang="en-US" sz="1200" dirty="0">
                <a:latin typeface="Arial" panose="020B0604020202020204" pitchFamily="34" charset="0"/>
                <a:cs typeface="Arial" panose="020B0604020202020204" pitchFamily="34" charset="0"/>
              </a:rPr>
              <a:t> %- </a:t>
            </a:r>
            <a:r>
              <a:rPr lang="en-US" sz="1200" dirty="0" err="1">
                <a:latin typeface="Arial" panose="020B0604020202020204" pitchFamily="34" charset="0"/>
                <a:cs typeface="Arial" panose="020B0604020202020204" pitchFamily="34" charset="0"/>
              </a:rPr>
              <a:t>ийг</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эзэлж</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байна</a:t>
            </a:r>
            <a:r>
              <a:rPr lang="en-US" sz="1200" dirty="0">
                <a:latin typeface="Arial" panose="020B0604020202020204" pitchFamily="34" charset="0"/>
                <a:cs typeface="Arial" panose="020B0604020202020204" pitchFamily="34" charset="0"/>
              </a:rPr>
              <a:t>. </a:t>
            </a:r>
          </a:p>
          <a:p>
            <a:pPr algn="just">
              <a:lnSpc>
                <a:spcPct val="150000"/>
              </a:lnSpc>
              <a:buFont typeface="Wingdings" panose="05000000000000000000" pitchFamily="2" charset="2"/>
              <a:buChar char="Ø"/>
            </a:pPr>
            <a:r>
              <a:rPr lang="mn-MN" sz="1200" dirty="0" smtClean="0">
                <a:latin typeface="Arial" panose="020B0604020202020204" pitchFamily="34" charset="0"/>
                <a:cs typeface="Arial" panose="020B0604020202020204" pitchFamily="34" charset="0"/>
              </a:rPr>
              <a:t>Нийт </a:t>
            </a:r>
            <a:r>
              <a:rPr lang="mn-MN" sz="1200" dirty="0">
                <a:latin typeface="Arial" panose="020B0604020202020204" pitchFamily="34" charset="0"/>
                <a:cs typeface="Arial" panose="020B0604020202020204" pitchFamily="34" charset="0"/>
              </a:rPr>
              <a:t>үзлэгт хамрагдсан хүмүүсийн </a:t>
            </a:r>
            <a:r>
              <a:rPr lang="mn-MN" sz="1200" dirty="0" smtClean="0">
                <a:latin typeface="Arial" panose="020B0604020202020204" pitchFamily="34" charset="0"/>
                <a:cs typeface="Arial" panose="020B0604020202020204" pitchFamily="34" charset="0"/>
              </a:rPr>
              <a:t>38,8 </a:t>
            </a:r>
            <a:r>
              <a:rPr lang="mn-MN" sz="1200" dirty="0">
                <a:latin typeface="Arial" panose="020B0604020202020204" pitchFamily="34" charset="0"/>
                <a:cs typeface="Arial" panose="020B0604020202020204" pitchFamily="34" charset="0"/>
              </a:rPr>
              <a:t>хувь нь эрэгтэй, </a:t>
            </a:r>
            <a:r>
              <a:rPr lang="mn-MN" sz="1200" dirty="0" smtClean="0">
                <a:latin typeface="Arial" panose="020B0604020202020204" pitchFamily="34" charset="0"/>
                <a:cs typeface="Arial" panose="020B0604020202020204" pitchFamily="34" charset="0"/>
              </a:rPr>
              <a:t>61,2 </a:t>
            </a:r>
            <a:r>
              <a:rPr lang="mn-MN" sz="1200" dirty="0">
                <a:latin typeface="Arial" panose="020B0604020202020204" pitchFamily="34" charset="0"/>
                <a:cs typeface="Arial" panose="020B0604020202020204" pitchFamily="34" charset="0"/>
              </a:rPr>
              <a:t>хувь нь эмэгтэй хүн байна.</a:t>
            </a:r>
            <a:endParaRPr lang="en-US" sz="1200" dirty="0">
              <a:latin typeface="Arial" panose="020B0604020202020204" pitchFamily="34" charset="0"/>
              <a:cs typeface="Arial" panose="020B0604020202020204" pitchFamily="34" charset="0"/>
            </a:endParaRPr>
          </a:p>
        </p:txBody>
      </p:sp>
      <p:graphicFrame>
        <p:nvGraphicFramePr>
          <p:cNvPr id="9" name="Chart 8"/>
          <p:cNvGraphicFramePr>
            <a:graphicFrameLocks/>
          </p:cNvGraphicFramePr>
          <p:nvPr>
            <p:extLst>
              <p:ext uri="{D42A27DB-BD31-4B8C-83A1-F6EECF244321}">
                <p14:modId xmlns:p14="http://schemas.microsoft.com/office/powerpoint/2010/main" xmlns="" val="3241862581"/>
              </p:ext>
            </p:extLst>
          </p:nvPr>
        </p:nvGraphicFramePr>
        <p:xfrm>
          <a:off x="1143000" y="1397675"/>
          <a:ext cx="6781800" cy="28695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16023320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4x3inch.MGL.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5" name="Rectangle 4"/>
          <p:cNvSpPr/>
          <p:nvPr/>
        </p:nvSpPr>
        <p:spPr>
          <a:xfrm>
            <a:off x="1295400" y="-152400"/>
            <a:ext cx="7619999" cy="923330"/>
          </a:xfrm>
          <a:prstGeom prst="rect">
            <a:avLst/>
          </a:prstGeom>
        </p:spPr>
        <p:txBody>
          <a:bodyPr wrap="square">
            <a:spAutoFit/>
          </a:bodyPr>
          <a:lstStyle/>
          <a:p>
            <a:pPr algn="ctr"/>
            <a:r>
              <a:rPr lang="mn-MN" b="1" dirty="0" smtClean="0">
                <a:latin typeface="Arial" pitchFamily="34" charset="0"/>
                <a:cs typeface="Arial" pitchFamily="34" charset="0"/>
              </a:rPr>
              <a:t>                                                                                                                                                  </a:t>
            </a:r>
          </a:p>
          <a:p>
            <a:pPr algn="ctr"/>
            <a:endParaRPr lang="mn-MN" b="1" dirty="0">
              <a:latin typeface="Arial" pitchFamily="34" charset="0"/>
              <a:cs typeface="Arial" pitchFamily="34" charset="0"/>
            </a:endParaRPr>
          </a:p>
          <a:p>
            <a:pPr algn="ctr"/>
            <a:endParaRPr lang="mn-MN" b="1" dirty="0" smtClean="0">
              <a:latin typeface="Arial" pitchFamily="34" charset="0"/>
              <a:cs typeface="Arial" pitchFamily="34" charset="0"/>
            </a:endParaRPr>
          </a:p>
        </p:txBody>
      </p:sp>
      <p:sp>
        <p:nvSpPr>
          <p:cNvPr id="7" name="Rectangle 12"/>
          <p:cNvSpPr>
            <a:spLocks noChangeArrowheads="1"/>
          </p:cNvSpPr>
          <p:nvPr/>
        </p:nvSpPr>
        <p:spPr bwMode="auto">
          <a:xfrm>
            <a:off x="838200" y="525463"/>
            <a:ext cx="8305800" cy="400050"/>
          </a:xfrm>
          <a:prstGeom prst="rect">
            <a:avLst/>
          </a:prstGeom>
          <a:solidFill>
            <a:srgbClr val="996600"/>
          </a:solidFill>
          <a:ln w="9525">
            <a:noFill/>
            <a:miter lim="800000"/>
            <a:headEnd/>
            <a:tailEnd/>
          </a:ln>
        </p:spPr>
        <p:txBody>
          <a:bodyPr wrap="square">
            <a:spAutoFit/>
          </a:bodyPr>
          <a:lstStyle/>
          <a:p>
            <a:pPr marL="514350" indent="-514350" algn="just" eaLnBrk="1" fontAlgn="auto" hangingPunct="1">
              <a:spcBef>
                <a:spcPct val="20000"/>
              </a:spcBef>
              <a:spcAft>
                <a:spcPts val="0"/>
              </a:spcAft>
              <a:buClr>
                <a:srgbClr val="F79646">
                  <a:lumMod val="50000"/>
                </a:srgbClr>
              </a:buClr>
              <a:buSzPct val="80000"/>
              <a:defRPr/>
            </a:pPr>
            <a:r>
              <a:rPr lang="mn-MN" sz="2000" b="1" kern="0" dirty="0">
                <a:solidFill>
                  <a:sysClr val="window" lastClr="FFFFFF"/>
                </a:solidFill>
                <a:latin typeface="Arial Unicode MS" pitchFamily="34" charset="-128"/>
                <a:ea typeface="Arial Unicode MS" pitchFamily="34" charset="-128"/>
                <a:cs typeface="Arial Unicode MS" pitchFamily="34" charset="-128"/>
              </a:rPr>
              <a:t>ХҮН АМ, НИЙГМИЙН ҮЗҮҮЛЭЛТ – Нийгмийн даатгал, халамж</a:t>
            </a:r>
          </a:p>
        </p:txBody>
      </p:sp>
      <p:sp>
        <p:nvSpPr>
          <p:cNvPr id="4" name="Rectangle 3"/>
          <p:cNvSpPr/>
          <p:nvPr/>
        </p:nvSpPr>
        <p:spPr>
          <a:xfrm>
            <a:off x="914401" y="1905000"/>
            <a:ext cx="8000998" cy="4616648"/>
          </a:xfrm>
          <a:prstGeom prst="rect">
            <a:avLst/>
          </a:prstGeom>
        </p:spPr>
        <p:txBody>
          <a:bodyPr wrap="square">
            <a:spAutoFit/>
          </a:bodyPr>
          <a:lstStyle/>
          <a:p>
            <a:pPr algn="just">
              <a:lnSpc>
                <a:spcPct val="150000"/>
              </a:lnSpc>
              <a:buFont typeface="Wingdings" panose="05000000000000000000" pitchFamily="2" charset="2"/>
              <a:buChar char="Ø"/>
            </a:pPr>
            <a:endParaRPr lang="en-US" dirty="0" smtClean="0">
              <a:latin typeface="Arial" panose="020B0604020202020204" pitchFamily="34" charset="0"/>
              <a:cs typeface="Times New Roman" panose="02020603050405020304" pitchFamily="18" charset="0"/>
            </a:endParaRPr>
          </a:p>
          <a:p>
            <a:pPr algn="just">
              <a:lnSpc>
                <a:spcPct val="150000"/>
              </a:lnSpc>
              <a:buFont typeface="Wingdings" panose="05000000000000000000" pitchFamily="2" charset="2"/>
              <a:buChar char="Ø"/>
            </a:pPr>
            <a:endParaRPr lang="en-US" dirty="0">
              <a:latin typeface="Arial" panose="020B0604020202020204" pitchFamily="34" charset="0"/>
              <a:cs typeface="Times New Roman" panose="02020603050405020304" pitchFamily="18" charset="0"/>
            </a:endParaRPr>
          </a:p>
          <a:p>
            <a:pPr algn="just">
              <a:lnSpc>
                <a:spcPct val="150000"/>
              </a:lnSpc>
              <a:buFont typeface="Wingdings" panose="05000000000000000000" pitchFamily="2" charset="2"/>
              <a:buChar char="Ø"/>
            </a:pPr>
            <a:endParaRPr lang="en-US" dirty="0" smtClean="0">
              <a:latin typeface="Arial" panose="020B0604020202020204" pitchFamily="34" charset="0"/>
              <a:cs typeface="Times New Roman" panose="02020603050405020304" pitchFamily="18" charset="0"/>
            </a:endParaRPr>
          </a:p>
          <a:p>
            <a:pPr algn="just">
              <a:lnSpc>
                <a:spcPct val="150000"/>
              </a:lnSpc>
              <a:buFont typeface="Wingdings" panose="05000000000000000000" pitchFamily="2" charset="2"/>
              <a:buChar char="Ø"/>
            </a:pPr>
            <a:endParaRPr lang="en-US" dirty="0">
              <a:latin typeface="Arial" panose="020B0604020202020204" pitchFamily="34" charset="0"/>
              <a:cs typeface="Times New Roman" panose="02020603050405020304" pitchFamily="18" charset="0"/>
            </a:endParaRPr>
          </a:p>
          <a:p>
            <a:pPr algn="just">
              <a:lnSpc>
                <a:spcPct val="150000"/>
              </a:lnSpc>
              <a:buFont typeface="Wingdings" panose="05000000000000000000" pitchFamily="2" charset="2"/>
              <a:buChar char="Ø"/>
            </a:pPr>
            <a:endParaRPr lang="en-US" dirty="0" smtClean="0">
              <a:latin typeface="Arial" panose="020B0604020202020204" pitchFamily="34" charset="0"/>
              <a:cs typeface="Times New Roman" panose="02020603050405020304" pitchFamily="18" charset="0"/>
            </a:endParaRPr>
          </a:p>
          <a:p>
            <a:pPr algn="just">
              <a:lnSpc>
                <a:spcPct val="150000"/>
              </a:lnSpc>
              <a:buFont typeface="Wingdings" panose="05000000000000000000" pitchFamily="2" charset="2"/>
              <a:buChar char="Ø"/>
            </a:pPr>
            <a:endParaRPr lang="en-US" dirty="0">
              <a:latin typeface="Arial" panose="020B0604020202020204" pitchFamily="34" charset="0"/>
              <a:cs typeface="Times New Roman" panose="02020603050405020304" pitchFamily="18" charset="0"/>
            </a:endParaRPr>
          </a:p>
          <a:p>
            <a:pPr algn="just">
              <a:lnSpc>
                <a:spcPct val="150000"/>
              </a:lnSpc>
              <a:buFont typeface="Wingdings" panose="05000000000000000000" pitchFamily="2" charset="2"/>
              <a:buChar char="Ø"/>
            </a:pPr>
            <a:endParaRPr lang="en-US" dirty="0" smtClean="0">
              <a:latin typeface="Arial" panose="020B0604020202020204" pitchFamily="34" charset="0"/>
              <a:cs typeface="Times New Roman" panose="02020603050405020304" pitchFamily="18" charset="0"/>
            </a:endParaRPr>
          </a:p>
          <a:p>
            <a:pPr algn="just">
              <a:lnSpc>
                <a:spcPct val="150000"/>
              </a:lnSpc>
              <a:buFont typeface="Wingdings" panose="05000000000000000000" pitchFamily="2" charset="2"/>
              <a:buChar char="Ø"/>
            </a:pPr>
            <a:endParaRPr lang="en-US" sz="1400" dirty="0" smtClean="0">
              <a:latin typeface="Arial" panose="020B0604020202020204" pitchFamily="34" charset="0"/>
              <a:cs typeface="Times New Roman" panose="02020603050405020304" pitchFamily="18" charset="0"/>
            </a:endParaRPr>
          </a:p>
          <a:p>
            <a:pPr algn="just">
              <a:lnSpc>
                <a:spcPct val="150000"/>
              </a:lnSpc>
            </a:pPr>
            <a:endParaRPr lang="en-US" sz="1400" dirty="0">
              <a:latin typeface="Arial" panose="020B0604020202020204" pitchFamily="34" charset="0"/>
              <a:cs typeface="Times New Roman" panose="02020603050405020304" pitchFamily="18" charset="0"/>
            </a:endParaRPr>
          </a:p>
          <a:p>
            <a:pPr algn="just">
              <a:lnSpc>
                <a:spcPct val="150000"/>
              </a:lnSpc>
              <a:buFont typeface="Wingdings" panose="05000000000000000000" pitchFamily="2" charset="2"/>
              <a:buChar char="Ø"/>
            </a:pPr>
            <a:r>
              <a:rPr lang="mn-MN" sz="1400" dirty="0">
                <a:latin typeface="Arial" panose="020B0604020202020204" pitchFamily="34" charset="0"/>
                <a:ea typeface="Times New Roman" panose="02020603050405020304" pitchFamily="18" charset="0"/>
              </a:rPr>
              <a:t>Аймгийн нийгмийн даатгалын сангийн орлого 2016 оны эхний 4 сарын байдлаар 8495.4 сая төгрөг, зарлага 7738.0 сая төгрөг болж, өмнөх оны мөн үеийнхээс орлого 338.8 сая төгрөг буюу 4.2 хувь, зарлага 230.8 сая төгрөг буюу 3,1  хувиар өслөө.</a:t>
            </a:r>
            <a:r>
              <a:rPr lang="mn-MN" sz="1400" dirty="0" smtClean="0">
                <a:latin typeface="Arial" panose="020B0604020202020204" pitchFamily="34" charset="0"/>
                <a:cs typeface="Times New Roman" panose="02020603050405020304" pitchFamily="18" charset="0"/>
              </a:rPr>
              <a:t>. </a:t>
            </a:r>
            <a:endParaRPr lang="en-US" sz="1400" dirty="0">
              <a:latin typeface="Times New Roman" panose="02020603050405020304" pitchFamily="18" charset="0"/>
              <a:cs typeface="Times New Roman" panose="02020603050405020304" pitchFamily="18" charset="0"/>
            </a:endParaRPr>
          </a:p>
        </p:txBody>
      </p:sp>
      <p:graphicFrame>
        <p:nvGraphicFramePr>
          <p:cNvPr id="8" name="Chart 7"/>
          <p:cNvGraphicFramePr>
            <a:graphicFrameLocks/>
          </p:cNvGraphicFramePr>
          <p:nvPr>
            <p:extLst>
              <p:ext uri="{D42A27DB-BD31-4B8C-83A1-F6EECF244321}">
                <p14:modId xmlns:p14="http://schemas.microsoft.com/office/powerpoint/2010/main" xmlns="" val="3375122667"/>
              </p:ext>
            </p:extLst>
          </p:nvPr>
        </p:nvGraphicFramePr>
        <p:xfrm>
          <a:off x="1232887" y="1296394"/>
          <a:ext cx="3319463" cy="36566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a:graphicFrameLocks/>
          </p:cNvGraphicFramePr>
          <p:nvPr>
            <p:extLst>
              <p:ext uri="{D42A27DB-BD31-4B8C-83A1-F6EECF244321}">
                <p14:modId xmlns:p14="http://schemas.microsoft.com/office/powerpoint/2010/main" xmlns="" val="368022405"/>
              </p:ext>
            </p:extLst>
          </p:nvPr>
        </p:nvGraphicFramePr>
        <p:xfrm>
          <a:off x="5257799" y="1296393"/>
          <a:ext cx="3429001" cy="355183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23919760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4x3inch.MGL.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5" name="Rectangle 4"/>
          <p:cNvSpPr/>
          <p:nvPr/>
        </p:nvSpPr>
        <p:spPr>
          <a:xfrm>
            <a:off x="1295400" y="-152400"/>
            <a:ext cx="7619999" cy="923330"/>
          </a:xfrm>
          <a:prstGeom prst="rect">
            <a:avLst/>
          </a:prstGeom>
        </p:spPr>
        <p:txBody>
          <a:bodyPr wrap="square">
            <a:spAutoFit/>
          </a:bodyPr>
          <a:lstStyle/>
          <a:p>
            <a:pPr algn="ctr"/>
            <a:r>
              <a:rPr lang="mn-MN" b="1" dirty="0" smtClean="0">
                <a:latin typeface="Arial" pitchFamily="34" charset="0"/>
                <a:cs typeface="Arial" pitchFamily="34" charset="0"/>
              </a:rPr>
              <a:t>                                                                                                                                                  </a:t>
            </a:r>
          </a:p>
          <a:p>
            <a:pPr algn="ctr"/>
            <a:endParaRPr lang="mn-MN" b="1" dirty="0">
              <a:latin typeface="Arial" pitchFamily="34" charset="0"/>
              <a:cs typeface="Arial" pitchFamily="34" charset="0"/>
            </a:endParaRPr>
          </a:p>
          <a:p>
            <a:pPr algn="ctr"/>
            <a:endParaRPr lang="mn-MN" b="1" dirty="0" smtClean="0">
              <a:latin typeface="Arial" pitchFamily="34" charset="0"/>
              <a:cs typeface="Arial" pitchFamily="34" charset="0"/>
            </a:endParaRPr>
          </a:p>
        </p:txBody>
      </p:sp>
      <p:sp>
        <p:nvSpPr>
          <p:cNvPr id="3" name="Rectangle 2"/>
          <p:cNvSpPr/>
          <p:nvPr/>
        </p:nvSpPr>
        <p:spPr>
          <a:xfrm>
            <a:off x="852488" y="1426732"/>
            <a:ext cx="8062911" cy="3831818"/>
          </a:xfrm>
          <a:prstGeom prst="rect">
            <a:avLst/>
          </a:prstGeom>
        </p:spPr>
        <p:txBody>
          <a:bodyPr wrap="square">
            <a:spAutoFit/>
          </a:bodyPr>
          <a:lstStyle/>
          <a:p>
            <a:pPr lvl="0" algn="just" eaLnBrk="0" fontAlgn="base" hangingPunct="0">
              <a:lnSpc>
                <a:spcPct val="150000"/>
              </a:lnSpc>
              <a:spcAft>
                <a:spcPts val="0"/>
              </a:spcAft>
              <a:tabLst>
                <a:tab pos="457200" algn="l"/>
              </a:tabLst>
            </a:pPr>
            <a:endParaRPr lang="en-US" sz="1400"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eaLnBrk="0" fontAlgn="base" hangingPunct="0">
              <a:lnSpc>
                <a:spcPct val="150000"/>
              </a:lnSpc>
              <a:spcAft>
                <a:spcPts val="0"/>
              </a:spcAft>
              <a:buFont typeface="Wingdings" panose="05000000000000000000" pitchFamily="2" charset="2"/>
              <a:buChar char=""/>
              <a:tabLst>
                <a:tab pos="457200" algn="l"/>
              </a:tabLst>
            </a:pPr>
            <a:endParaRPr lang="en-US" sz="1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eaLnBrk="0" fontAlgn="base" hangingPunct="0">
              <a:lnSpc>
                <a:spcPct val="150000"/>
              </a:lnSpc>
              <a:spcAft>
                <a:spcPts val="0"/>
              </a:spcAft>
              <a:buFont typeface="Wingdings" panose="05000000000000000000" pitchFamily="2" charset="2"/>
              <a:buChar char=""/>
              <a:tabLst>
                <a:tab pos="457200" algn="l"/>
              </a:tabLst>
            </a:pPr>
            <a:endParaRPr lang="en-US" sz="1400"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eaLnBrk="0" fontAlgn="base" hangingPunct="0">
              <a:lnSpc>
                <a:spcPct val="150000"/>
              </a:lnSpc>
              <a:spcAft>
                <a:spcPts val="0"/>
              </a:spcAft>
              <a:buFont typeface="Wingdings" panose="05000000000000000000" pitchFamily="2" charset="2"/>
              <a:buChar char=""/>
              <a:tabLst>
                <a:tab pos="457200" algn="l"/>
              </a:tabLst>
            </a:pPr>
            <a:endParaRPr lang="en-US" sz="1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eaLnBrk="0" fontAlgn="base" hangingPunct="0">
              <a:lnSpc>
                <a:spcPct val="150000"/>
              </a:lnSpc>
              <a:spcAft>
                <a:spcPts val="0"/>
              </a:spcAft>
              <a:buFont typeface="Wingdings" panose="05000000000000000000" pitchFamily="2" charset="2"/>
              <a:buChar char=""/>
              <a:tabLst>
                <a:tab pos="457200" algn="l"/>
              </a:tabLst>
            </a:pPr>
            <a:endParaRPr lang="en-US" sz="1400"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eaLnBrk="0" fontAlgn="base" hangingPunct="0">
              <a:lnSpc>
                <a:spcPct val="150000"/>
              </a:lnSpc>
              <a:spcAft>
                <a:spcPts val="0"/>
              </a:spcAft>
              <a:buFont typeface="Wingdings" panose="05000000000000000000" pitchFamily="2" charset="2"/>
              <a:buChar char=""/>
              <a:tabLst>
                <a:tab pos="457200" algn="l"/>
              </a:tabLst>
            </a:pPr>
            <a:endParaRPr lang="en-US" sz="1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eaLnBrk="0" fontAlgn="base" hangingPunct="0">
              <a:lnSpc>
                <a:spcPct val="150000"/>
              </a:lnSpc>
              <a:spcAft>
                <a:spcPts val="0"/>
              </a:spcAft>
              <a:buFont typeface="Wingdings" panose="05000000000000000000" pitchFamily="2" charset="2"/>
              <a:buChar char=""/>
              <a:tabLst>
                <a:tab pos="457200" algn="l"/>
              </a:tabLst>
            </a:pPr>
            <a:endParaRPr lang="en-US" sz="1400"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eaLnBrk="0" fontAlgn="base" hangingPunct="0">
              <a:lnSpc>
                <a:spcPct val="150000"/>
              </a:lnSpc>
              <a:spcAft>
                <a:spcPts val="0"/>
              </a:spcAft>
              <a:buFont typeface="Wingdings" panose="05000000000000000000" pitchFamily="2" charset="2"/>
              <a:buChar char=""/>
              <a:tabLst>
                <a:tab pos="457200" algn="l"/>
              </a:tabLst>
            </a:pPr>
            <a:endParaRPr lang="en-US" sz="1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eaLnBrk="0" fontAlgn="base" hangingPunct="0">
              <a:lnSpc>
                <a:spcPct val="150000"/>
              </a:lnSpc>
              <a:spcAft>
                <a:spcPts val="0"/>
              </a:spcAft>
              <a:buFont typeface="Wingdings" panose="05000000000000000000" pitchFamily="2" charset="2"/>
              <a:buChar char=""/>
              <a:tabLst>
                <a:tab pos="457200" algn="l"/>
              </a:tabLst>
            </a:pPr>
            <a:endParaRPr lang="en-US" sz="1400"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eaLnBrk="0" fontAlgn="base" hangingPunct="0">
              <a:lnSpc>
                <a:spcPct val="150000"/>
              </a:lnSpc>
              <a:spcAft>
                <a:spcPts val="0"/>
              </a:spcAft>
              <a:buFont typeface="Wingdings" panose="05000000000000000000" pitchFamily="2" charset="2"/>
              <a:buChar char=""/>
              <a:tabLst>
                <a:tab pos="457200" algn="l"/>
              </a:tabLst>
            </a:pPr>
            <a:endParaRPr lang="en-US" sz="1200"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eaLnBrk="0" fontAlgn="base" hangingPunct="0">
              <a:lnSpc>
                <a:spcPct val="150000"/>
              </a:lnSpc>
              <a:spcAft>
                <a:spcPts val="0"/>
              </a:spcAft>
              <a:buFont typeface="Wingdings" panose="05000000000000000000" pitchFamily="2" charset="2"/>
              <a:buChar char=""/>
              <a:tabLst>
                <a:tab pos="457200" algn="l"/>
              </a:tabLst>
            </a:pPr>
            <a:endParaRPr lang="en-US" sz="1200"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eaLnBrk="0" fontAlgn="base" hangingPunct="0">
              <a:lnSpc>
                <a:spcPct val="150000"/>
              </a:lnSpc>
              <a:spcAft>
                <a:spcPts val="0"/>
              </a:spcAft>
              <a:buFont typeface="Wingdings" panose="05000000000000000000" pitchFamily="2" charset="2"/>
              <a:buChar char=""/>
              <a:tabLst>
                <a:tab pos="457200" algn="l"/>
              </a:tabLst>
            </a:pPr>
            <a:r>
              <a:rPr lang="en-US" sz="1200"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endParaRPr lang="en-US" sz="1200" dirty="0"/>
          </a:p>
        </p:txBody>
      </p:sp>
      <p:sp>
        <p:nvSpPr>
          <p:cNvPr id="10" name="Rectangle 12"/>
          <p:cNvSpPr>
            <a:spLocks noChangeArrowheads="1"/>
          </p:cNvSpPr>
          <p:nvPr/>
        </p:nvSpPr>
        <p:spPr bwMode="auto">
          <a:xfrm>
            <a:off x="852488" y="525463"/>
            <a:ext cx="8291512" cy="400050"/>
          </a:xfrm>
          <a:prstGeom prst="rect">
            <a:avLst/>
          </a:prstGeom>
          <a:solidFill>
            <a:srgbClr val="996600"/>
          </a:solidFill>
          <a:ln w="9525">
            <a:noFill/>
            <a:miter lim="800000"/>
            <a:headEnd/>
            <a:tailEnd/>
          </a:ln>
        </p:spPr>
        <p:txBody>
          <a:bodyPr wrap="square">
            <a:spAutoFit/>
          </a:bodyPr>
          <a:lstStyle/>
          <a:p>
            <a:pPr marL="514350" indent="-514350" algn="just" eaLnBrk="1" fontAlgn="auto" hangingPunct="1">
              <a:spcBef>
                <a:spcPct val="20000"/>
              </a:spcBef>
              <a:spcAft>
                <a:spcPts val="0"/>
              </a:spcAft>
              <a:buClr>
                <a:srgbClr val="F79646">
                  <a:lumMod val="50000"/>
                </a:srgbClr>
              </a:buClr>
              <a:buSzPct val="80000"/>
              <a:defRPr/>
            </a:pPr>
            <a:r>
              <a:rPr lang="mn-MN" sz="2000" b="1" kern="0" dirty="0">
                <a:solidFill>
                  <a:sysClr val="window" lastClr="FFFFFF"/>
                </a:solidFill>
                <a:latin typeface="Arial Unicode MS" pitchFamily="34" charset="-128"/>
                <a:ea typeface="Arial Unicode MS" pitchFamily="34" charset="-128"/>
                <a:cs typeface="Arial Unicode MS" pitchFamily="34" charset="-128"/>
              </a:rPr>
              <a:t>ХҮН АМ, НИЙГМИЙН ҮЗҮҮЛЭЛТ – Нийгмийн даатгал, халамж</a:t>
            </a:r>
          </a:p>
        </p:txBody>
      </p:sp>
      <p:graphicFrame>
        <p:nvGraphicFramePr>
          <p:cNvPr id="8" name="Chart 7"/>
          <p:cNvGraphicFramePr>
            <a:graphicFrameLocks/>
          </p:cNvGraphicFramePr>
          <p:nvPr>
            <p:extLst>
              <p:ext uri="{D42A27DB-BD31-4B8C-83A1-F6EECF244321}">
                <p14:modId xmlns:p14="http://schemas.microsoft.com/office/powerpoint/2010/main" xmlns="" val="1230936659"/>
              </p:ext>
            </p:extLst>
          </p:nvPr>
        </p:nvGraphicFramePr>
        <p:xfrm>
          <a:off x="1143001" y="1143992"/>
          <a:ext cx="3779837" cy="479960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a:graphicFrameLocks/>
          </p:cNvGraphicFramePr>
          <p:nvPr>
            <p:extLst>
              <p:ext uri="{D42A27DB-BD31-4B8C-83A1-F6EECF244321}">
                <p14:modId xmlns:p14="http://schemas.microsoft.com/office/powerpoint/2010/main" xmlns="" val="1011664316"/>
              </p:ext>
            </p:extLst>
          </p:nvPr>
        </p:nvGraphicFramePr>
        <p:xfrm>
          <a:off x="5029200" y="1053670"/>
          <a:ext cx="3810000" cy="473753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17743287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4x3inch.MGL.jpg"/>
          <p:cNvPicPr>
            <a:picLocks noGrp="1" noChangeAspect="1"/>
          </p:cNvPicPr>
          <p:nvPr isPhoto="1"/>
        </p:nvPicPr>
        <p:blipFill>
          <a:blip r:embed="rId3" cstate="print">
            <a:lum/>
          </a:blip>
          <a:stretch>
            <a:fillRect/>
          </a:stretch>
        </p:blipFill>
        <p:spPr>
          <a:xfrm>
            <a:off x="0" y="-76200"/>
            <a:ext cx="9144000" cy="6858000"/>
          </a:xfrm>
          <a:prstGeom prst="rect">
            <a:avLst/>
          </a:prstGeom>
          <a:noFill/>
          <a:ln>
            <a:noFill/>
          </a:ln>
        </p:spPr>
      </p:pic>
      <p:graphicFrame>
        <p:nvGraphicFramePr>
          <p:cNvPr id="9" name="Chart 22"/>
          <p:cNvGraphicFramePr>
            <a:graphicFrameLocks/>
          </p:cNvGraphicFramePr>
          <p:nvPr>
            <p:extLst>
              <p:ext uri="{D42A27DB-BD31-4B8C-83A1-F6EECF244321}">
                <p14:modId xmlns:p14="http://schemas.microsoft.com/office/powerpoint/2010/main" xmlns="" val="4279262178"/>
              </p:ext>
            </p:extLst>
          </p:nvPr>
        </p:nvGraphicFramePr>
        <p:xfrm>
          <a:off x="4572000" y="1066800"/>
          <a:ext cx="4152900" cy="3657600"/>
        </p:xfrm>
        <a:graphic>
          <a:graphicData uri="http://schemas.openxmlformats.org/drawingml/2006/chart">
            <c:chart xmlns:c="http://schemas.openxmlformats.org/drawingml/2006/chart" xmlns:r="http://schemas.openxmlformats.org/officeDocument/2006/relationships" r:id="rId4"/>
          </a:graphicData>
        </a:graphic>
      </p:graphicFrame>
      <p:sp>
        <p:nvSpPr>
          <p:cNvPr id="3" name="Rectangle 2"/>
          <p:cNvSpPr/>
          <p:nvPr/>
        </p:nvSpPr>
        <p:spPr>
          <a:xfrm>
            <a:off x="832610" y="5029200"/>
            <a:ext cx="7772400" cy="1169551"/>
          </a:xfrm>
          <a:prstGeom prst="rect">
            <a:avLst/>
          </a:prstGeom>
        </p:spPr>
        <p:txBody>
          <a:bodyPr wrap="square">
            <a:spAutoFit/>
          </a:bodyPr>
          <a:lstStyle/>
          <a:p>
            <a:pPr algn="just">
              <a:spcBef>
                <a:spcPct val="0"/>
              </a:spcBef>
              <a:buFontTx/>
              <a:buNone/>
            </a:pPr>
            <a:r>
              <a:rPr lang="mn-MN" sz="1400" dirty="0">
                <a:latin typeface="Arial" panose="020B0604020202020204" pitchFamily="34" charset="0"/>
                <a:ea typeface="Times New Roman" panose="02020603050405020304" pitchFamily="18" charset="0"/>
              </a:rPr>
              <a:t>2016 оны 4 сарын  байдлаар аймгийн хөдөлмөрийн хэлтэст бүртгэлтэй, ажил  идэвхитэй хайж байгаа  635 хүн бүртгэгдсэн нь өмнөх оны мөн үеэс 15 хүнээр өссөн байна. Нийт </a:t>
            </a:r>
            <a:r>
              <a:rPr lang="mn-MN" sz="1400" dirty="0" smtClean="0">
                <a:latin typeface="Arial" panose="020B0604020202020204" pitchFamily="34" charset="0"/>
                <a:ea typeface="Times New Roman" panose="02020603050405020304" pitchFamily="18" charset="0"/>
              </a:rPr>
              <a:t>бүртгэлтэй ажилгүйчүүдийн </a:t>
            </a:r>
            <a:r>
              <a:rPr lang="mn-MN" sz="1400" dirty="0">
                <a:latin typeface="Arial" panose="020B0604020202020204" pitchFamily="34" charset="0"/>
                <a:ea typeface="Times New Roman" panose="02020603050405020304" pitchFamily="18" charset="0"/>
              </a:rPr>
              <a:t>57</a:t>
            </a:r>
            <a:r>
              <a:rPr lang="en-US" sz="1400" dirty="0">
                <a:latin typeface="Arial" panose="020B0604020202020204" pitchFamily="34" charset="0"/>
                <a:ea typeface="Times New Roman" panose="02020603050405020304" pitchFamily="18" charset="0"/>
              </a:rPr>
              <a:t>.</a:t>
            </a:r>
            <a:r>
              <a:rPr lang="mn-MN" sz="1400" dirty="0">
                <a:latin typeface="Arial" panose="020B0604020202020204" pitchFamily="34" charset="0"/>
                <a:ea typeface="Times New Roman" panose="02020603050405020304" pitchFamily="18" charset="0"/>
              </a:rPr>
              <a:t>8 хувь буюу 367 хүн нь эмэгтэйчүүд байна. </a:t>
            </a:r>
            <a:r>
              <a:rPr lang="en-US" sz="1400" dirty="0">
                <a:latin typeface="Arial" panose="020B0604020202020204" pitchFamily="34" charset="0"/>
                <a:cs typeface="Arial" panose="020B0604020202020204" pitchFamily="34" charset="0"/>
              </a:rPr>
              <a:t>4</a:t>
            </a:r>
            <a:r>
              <a:rPr lang="mn-MN" sz="1400" dirty="0">
                <a:latin typeface="Arial" panose="020B0604020202020204" pitchFamily="34" charset="0"/>
                <a:cs typeface="Arial" panose="020B0604020202020204" pitchFamily="34" charset="0"/>
              </a:rPr>
              <a:t> сарын мэдээгээр нийт </a:t>
            </a:r>
            <a:r>
              <a:rPr lang="en-US" sz="1400" dirty="0">
                <a:latin typeface="Arial" panose="020B0604020202020204" pitchFamily="34" charset="0"/>
                <a:cs typeface="Arial" panose="020B0604020202020204" pitchFamily="34" charset="0"/>
              </a:rPr>
              <a:t>82</a:t>
            </a:r>
            <a:r>
              <a:rPr lang="mn-MN" sz="1400" dirty="0">
                <a:latin typeface="Arial" panose="020B0604020202020204" pitchFamily="34" charset="0"/>
                <a:cs typeface="Arial" panose="020B0604020202020204" pitchFamily="34" charset="0"/>
              </a:rPr>
              <a:t> хүн ажлын байранд зуучлагдан орсон нь өмнөх оны мөн үеэс 22 хүнээр өссөн байна.</a:t>
            </a:r>
            <a:endParaRPr lang="en-US" sz="1400" dirty="0">
              <a:latin typeface="Arial" panose="020B0604020202020204" pitchFamily="34" charset="0"/>
              <a:cs typeface="Arial" panose="020B0604020202020204" pitchFamily="34" charset="0"/>
            </a:endParaRPr>
          </a:p>
        </p:txBody>
      </p:sp>
      <p:sp>
        <p:nvSpPr>
          <p:cNvPr id="10" name="Rectangle 12"/>
          <p:cNvSpPr>
            <a:spLocks noChangeArrowheads="1"/>
          </p:cNvSpPr>
          <p:nvPr/>
        </p:nvSpPr>
        <p:spPr bwMode="auto">
          <a:xfrm>
            <a:off x="852488" y="457200"/>
            <a:ext cx="8291512" cy="400050"/>
          </a:xfrm>
          <a:prstGeom prst="rect">
            <a:avLst/>
          </a:prstGeom>
          <a:solidFill>
            <a:srgbClr val="996600"/>
          </a:solidFill>
          <a:ln w="9525">
            <a:noFill/>
            <a:miter lim="800000"/>
            <a:headEnd/>
            <a:tailEnd/>
          </a:ln>
        </p:spPr>
        <p:txBody>
          <a:bodyPr>
            <a:spAutoFit/>
          </a:bodyPr>
          <a:lstStyle/>
          <a:p>
            <a:pPr marL="514350" indent="-514350" algn="just" eaLnBrk="1" fontAlgn="auto" hangingPunct="1">
              <a:spcBef>
                <a:spcPct val="20000"/>
              </a:spcBef>
              <a:spcAft>
                <a:spcPts val="0"/>
              </a:spcAft>
              <a:buClr>
                <a:srgbClr val="F79646">
                  <a:lumMod val="50000"/>
                </a:srgbClr>
              </a:buClr>
              <a:buSzPct val="80000"/>
              <a:defRPr/>
            </a:pPr>
            <a:r>
              <a:rPr lang="mn-MN" sz="2000" b="1" kern="0" dirty="0">
                <a:solidFill>
                  <a:sysClr val="window" lastClr="FFFFFF"/>
                </a:solidFill>
                <a:latin typeface="Arial Unicode MS" pitchFamily="34" charset="-128"/>
                <a:ea typeface="Arial Unicode MS" pitchFamily="34" charset="-128"/>
                <a:cs typeface="Arial Unicode MS" pitchFamily="34" charset="-128"/>
              </a:rPr>
              <a:t>ХҮН АМ, НИЙГМИЙН ҮЗҮҮЛЭЛТ - Хөдөлмөр</a:t>
            </a:r>
          </a:p>
        </p:txBody>
      </p:sp>
      <p:graphicFrame>
        <p:nvGraphicFramePr>
          <p:cNvPr id="7" name="Content Placeholder 18"/>
          <p:cNvGraphicFramePr>
            <a:graphicFrameLocks/>
          </p:cNvGraphicFramePr>
          <p:nvPr>
            <p:extLst>
              <p:ext uri="{D42A27DB-BD31-4B8C-83A1-F6EECF244321}">
                <p14:modId xmlns:p14="http://schemas.microsoft.com/office/powerpoint/2010/main" xmlns="" val="1970110933"/>
              </p:ext>
            </p:extLst>
          </p:nvPr>
        </p:nvGraphicFramePr>
        <p:xfrm>
          <a:off x="1025525" y="1295401"/>
          <a:ext cx="3546475" cy="3638550"/>
        </p:xfrm>
        <a:graphic>
          <a:graphicData uri="http://schemas.openxmlformats.org/presentationml/2006/ole">
            <p:oleObj spid="_x0000_s11289" name="Chart" r:id="rId5" imgW="4041998" imgH="3682303" progId="Excel.Sheet.8">
              <p:embed/>
            </p:oleObj>
          </a:graphicData>
        </a:graphic>
      </p:graphicFrame>
    </p:spTree>
    <p:extLst>
      <p:ext uri="{BB962C8B-B14F-4D97-AF65-F5344CB8AC3E}">
        <p14:creationId xmlns:p14="http://schemas.microsoft.com/office/powerpoint/2010/main" xmlns="" val="31073221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4x3inch.MGL.jpg"/>
          <p:cNvPicPr>
            <a:picLocks noGrp="1" noChangeAspect="1"/>
          </p:cNvPicPr>
          <p:nvPr isPhoto="1"/>
        </p:nvPicPr>
        <p:blipFill>
          <a:blip r:embed="rId3" cstate="print">
            <a:lum/>
          </a:blip>
          <a:stretch>
            <a:fillRect/>
          </a:stretch>
        </p:blipFill>
        <p:spPr>
          <a:xfrm>
            <a:off x="0" y="0"/>
            <a:ext cx="9144000" cy="6858000"/>
          </a:xfrm>
          <a:prstGeom prst="rect">
            <a:avLst/>
          </a:prstGeom>
          <a:noFill/>
          <a:ln>
            <a:noFill/>
          </a:ln>
        </p:spPr>
      </p:pic>
      <p:sp>
        <p:nvSpPr>
          <p:cNvPr id="5" name="Rectangle 4"/>
          <p:cNvSpPr/>
          <p:nvPr/>
        </p:nvSpPr>
        <p:spPr>
          <a:xfrm>
            <a:off x="1295400" y="-152400"/>
            <a:ext cx="7619999" cy="923330"/>
          </a:xfrm>
          <a:prstGeom prst="rect">
            <a:avLst/>
          </a:prstGeom>
        </p:spPr>
        <p:txBody>
          <a:bodyPr wrap="square">
            <a:spAutoFit/>
          </a:bodyPr>
          <a:lstStyle/>
          <a:p>
            <a:pPr algn="ctr"/>
            <a:r>
              <a:rPr lang="mn-MN" b="1" dirty="0" smtClean="0">
                <a:latin typeface="Arial" pitchFamily="34" charset="0"/>
                <a:cs typeface="Arial" pitchFamily="34" charset="0"/>
              </a:rPr>
              <a:t>                                                                                                                                                  </a:t>
            </a:r>
          </a:p>
          <a:p>
            <a:pPr algn="ctr"/>
            <a:endParaRPr lang="mn-MN" b="1" dirty="0">
              <a:latin typeface="Arial" pitchFamily="34" charset="0"/>
              <a:cs typeface="Arial" pitchFamily="34" charset="0"/>
            </a:endParaRPr>
          </a:p>
          <a:p>
            <a:pPr algn="ctr"/>
            <a:endParaRPr lang="mn-MN" b="1" dirty="0" smtClean="0">
              <a:latin typeface="Arial" pitchFamily="34" charset="0"/>
              <a:cs typeface="Arial" pitchFamily="34" charset="0"/>
            </a:endParaRPr>
          </a:p>
        </p:txBody>
      </p:sp>
      <p:sp>
        <p:nvSpPr>
          <p:cNvPr id="3" name="Rectangle 2"/>
          <p:cNvSpPr/>
          <p:nvPr/>
        </p:nvSpPr>
        <p:spPr>
          <a:xfrm>
            <a:off x="1143000" y="4800600"/>
            <a:ext cx="7315200" cy="738664"/>
          </a:xfrm>
          <a:prstGeom prst="rect">
            <a:avLst/>
          </a:prstGeom>
        </p:spPr>
        <p:txBody>
          <a:bodyPr wrap="square">
            <a:spAutoFit/>
          </a:bodyPr>
          <a:lstStyle/>
          <a:p>
            <a:pPr>
              <a:spcBef>
                <a:spcPct val="0"/>
              </a:spcBef>
              <a:buFontTx/>
              <a:buNone/>
            </a:pPr>
            <a:r>
              <a:rPr lang="mn-MN" sz="1400" dirty="0">
                <a:latin typeface="Arial" panose="020B0604020202020204" pitchFamily="34" charset="0"/>
              </a:rPr>
              <a:t>Аймгийн хэмжээнд хөдөлмөрийн насны 10000 хүнд </a:t>
            </a:r>
            <a:r>
              <a:rPr lang="mn-MN" sz="1400" dirty="0" smtClean="0">
                <a:latin typeface="Arial" panose="020B0604020202020204" pitchFamily="34" charset="0"/>
              </a:rPr>
              <a:t>213 ажилгүйчүүд </a:t>
            </a:r>
            <a:r>
              <a:rPr lang="mn-MN" sz="1400" dirty="0">
                <a:latin typeface="Arial" panose="020B0604020202020204" pitchFamily="34" charset="0"/>
              </a:rPr>
              <a:t>ногдож </a:t>
            </a:r>
            <a:r>
              <a:rPr lang="mn-MN" sz="1400" dirty="0" smtClean="0">
                <a:latin typeface="Arial" panose="020B0604020202020204" pitchFamily="34" charset="0"/>
              </a:rPr>
              <a:t>байна. Дэлгэрхангай/501/ Гурвансайхан /351/, </a:t>
            </a:r>
            <a:r>
              <a:rPr lang="mn-MN" sz="1400" dirty="0">
                <a:latin typeface="Arial" panose="020B0604020202020204" pitchFamily="34" charset="0"/>
              </a:rPr>
              <a:t>Баянжаргалан </a:t>
            </a:r>
            <a:r>
              <a:rPr lang="mn-MN" sz="1400" dirty="0" smtClean="0">
                <a:latin typeface="Arial" panose="020B0604020202020204" pitchFamily="34" charset="0"/>
              </a:rPr>
              <a:t>/404, Дэрэн /248, </a:t>
            </a:r>
            <a:r>
              <a:rPr lang="mn-MN" sz="1400" dirty="0">
                <a:latin typeface="Arial" panose="020B0604020202020204" pitchFamily="34" charset="0"/>
              </a:rPr>
              <a:t>Өндөршил </a:t>
            </a:r>
            <a:r>
              <a:rPr lang="mn-MN" sz="1400" dirty="0" smtClean="0">
                <a:latin typeface="Arial" panose="020B0604020202020204" pitchFamily="34" charset="0"/>
              </a:rPr>
              <a:t>390, Эрдэнэдалай /244/ </a:t>
            </a:r>
            <a:r>
              <a:rPr lang="mn-MN" sz="1400" dirty="0">
                <a:latin typeface="Arial" panose="020B0604020202020204" pitchFamily="34" charset="0"/>
              </a:rPr>
              <a:t>байгаа нь аймгийн </a:t>
            </a:r>
            <a:r>
              <a:rPr lang="mn-MN" sz="1400" dirty="0" smtClean="0">
                <a:latin typeface="Arial" panose="020B0604020202020204" pitchFamily="34" charset="0"/>
              </a:rPr>
              <a:t>дундажаас  </a:t>
            </a:r>
            <a:r>
              <a:rPr lang="mn-MN" sz="1400" dirty="0">
                <a:latin typeface="Arial" panose="020B0604020202020204" pitchFamily="34" charset="0"/>
              </a:rPr>
              <a:t>дээгүүр байна.</a:t>
            </a:r>
            <a:endParaRPr lang="en-US" sz="1400" dirty="0">
              <a:latin typeface="Arial" panose="020B0604020202020204" pitchFamily="34" charset="0"/>
            </a:endParaRPr>
          </a:p>
        </p:txBody>
      </p:sp>
      <p:sp>
        <p:nvSpPr>
          <p:cNvPr id="8" name="Rectangle 12"/>
          <p:cNvSpPr>
            <a:spLocks noChangeArrowheads="1"/>
          </p:cNvSpPr>
          <p:nvPr/>
        </p:nvSpPr>
        <p:spPr bwMode="auto">
          <a:xfrm>
            <a:off x="852488" y="523280"/>
            <a:ext cx="8291512" cy="400050"/>
          </a:xfrm>
          <a:prstGeom prst="rect">
            <a:avLst/>
          </a:prstGeom>
          <a:solidFill>
            <a:srgbClr val="996600"/>
          </a:solidFill>
          <a:ln w="9525">
            <a:noFill/>
            <a:miter lim="800000"/>
            <a:headEnd/>
            <a:tailEnd/>
          </a:ln>
        </p:spPr>
        <p:txBody>
          <a:bodyPr>
            <a:spAutoFit/>
          </a:bodyPr>
          <a:lstStyle/>
          <a:p>
            <a:pPr marL="514350" indent="-514350" algn="just" eaLnBrk="1" fontAlgn="auto" hangingPunct="1">
              <a:spcBef>
                <a:spcPct val="20000"/>
              </a:spcBef>
              <a:spcAft>
                <a:spcPts val="0"/>
              </a:spcAft>
              <a:buClr>
                <a:srgbClr val="F79646">
                  <a:lumMod val="50000"/>
                </a:srgbClr>
              </a:buClr>
              <a:buSzPct val="80000"/>
              <a:defRPr/>
            </a:pPr>
            <a:r>
              <a:rPr lang="mn-MN" sz="2000" b="1" kern="0" dirty="0">
                <a:solidFill>
                  <a:sysClr val="window" lastClr="FFFFFF"/>
                </a:solidFill>
                <a:latin typeface="Arial Unicode MS" pitchFamily="34" charset="-128"/>
                <a:ea typeface="Arial Unicode MS" pitchFamily="34" charset="-128"/>
                <a:cs typeface="Arial Unicode MS" pitchFamily="34" charset="-128"/>
              </a:rPr>
              <a:t>ХҮН АМ, НИЙГМИЙН ҮЗҮҮЛЭЛТ - Хөдөлмөр</a:t>
            </a:r>
          </a:p>
        </p:txBody>
      </p:sp>
      <p:graphicFrame>
        <p:nvGraphicFramePr>
          <p:cNvPr id="9" name="Object 5"/>
          <p:cNvGraphicFramePr>
            <a:graphicFrameLocks/>
          </p:cNvGraphicFramePr>
          <p:nvPr>
            <p:extLst>
              <p:ext uri="{D42A27DB-BD31-4B8C-83A1-F6EECF244321}">
                <p14:modId xmlns:p14="http://schemas.microsoft.com/office/powerpoint/2010/main" xmlns="" val="956097563"/>
              </p:ext>
            </p:extLst>
          </p:nvPr>
        </p:nvGraphicFramePr>
        <p:xfrm>
          <a:off x="990600" y="973138"/>
          <a:ext cx="7599363" cy="3419475"/>
        </p:xfrm>
        <a:graphic>
          <a:graphicData uri="http://schemas.openxmlformats.org/presentationml/2006/ole">
            <p:oleObj spid="_x0000_s12313" name="Worksheet" r:id="rId4" imgW="7601001" imgH="2514510" progId="Excel.Sheet.8">
              <p:embed/>
            </p:oleObj>
          </a:graphicData>
        </a:graphic>
      </p:graphicFrame>
    </p:spTree>
    <p:extLst>
      <p:ext uri="{BB962C8B-B14F-4D97-AF65-F5344CB8AC3E}">
        <p14:creationId xmlns:p14="http://schemas.microsoft.com/office/powerpoint/2010/main" xmlns="" val="22332364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4x3inch.MGL.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5" name="Rectangle 4"/>
          <p:cNvSpPr/>
          <p:nvPr/>
        </p:nvSpPr>
        <p:spPr>
          <a:xfrm>
            <a:off x="1295400" y="-152400"/>
            <a:ext cx="7619999" cy="923330"/>
          </a:xfrm>
          <a:prstGeom prst="rect">
            <a:avLst/>
          </a:prstGeom>
        </p:spPr>
        <p:txBody>
          <a:bodyPr wrap="square">
            <a:spAutoFit/>
          </a:bodyPr>
          <a:lstStyle/>
          <a:p>
            <a:pPr algn="ctr"/>
            <a:r>
              <a:rPr lang="mn-MN" b="1" dirty="0" smtClean="0">
                <a:latin typeface="Arial" pitchFamily="34" charset="0"/>
                <a:cs typeface="Arial" pitchFamily="34" charset="0"/>
              </a:rPr>
              <a:t>                                                                                                                                                  </a:t>
            </a:r>
          </a:p>
          <a:p>
            <a:pPr algn="ctr"/>
            <a:endParaRPr lang="mn-MN" b="1" dirty="0">
              <a:latin typeface="Arial" pitchFamily="34" charset="0"/>
              <a:cs typeface="Arial" pitchFamily="34" charset="0"/>
            </a:endParaRPr>
          </a:p>
          <a:p>
            <a:pPr algn="ctr"/>
            <a:endParaRPr lang="mn-MN" b="1" dirty="0" smtClean="0">
              <a:latin typeface="Arial" pitchFamily="34" charset="0"/>
              <a:cs typeface="Arial" pitchFamily="34" charset="0"/>
            </a:endParaRPr>
          </a:p>
        </p:txBody>
      </p:sp>
      <p:sp>
        <p:nvSpPr>
          <p:cNvPr id="6" name="Rectangle 12"/>
          <p:cNvSpPr txBox="1">
            <a:spLocks noChangeArrowheads="1"/>
          </p:cNvSpPr>
          <p:nvPr/>
        </p:nvSpPr>
        <p:spPr bwMode="auto">
          <a:xfrm>
            <a:off x="838200" y="533400"/>
            <a:ext cx="8305800" cy="400050"/>
          </a:xfrm>
          <a:prstGeom prst="rect">
            <a:avLst/>
          </a:prstGeom>
          <a:solidFill>
            <a:srgbClr val="9966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lvl1pPr marL="514350" indent="-51435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a:spcBef>
                <a:spcPct val="20000"/>
              </a:spcBef>
              <a:buClr>
                <a:srgbClr val="984807"/>
              </a:buClr>
              <a:buSzPct val="80000"/>
            </a:pPr>
            <a:r>
              <a:rPr lang="mn-MN" altLang="en-US" sz="20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 ЭДИЙН ЗАСГИЙН ҮЗҮҮЛЭЛТ – Хөдөө аж ахуй</a:t>
            </a:r>
          </a:p>
        </p:txBody>
      </p:sp>
      <p:graphicFrame>
        <p:nvGraphicFramePr>
          <p:cNvPr id="7" name="Chart 6"/>
          <p:cNvGraphicFramePr>
            <a:graphicFrameLocks/>
          </p:cNvGraphicFramePr>
          <p:nvPr>
            <p:extLst>
              <p:ext uri="{D42A27DB-BD31-4B8C-83A1-F6EECF244321}">
                <p14:modId xmlns:p14="http://schemas.microsoft.com/office/powerpoint/2010/main" xmlns="" val="3485469306"/>
              </p:ext>
            </p:extLst>
          </p:nvPr>
        </p:nvGraphicFramePr>
        <p:xfrm>
          <a:off x="1066800" y="1085850"/>
          <a:ext cx="7239000" cy="3333750"/>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rot="10800000" flipV="1">
            <a:off x="1295400" y="4494425"/>
            <a:ext cx="7162800" cy="1569660"/>
          </a:xfrm>
          <a:prstGeom prst="rect">
            <a:avLst/>
          </a:prstGeom>
        </p:spPr>
        <p:txBody>
          <a:bodyPr wrap="square">
            <a:spAutoFit/>
          </a:bodyPr>
          <a:lstStyle/>
          <a:p>
            <a:pPr algn="just"/>
            <a:r>
              <a:rPr lang="mn-MN" sz="1600" dirty="0" smtClean="0">
                <a:latin typeface="Arial" panose="020B0604020202020204" pitchFamily="34" charset="0"/>
                <a:ea typeface="Times New Roman" panose="02020603050405020304" pitchFamily="18" charset="0"/>
              </a:rPr>
              <a:t>А</a:t>
            </a:r>
            <a:r>
              <a:rPr lang="en-US" sz="1600" dirty="0" err="1" smtClean="0">
                <a:latin typeface="Arial" panose="020B0604020202020204" pitchFamily="34" charset="0"/>
                <a:ea typeface="Times New Roman" panose="02020603050405020304" pitchFamily="18" charset="0"/>
              </a:rPr>
              <a:t>ймгийн</a:t>
            </a:r>
            <a:r>
              <a:rPr lang="en-US" sz="1600" dirty="0" smtClean="0">
                <a:latin typeface="Arial" panose="020B0604020202020204" pitchFamily="34" charset="0"/>
                <a:ea typeface="Times New Roman" panose="02020603050405020304" pitchFamily="18" charset="0"/>
              </a:rPr>
              <a:t> </a:t>
            </a:r>
            <a:r>
              <a:rPr lang="mn-MN" sz="1600" dirty="0" smtClean="0">
                <a:latin typeface="Arial" panose="020B0604020202020204" pitchFamily="34" charset="0"/>
                <a:ea typeface="Times New Roman" panose="02020603050405020304" pitchFamily="18" charset="0"/>
              </a:rPr>
              <a:t> хэмжээнд 4 </a:t>
            </a:r>
            <a:r>
              <a:rPr lang="mn-MN" sz="1600" dirty="0">
                <a:latin typeface="Arial" panose="020B0604020202020204" pitchFamily="34" charset="0"/>
                <a:ea typeface="Times New Roman" panose="02020603050405020304" pitchFamily="18" charset="0"/>
              </a:rPr>
              <a:t>сарын</a:t>
            </a:r>
            <a:r>
              <a:rPr lang="en-US" sz="1600" dirty="0">
                <a:latin typeface="Arial" panose="020B0604020202020204" pitchFamily="34" charset="0"/>
                <a:ea typeface="Times New Roman" panose="02020603050405020304" pitchFamily="18" charset="0"/>
              </a:rPr>
              <a:t> </a:t>
            </a:r>
            <a:r>
              <a:rPr lang="en-US" sz="1600" dirty="0" err="1">
                <a:latin typeface="Arial" panose="020B0604020202020204" pitchFamily="34" charset="0"/>
                <a:ea typeface="Times New Roman" panose="02020603050405020304" pitchFamily="18" charset="0"/>
              </a:rPr>
              <a:t>байдлаар</a:t>
            </a:r>
            <a:r>
              <a:rPr lang="en-US" sz="1600" dirty="0">
                <a:latin typeface="Arial" panose="020B0604020202020204" pitchFamily="34" charset="0"/>
                <a:ea typeface="Times New Roman" panose="02020603050405020304" pitchFamily="18" charset="0"/>
              </a:rPr>
              <a:t> </a:t>
            </a:r>
            <a:r>
              <a:rPr lang="en-US" sz="1600" dirty="0" err="1">
                <a:latin typeface="Arial" panose="020B0604020202020204" pitchFamily="34" charset="0"/>
                <a:ea typeface="Times New Roman" panose="02020603050405020304" pitchFamily="18" charset="0"/>
              </a:rPr>
              <a:t>оны</a:t>
            </a:r>
            <a:r>
              <a:rPr lang="en-US" sz="1600" dirty="0">
                <a:latin typeface="Arial" panose="020B0604020202020204" pitchFamily="34" charset="0"/>
                <a:ea typeface="Times New Roman" panose="02020603050405020304" pitchFamily="18" charset="0"/>
              </a:rPr>
              <a:t> </a:t>
            </a:r>
            <a:r>
              <a:rPr lang="en-US" sz="1600" dirty="0" err="1">
                <a:latin typeface="Arial" panose="020B0604020202020204" pitchFamily="34" charset="0"/>
                <a:ea typeface="Times New Roman" panose="02020603050405020304" pitchFamily="18" charset="0"/>
              </a:rPr>
              <a:t>эхний</a:t>
            </a:r>
            <a:r>
              <a:rPr lang="en-US" sz="1600" dirty="0">
                <a:latin typeface="Arial" panose="020B0604020202020204" pitchFamily="34" charset="0"/>
                <a:ea typeface="Times New Roman" panose="02020603050405020304" pitchFamily="18" charset="0"/>
              </a:rPr>
              <a:t> </a:t>
            </a:r>
            <a:r>
              <a:rPr lang="en-US" sz="1600" dirty="0" err="1">
                <a:latin typeface="Arial" panose="020B0604020202020204" pitchFamily="34" charset="0"/>
                <a:ea typeface="Times New Roman" panose="02020603050405020304" pitchFamily="18" charset="0"/>
              </a:rPr>
              <a:t>төллөх</a:t>
            </a:r>
            <a:r>
              <a:rPr lang="en-US" sz="1600" dirty="0">
                <a:latin typeface="Arial" panose="020B0604020202020204" pitchFamily="34" charset="0"/>
                <a:ea typeface="Times New Roman" panose="02020603050405020304" pitchFamily="18" charset="0"/>
              </a:rPr>
              <a:t> </a:t>
            </a:r>
            <a:r>
              <a:rPr lang="en-US" sz="1600" dirty="0" err="1">
                <a:latin typeface="Arial" panose="020B0604020202020204" pitchFamily="34" charset="0"/>
                <a:ea typeface="Times New Roman" panose="02020603050405020304" pitchFamily="18" charset="0"/>
              </a:rPr>
              <a:t>насны</a:t>
            </a:r>
            <a:r>
              <a:rPr lang="en-US" sz="1600" dirty="0">
                <a:latin typeface="Arial" panose="020B0604020202020204" pitchFamily="34" charset="0"/>
                <a:ea typeface="Times New Roman" panose="02020603050405020304" pitchFamily="18" charset="0"/>
              </a:rPr>
              <a:t> </a:t>
            </a:r>
            <a:r>
              <a:rPr lang="en-US" sz="1600" dirty="0" err="1">
                <a:latin typeface="Arial" panose="020B0604020202020204" pitchFamily="34" charset="0"/>
                <a:ea typeface="Times New Roman" panose="02020603050405020304" pitchFamily="18" charset="0"/>
              </a:rPr>
              <a:t>хээлтэгч</a:t>
            </a:r>
            <a:r>
              <a:rPr lang="en-US" sz="1600" dirty="0">
                <a:latin typeface="Arial" panose="020B0604020202020204" pitchFamily="34" charset="0"/>
                <a:ea typeface="Times New Roman" panose="02020603050405020304" pitchFamily="18" charset="0"/>
              </a:rPr>
              <a:t> </a:t>
            </a:r>
            <a:r>
              <a:rPr lang="en-US" sz="1600" dirty="0" err="1">
                <a:latin typeface="Arial" panose="020B0604020202020204" pitchFamily="34" charset="0"/>
                <a:ea typeface="Times New Roman" panose="02020603050405020304" pitchFamily="18" charset="0"/>
              </a:rPr>
              <a:t>малын</a:t>
            </a:r>
            <a:r>
              <a:rPr lang="en-US" sz="1600" dirty="0">
                <a:latin typeface="Arial" panose="020B0604020202020204" pitchFamily="34" charset="0"/>
                <a:ea typeface="Times New Roman" panose="02020603050405020304" pitchFamily="18" charset="0"/>
              </a:rPr>
              <a:t> </a:t>
            </a:r>
            <a:r>
              <a:rPr lang="mn-MN" sz="1600" dirty="0">
                <a:latin typeface="Arial" panose="020B0604020202020204" pitchFamily="34" charset="0"/>
                <a:ea typeface="Times New Roman" panose="02020603050405020304" pitchFamily="18" charset="0"/>
              </a:rPr>
              <a:t>63,8</a:t>
            </a:r>
            <a:r>
              <a:rPr lang="en-US" sz="1600" dirty="0">
                <a:latin typeface="Arial" panose="020B0604020202020204" pitchFamily="34" charset="0"/>
                <a:ea typeface="Times New Roman" panose="02020603050405020304" pitchFamily="18" charset="0"/>
              </a:rPr>
              <a:t> </a:t>
            </a:r>
            <a:r>
              <a:rPr lang="en-US" sz="1600" dirty="0" err="1">
                <a:latin typeface="Arial" panose="020B0604020202020204" pitchFamily="34" charset="0"/>
                <a:ea typeface="Times New Roman" panose="02020603050405020304" pitchFamily="18" charset="0"/>
              </a:rPr>
              <a:t>хувь</a:t>
            </a:r>
            <a:r>
              <a:rPr lang="en-US" sz="1600" dirty="0">
                <a:latin typeface="Arial" panose="020B0604020202020204" pitchFamily="34" charset="0"/>
                <a:ea typeface="Times New Roman" panose="02020603050405020304" pitchFamily="18" charset="0"/>
              </a:rPr>
              <a:t> </a:t>
            </a:r>
            <a:r>
              <a:rPr lang="en-US" sz="1600" dirty="0" err="1">
                <a:latin typeface="Arial" panose="020B0604020202020204" pitchFamily="34" charset="0"/>
                <a:ea typeface="Times New Roman" panose="02020603050405020304" pitchFamily="18" charset="0"/>
              </a:rPr>
              <a:t>буюу</a:t>
            </a:r>
            <a:r>
              <a:rPr lang="en-US" sz="1600" dirty="0">
                <a:latin typeface="Arial" panose="020B0604020202020204" pitchFamily="34" charset="0"/>
                <a:ea typeface="Times New Roman" panose="02020603050405020304" pitchFamily="18" charset="0"/>
              </a:rPr>
              <a:t> </a:t>
            </a:r>
            <a:r>
              <a:rPr lang="mn-MN" sz="1600" dirty="0">
                <a:latin typeface="Arial" panose="020B0604020202020204" pitchFamily="34" charset="0"/>
                <a:ea typeface="Times New Roman" panose="02020603050405020304" pitchFamily="18" charset="0"/>
              </a:rPr>
              <a:t>730,</a:t>
            </a:r>
            <a:r>
              <a:rPr lang="en-US" sz="1600" dirty="0">
                <a:latin typeface="Arial" panose="020B0604020202020204" pitchFamily="34" charset="0"/>
                <a:ea typeface="Times New Roman" panose="02020603050405020304" pitchFamily="18" charset="0"/>
              </a:rPr>
              <a:t>6 </a:t>
            </a:r>
            <a:r>
              <a:rPr lang="en-US" sz="1600" dirty="0" err="1">
                <a:latin typeface="Arial" panose="020B0604020202020204" pitchFamily="34" charset="0"/>
                <a:ea typeface="Times New Roman" panose="02020603050405020304" pitchFamily="18" charset="0"/>
              </a:rPr>
              <a:t>мянган</a:t>
            </a:r>
            <a:r>
              <a:rPr lang="en-US" sz="1600" dirty="0">
                <a:latin typeface="Arial" panose="020B0604020202020204" pitchFamily="34" charset="0"/>
                <a:ea typeface="Times New Roman" panose="02020603050405020304" pitchFamily="18" charset="0"/>
              </a:rPr>
              <a:t> </a:t>
            </a:r>
            <a:r>
              <a:rPr lang="en-US" sz="1600" dirty="0" err="1">
                <a:latin typeface="Arial" panose="020B0604020202020204" pitchFamily="34" charset="0"/>
                <a:ea typeface="Times New Roman" panose="02020603050405020304" pitchFamily="18" charset="0"/>
              </a:rPr>
              <a:t>хээлтэгч</a:t>
            </a:r>
            <a:r>
              <a:rPr lang="en-US" sz="1600" dirty="0">
                <a:latin typeface="Arial" panose="020B0604020202020204" pitchFamily="34" charset="0"/>
                <a:ea typeface="Times New Roman" panose="02020603050405020304" pitchFamily="18" charset="0"/>
              </a:rPr>
              <a:t> </a:t>
            </a:r>
            <a:r>
              <a:rPr lang="mn-MN" sz="1600" dirty="0">
                <a:latin typeface="Arial" panose="020B0604020202020204" pitchFamily="34" charset="0"/>
                <a:ea typeface="Times New Roman" panose="02020603050405020304" pitchFamily="18" charset="0"/>
              </a:rPr>
              <a:t>мал </a:t>
            </a:r>
            <a:r>
              <a:rPr lang="en-US" sz="1600" dirty="0" err="1">
                <a:latin typeface="Arial" panose="020B0604020202020204" pitchFamily="34" charset="0"/>
                <a:ea typeface="Times New Roman" panose="02020603050405020304" pitchFamily="18" charset="0"/>
              </a:rPr>
              <a:t>төллөж</a:t>
            </a:r>
            <a:r>
              <a:rPr lang="en-US" sz="1600" dirty="0">
                <a:latin typeface="Arial" panose="020B0604020202020204" pitchFamily="34" charset="0"/>
                <a:ea typeface="Times New Roman" panose="02020603050405020304" pitchFamily="18" charset="0"/>
              </a:rPr>
              <a:t>, </a:t>
            </a:r>
            <a:r>
              <a:rPr lang="en-US" sz="1600" dirty="0" err="1">
                <a:latin typeface="Arial" panose="020B0604020202020204" pitchFamily="34" charset="0"/>
                <a:ea typeface="Times New Roman" panose="02020603050405020304" pitchFamily="18" charset="0"/>
              </a:rPr>
              <a:t>гарсан</a:t>
            </a:r>
            <a:r>
              <a:rPr lang="en-US" sz="1600" dirty="0">
                <a:latin typeface="Arial" panose="020B0604020202020204" pitchFamily="34" charset="0"/>
                <a:ea typeface="Times New Roman" panose="02020603050405020304" pitchFamily="18" charset="0"/>
              </a:rPr>
              <a:t> </a:t>
            </a:r>
            <a:r>
              <a:rPr lang="en-US" sz="1600" dirty="0" err="1">
                <a:latin typeface="Arial" panose="020B0604020202020204" pitchFamily="34" charset="0"/>
                <a:ea typeface="Times New Roman" panose="02020603050405020304" pitchFamily="18" charset="0"/>
              </a:rPr>
              <a:t>төл</a:t>
            </a:r>
            <a:r>
              <a:rPr lang="en-US" sz="1600" dirty="0">
                <a:latin typeface="Arial" panose="020B0604020202020204" pitchFamily="34" charset="0"/>
                <a:ea typeface="Times New Roman" panose="02020603050405020304" pitchFamily="18" charset="0"/>
              </a:rPr>
              <a:t> </a:t>
            </a:r>
            <a:r>
              <a:rPr lang="mn-MN" sz="1600" dirty="0">
                <a:latin typeface="Arial" panose="020B0604020202020204" pitchFamily="34" charset="0"/>
                <a:ea typeface="Times New Roman" panose="02020603050405020304" pitchFamily="18" charset="0"/>
              </a:rPr>
              <a:t>98,1 </a:t>
            </a:r>
            <a:r>
              <a:rPr lang="en-US" sz="1600" dirty="0" err="1">
                <a:latin typeface="Arial" panose="020B0604020202020204" pitchFamily="34" charset="0"/>
                <a:ea typeface="Times New Roman" panose="02020603050405020304" pitchFamily="18" charset="0"/>
              </a:rPr>
              <a:t>хувь</a:t>
            </a:r>
            <a:r>
              <a:rPr lang="en-US" sz="1600" dirty="0">
                <a:latin typeface="Arial" panose="020B0604020202020204" pitchFamily="34" charset="0"/>
                <a:ea typeface="Times New Roman" panose="02020603050405020304" pitchFamily="18" charset="0"/>
              </a:rPr>
              <a:t> </a:t>
            </a:r>
            <a:r>
              <a:rPr lang="en-US" sz="1600" dirty="0" err="1">
                <a:latin typeface="Arial" panose="020B0604020202020204" pitchFamily="34" charset="0"/>
                <a:ea typeface="Times New Roman" panose="02020603050405020304" pitchFamily="18" charset="0"/>
              </a:rPr>
              <a:t>буюу</a:t>
            </a:r>
            <a:r>
              <a:rPr lang="en-US" sz="1600" dirty="0">
                <a:latin typeface="Arial" panose="020B0604020202020204" pitchFamily="34" charset="0"/>
                <a:ea typeface="Times New Roman" panose="02020603050405020304" pitchFamily="18" charset="0"/>
              </a:rPr>
              <a:t> </a:t>
            </a:r>
            <a:r>
              <a:rPr lang="mn-MN" sz="1600" dirty="0">
                <a:latin typeface="Arial" panose="020B0604020202020204" pitchFamily="34" charset="0"/>
                <a:ea typeface="Times New Roman" panose="02020603050405020304" pitchFamily="18" charset="0"/>
              </a:rPr>
              <a:t>717,</a:t>
            </a:r>
            <a:r>
              <a:rPr lang="en-US" sz="1600" dirty="0">
                <a:latin typeface="Arial" panose="020B0604020202020204" pitchFamily="34" charset="0"/>
                <a:ea typeface="Times New Roman" panose="02020603050405020304" pitchFamily="18" charset="0"/>
              </a:rPr>
              <a:t>5 </a:t>
            </a:r>
            <a:r>
              <a:rPr lang="en-US" sz="1600" dirty="0" err="1">
                <a:latin typeface="Arial" panose="020B0604020202020204" pitchFamily="34" charset="0"/>
                <a:ea typeface="Times New Roman" panose="02020603050405020304" pitchFamily="18" charset="0"/>
              </a:rPr>
              <a:t>мянган</a:t>
            </a:r>
            <a:r>
              <a:rPr lang="en-US" sz="1600" dirty="0">
                <a:latin typeface="Arial" panose="020B0604020202020204" pitchFamily="34" charset="0"/>
                <a:ea typeface="Times New Roman" panose="02020603050405020304" pitchFamily="18" charset="0"/>
              </a:rPr>
              <a:t> </a:t>
            </a:r>
            <a:r>
              <a:rPr lang="en-US" sz="1600" dirty="0" err="1">
                <a:latin typeface="Arial" panose="020B0604020202020204" pitchFamily="34" charset="0"/>
                <a:ea typeface="Times New Roman" panose="02020603050405020304" pitchFamily="18" charset="0"/>
              </a:rPr>
              <a:t>төл</a:t>
            </a:r>
            <a:r>
              <a:rPr lang="en-US" sz="1600" dirty="0">
                <a:latin typeface="Arial" panose="020B0604020202020204" pitchFamily="34" charset="0"/>
                <a:ea typeface="Times New Roman" panose="02020603050405020304" pitchFamily="18" charset="0"/>
              </a:rPr>
              <a:t> </a:t>
            </a:r>
            <a:r>
              <a:rPr lang="en-US" sz="1600" dirty="0" err="1">
                <a:latin typeface="Arial" panose="020B0604020202020204" pitchFamily="34" charset="0"/>
                <a:ea typeface="Times New Roman" panose="02020603050405020304" pitchFamily="18" charset="0"/>
              </a:rPr>
              <a:t>бойжиж</a:t>
            </a:r>
            <a:r>
              <a:rPr lang="en-US" sz="1600" dirty="0">
                <a:latin typeface="Arial" panose="020B0604020202020204" pitchFamily="34" charset="0"/>
                <a:ea typeface="Times New Roman" panose="02020603050405020304" pitchFamily="18" charset="0"/>
              </a:rPr>
              <a:t> </a:t>
            </a:r>
            <a:r>
              <a:rPr lang="en-US" sz="1600" dirty="0" err="1">
                <a:latin typeface="Arial" panose="020B0604020202020204" pitchFamily="34" charset="0"/>
                <a:ea typeface="Times New Roman" panose="02020603050405020304" pitchFamily="18" charset="0"/>
              </a:rPr>
              <a:t>байна</a:t>
            </a:r>
            <a:r>
              <a:rPr lang="en-US" sz="1600" dirty="0">
                <a:latin typeface="Arial" panose="020B0604020202020204" pitchFamily="34" charset="0"/>
                <a:ea typeface="Times New Roman" panose="02020603050405020304" pitchFamily="18" charset="0"/>
              </a:rPr>
              <a:t>. </a:t>
            </a:r>
            <a:r>
              <a:rPr lang="en-US" sz="1600" dirty="0" err="1">
                <a:latin typeface="Arial" panose="020B0604020202020204" pitchFamily="34" charset="0"/>
                <a:ea typeface="Times New Roman" panose="02020603050405020304" pitchFamily="18" charset="0"/>
              </a:rPr>
              <a:t>Өнгөрсөн</a:t>
            </a:r>
            <a:r>
              <a:rPr lang="en-US" sz="1600" dirty="0">
                <a:latin typeface="Arial" panose="020B0604020202020204" pitchFamily="34" charset="0"/>
                <a:ea typeface="Times New Roman" panose="02020603050405020304" pitchFamily="18" charset="0"/>
              </a:rPr>
              <a:t> </a:t>
            </a:r>
            <a:r>
              <a:rPr lang="en-US" sz="1600" dirty="0" err="1">
                <a:latin typeface="Arial" panose="020B0604020202020204" pitchFamily="34" charset="0"/>
                <a:ea typeface="Times New Roman" panose="02020603050405020304" pitchFamily="18" charset="0"/>
              </a:rPr>
              <a:t>оны</a:t>
            </a:r>
            <a:r>
              <a:rPr lang="en-US" sz="1600" dirty="0">
                <a:latin typeface="Arial" panose="020B0604020202020204" pitchFamily="34" charset="0"/>
                <a:ea typeface="Times New Roman" panose="02020603050405020304" pitchFamily="18" charset="0"/>
              </a:rPr>
              <a:t> </a:t>
            </a:r>
            <a:r>
              <a:rPr lang="en-US" sz="1600" dirty="0" err="1">
                <a:latin typeface="Arial" panose="020B0604020202020204" pitchFamily="34" charset="0"/>
                <a:ea typeface="Times New Roman" panose="02020603050405020304" pitchFamily="18" charset="0"/>
              </a:rPr>
              <a:t>мөн</a:t>
            </a:r>
            <a:r>
              <a:rPr lang="en-US" sz="1600" dirty="0">
                <a:latin typeface="Arial" panose="020B0604020202020204" pitchFamily="34" charset="0"/>
                <a:ea typeface="Times New Roman" panose="02020603050405020304" pitchFamily="18" charset="0"/>
              </a:rPr>
              <a:t> </a:t>
            </a:r>
            <a:r>
              <a:rPr lang="en-US" sz="1600" dirty="0" err="1">
                <a:latin typeface="Arial" panose="020B0604020202020204" pitchFamily="34" charset="0"/>
                <a:ea typeface="Times New Roman" panose="02020603050405020304" pitchFamily="18" charset="0"/>
              </a:rPr>
              <a:t>үетэй</a:t>
            </a:r>
            <a:r>
              <a:rPr lang="en-US" sz="1600" dirty="0">
                <a:latin typeface="Arial" panose="020B0604020202020204" pitchFamily="34" charset="0"/>
                <a:ea typeface="Times New Roman" panose="02020603050405020304" pitchFamily="18" charset="0"/>
              </a:rPr>
              <a:t> </a:t>
            </a:r>
            <a:r>
              <a:rPr lang="en-US" sz="1600" dirty="0" err="1">
                <a:latin typeface="Arial" panose="020B0604020202020204" pitchFamily="34" charset="0"/>
                <a:ea typeface="Times New Roman" panose="02020603050405020304" pitchFamily="18" charset="0"/>
              </a:rPr>
              <a:t>харьцуулахад</a:t>
            </a:r>
            <a:r>
              <a:rPr lang="en-US" sz="1600" dirty="0">
                <a:latin typeface="Arial" panose="020B0604020202020204" pitchFamily="34" charset="0"/>
                <a:ea typeface="Times New Roman" panose="02020603050405020304" pitchFamily="18" charset="0"/>
              </a:rPr>
              <a:t> </a:t>
            </a:r>
            <a:r>
              <a:rPr lang="en-US" sz="1600" dirty="0" err="1">
                <a:latin typeface="Arial" panose="020B0604020202020204" pitchFamily="34" charset="0"/>
                <a:ea typeface="Times New Roman" panose="02020603050405020304" pitchFamily="18" charset="0"/>
              </a:rPr>
              <a:t>төллөсөн</a:t>
            </a:r>
            <a:r>
              <a:rPr lang="en-US" sz="1600" dirty="0">
                <a:latin typeface="Arial" panose="020B0604020202020204" pitchFamily="34" charset="0"/>
                <a:ea typeface="Times New Roman" panose="02020603050405020304" pitchFamily="18" charset="0"/>
              </a:rPr>
              <a:t> </a:t>
            </a:r>
            <a:r>
              <a:rPr lang="en-US" sz="1600" dirty="0" err="1">
                <a:latin typeface="Arial" panose="020B0604020202020204" pitchFamily="34" charset="0"/>
                <a:ea typeface="Times New Roman" panose="02020603050405020304" pitchFamily="18" charset="0"/>
              </a:rPr>
              <a:t>хээлтэгч</a:t>
            </a:r>
            <a:r>
              <a:rPr lang="en-US" sz="1600" dirty="0">
                <a:latin typeface="Arial" panose="020B0604020202020204" pitchFamily="34" charset="0"/>
                <a:ea typeface="Times New Roman" panose="02020603050405020304" pitchFamily="18" charset="0"/>
              </a:rPr>
              <a:t> </a:t>
            </a:r>
            <a:r>
              <a:rPr lang="mn-MN" sz="1600" dirty="0">
                <a:latin typeface="Arial" panose="020B0604020202020204" pitchFamily="34" charset="0"/>
                <a:ea typeface="Times New Roman" panose="02020603050405020304" pitchFamily="18" charset="0"/>
              </a:rPr>
              <a:t>4,</a:t>
            </a:r>
            <a:r>
              <a:rPr lang="en-US" sz="1600" dirty="0">
                <a:latin typeface="Arial" panose="020B0604020202020204" pitchFamily="34" charset="0"/>
                <a:ea typeface="Times New Roman" panose="02020603050405020304" pitchFamily="18" charset="0"/>
              </a:rPr>
              <a:t>3 </a:t>
            </a:r>
            <a:r>
              <a:rPr lang="mn-MN" sz="1600" dirty="0">
                <a:latin typeface="Arial" panose="020B0604020202020204" pitchFamily="34" charset="0"/>
                <a:ea typeface="Times New Roman" panose="02020603050405020304" pitchFamily="18" charset="0"/>
              </a:rPr>
              <a:t>хувь, </a:t>
            </a:r>
            <a:r>
              <a:rPr lang="en-US" sz="1600" dirty="0" err="1">
                <a:latin typeface="Arial" panose="020B0604020202020204" pitchFamily="34" charset="0"/>
                <a:ea typeface="Times New Roman" panose="02020603050405020304" pitchFamily="18" charset="0"/>
              </a:rPr>
              <a:t>бойжиж</a:t>
            </a:r>
            <a:r>
              <a:rPr lang="en-US" sz="1600" dirty="0">
                <a:latin typeface="Arial" panose="020B0604020202020204" pitchFamily="34" charset="0"/>
                <a:ea typeface="Times New Roman" panose="02020603050405020304" pitchFamily="18" charset="0"/>
              </a:rPr>
              <a:t> </a:t>
            </a:r>
            <a:r>
              <a:rPr lang="en-US" sz="1600" dirty="0" err="1">
                <a:latin typeface="Arial" panose="020B0604020202020204" pitchFamily="34" charset="0"/>
                <a:ea typeface="Times New Roman" panose="02020603050405020304" pitchFamily="18" charset="0"/>
              </a:rPr>
              <a:t>байгаа</a:t>
            </a:r>
            <a:r>
              <a:rPr lang="en-US" sz="1600" dirty="0">
                <a:latin typeface="Arial" panose="020B0604020202020204" pitchFamily="34" charset="0"/>
                <a:ea typeface="Times New Roman" panose="02020603050405020304" pitchFamily="18" charset="0"/>
              </a:rPr>
              <a:t> </a:t>
            </a:r>
            <a:r>
              <a:rPr lang="en-US" sz="1600" dirty="0" err="1">
                <a:latin typeface="Arial" panose="020B0604020202020204" pitchFamily="34" charset="0"/>
                <a:ea typeface="Times New Roman" panose="02020603050405020304" pitchFamily="18" charset="0"/>
              </a:rPr>
              <a:t>тө</a:t>
            </a:r>
            <a:r>
              <a:rPr lang="mn-MN" sz="1600" dirty="0">
                <a:latin typeface="Arial" panose="020B0604020202020204" pitchFamily="34" charset="0"/>
                <a:ea typeface="Times New Roman" panose="02020603050405020304" pitchFamily="18" charset="0"/>
              </a:rPr>
              <a:t>л 6,6 хувиар тус тус буурсан</a:t>
            </a:r>
            <a:r>
              <a:rPr lang="en-US" sz="1600" dirty="0">
                <a:latin typeface="Arial" panose="020B0604020202020204" pitchFamily="34" charset="0"/>
                <a:ea typeface="Times New Roman" panose="02020603050405020304" pitchFamily="18" charset="0"/>
              </a:rPr>
              <a:t> </a:t>
            </a:r>
            <a:r>
              <a:rPr lang="en-US" sz="1600" dirty="0" err="1">
                <a:latin typeface="Arial" panose="020B0604020202020204" pitchFamily="34" charset="0"/>
                <a:ea typeface="Times New Roman" panose="02020603050405020304" pitchFamily="18" charset="0"/>
              </a:rPr>
              <a:t>байна</a:t>
            </a:r>
            <a:r>
              <a:rPr lang="en-US" sz="1600" dirty="0">
                <a:latin typeface="Arial" panose="020B0604020202020204" pitchFamily="34" charset="0"/>
                <a:ea typeface="Times New Roman" panose="02020603050405020304" pitchFamily="18" charset="0"/>
              </a:rPr>
              <a:t>.  </a:t>
            </a:r>
            <a:r>
              <a:rPr lang="mn-MN" sz="1600" dirty="0">
                <a:latin typeface="Arial" panose="020B0604020202020204" pitchFamily="34" charset="0"/>
                <a:ea typeface="Times New Roman" panose="02020603050405020304" pitchFamily="18" charset="0"/>
              </a:rPr>
              <a:t>	</a:t>
            </a:r>
            <a:endParaRPr lang="en-US" sz="1600" dirty="0">
              <a:latin typeface="Times New Roman" panose="02020603050405020304" pitchFamily="18" charset="0"/>
              <a:ea typeface="Times New Roman" panose="02020603050405020304" pitchFamily="18" charset="0"/>
            </a:endParaRPr>
          </a:p>
          <a:p>
            <a:pPr indent="457200" algn="just"/>
            <a:r>
              <a:rPr lang="mn-MN" sz="1600" dirty="0" smtClean="0">
                <a:latin typeface="Arial" panose="020B0604020202020204" pitchFamily="34" charset="0"/>
                <a:ea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xmlns="" val="567576076"/>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4602</TotalTime>
  <Words>1147</Words>
  <Application>Microsoft Office PowerPoint</Application>
  <PresentationFormat>On-screen Show (4:3)</PresentationFormat>
  <Paragraphs>172</Paragraphs>
  <Slides>18</Slides>
  <Notes>0</Notes>
  <HiddenSlides>0</HiddenSlides>
  <MMClips>0</MMClips>
  <ScaleCrop>false</ScaleCrop>
  <HeadingPairs>
    <vt:vector size="6" baseType="variant">
      <vt:variant>
        <vt:lpstr>Theme</vt:lpstr>
      </vt:variant>
      <vt:variant>
        <vt:i4>3</vt:i4>
      </vt:variant>
      <vt:variant>
        <vt:lpstr>Embedded OLE Servers</vt:lpstr>
      </vt:variant>
      <vt:variant>
        <vt:i4>2</vt:i4>
      </vt:variant>
      <vt:variant>
        <vt:lpstr>Slide Titles</vt:lpstr>
      </vt:variant>
      <vt:variant>
        <vt:i4>18</vt:i4>
      </vt:variant>
    </vt:vector>
  </HeadingPairs>
  <TitlesOfParts>
    <vt:vector size="23" baseType="lpstr">
      <vt:lpstr>Office Theme</vt:lpstr>
      <vt:lpstr>Organic</vt:lpstr>
      <vt:lpstr>1_Office Theme</vt:lpstr>
      <vt:lpstr>Chart</vt:lpstr>
      <vt:lpstr>Worksheet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Dulamsuren</dc:creator>
  <cp:lastModifiedBy>Admin</cp:lastModifiedBy>
  <cp:revision>481</cp:revision>
  <dcterms:created xsi:type="dcterms:W3CDTF">2016-01-20T06:54:50Z</dcterms:created>
  <dcterms:modified xsi:type="dcterms:W3CDTF">2018-02-08T03:48:35Z</dcterms:modified>
</cp:coreProperties>
</file>