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16" r:id="rId3"/>
  </p:sldMasterIdLst>
  <p:notesMasterIdLst>
    <p:notesMasterId r:id="rId24"/>
  </p:notesMasterIdLst>
  <p:handoutMasterIdLst>
    <p:handoutMasterId r:id="rId25"/>
  </p:handoutMasterIdLst>
  <p:sldIdLst>
    <p:sldId id="277" r:id="rId4"/>
    <p:sldId id="423" r:id="rId5"/>
    <p:sldId id="424" r:id="rId6"/>
    <p:sldId id="425" r:id="rId7"/>
    <p:sldId id="440" r:id="rId8"/>
    <p:sldId id="426" r:id="rId9"/>
    <p:sldId id="428" r:id="rId10"/>
    <p:sldId id="413" r:id="rId11"/>
    <p:sldId id="430" r:id="rId12"/>
    <p:sldId id="429" r:id="rId13"/>
    <p:sldId id="431" r:id="rId14"/>
    <p:sldId id="422" r:id="rId15"/>
    <p:sldId id="420" r:id="rId16"/>
    <p:sldId id="441" r:id="rId17"/>
    <p:sldId id="432" r:id="rId18"/>
    <p:sldId id="437" r:id="rId19"/>
    <p:sldId id="433" r:id="rId20"/>
    <p:sldId id="442" r:id="rId21"/>
    <p:sldId id="435" r:id="rId22"/>
    <p:sldId id="439" r:id="rId23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1F05BB"/>
    <a:srgbClr val="53EC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05" autoAdjust="0"/>
    <p:restoredTop sz="98403" autoAdjust="0"/>
  </p:normalViewPr>
  <p:slideViewPr>
    <p:cSldViewPr>
      <p:cViewPr>
        <p:scale>
          <a:sx n="77" d="100"/>
          <a:sy n="77" d="100"/>
        </p:scale>
        <p:origin x="-9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mn-MN"/>
              <a:t>Дундговь аймгийн хэрэглээний үнийн  индекс</a:t>
            </a:r>
            <a:r>
              <a:rPr lang="en-US"/>
              <a:t/>
            </a:r>
            <a:br>
              <a:rPr lang="en-US"/>
            </a:br>
            <a:r>
              <a:rPr lang="en-US"/>
              <a:t> (</a:t>
            </a:r>
            <a:r>
              <a:rPr lang="mn-MN"/>
              <a:t>өмнөх оны</a:t>
            </a:r>
            <a:r>
              <a:rPr lang="en-US"/>
              <a:t> 12 </a:t>
            </a:r>
            <a:r>
              <a:rPr lang="mn-MN"/>
              <a:t>сар</a:t>
            </a:r>
            <a:r>
              <a:rPr lang="en-US"/>
              <a:t> =100)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graphic!$O$7</c:f>
              <c:strCache>
                <c:ptCount val="1"/>
                <c:pt idx="0">
                  <c:v>2014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9411764705882366E-2"/>
                  <c:y val="-5.06329113924051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137254901960811E-2"/>
                  <c:y val="-5.40084388185661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058823529411813E-2"/>
                  <c:y val="-4.72573839662447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980392156862793E-2"/>
                  <c:y val="-6.41350210970473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941176470588207E-2"/>
                  <c:y val="-6.07594936708861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823529411764768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784313725490313E-2"/>
                  <c:y val="-4.725738396624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098039215686933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6862745098039222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176470588235294E-2"/>
                  <c:y val="-4.38818565400843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058823529411813E-2"/>
                  <c:y val="-5.06329113924051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1176470588235439E-2"/>
                  <c:y val="-3.37552742616034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graphic!$P$7:$AA$7</c:f>
              <c:numCache>
                <c:formatCode>0.0</c:formatCode>
                <c:ptCount val="12"/>
                <c:pt idx="0">
                  <c:v>102.08263469230153</c:v>
                </c:pt>
                <c:pt idx="1">
                  <c:v>102.50837170407624</c:v>
                </c:pt>
                <c:pt idx="2">
                  <c:v>103.14441749679185</c:v>
                </c:pt>
                <c:pt idx="3">
                  <c:v>104.84127532756354</c:v>
                </c:pt>
                <c:pt idx="4">
                  <c:v>106.10086525783389</c:v>
                </c:pt>
                <c:pt idx="5">
                  <c:v>107.0031390656283</c:v>
                </c:pt>
                <c:pt idx="6">
                  <c:v>106.84176413617263</c:v>
                </c:pt>
                <c:pt idx="7">
                  <c:v>106.67594985844556</c:v>
                </c:pt>
                <c:pt idx="8">
                  <c:v>108.57567499153578</c:v>
                </c:pt>
                <c:pt idx="9">
                  <c:v>109.12372390069959</c:v>
                </c:pt>
                <c:pt idx="10">
                  <c:v>109.84957416180471</c:v>
                </c:pt>
                <c:pt idx="11">
                  <c:v>111.18219577705216</c:v>
                </c:pt>
              </c:numCache>
            </c:numRef>
          </c:val>
        </c:ser>
        <c:ser>
          <c:idx val="1"/>
          <c:order val="1"/>
          <c:tx>
            <c:strRef>
              <c:f>graphic!$O$8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graphic!$P$8:$AA$8</c:f>
              <c:numCache>
                <c:formatCode>0.0</c:formatCode>
                <c:ptCount val="12"/>
                <c:pt idx="0">
                  <c:v>100.27029343622853</c:v>
                </c:pt>
                <c:pt idx="1">
                  <c:v>101.12364187344586</c:v>
                </c:pt>
                <c:pt idx="2">
                  <c:v>101.82535741625928</c:v>
                </c:pt>
                <c:pt idx="3">
                  <c:v>102.68755693154417</c:v>
                </c:pt>
                <c:pt idx="4">
                  <c:v>103.1</c:v>
                </c:pt>
                <c:pt idx="5">
                  <c:v>102.7</c:v>
                </c:pt>
                <c:pt idx="6">
                  <c:v>101.6</c:v>
                </c:pt>
                <c:pt idx="7">
                  <c:v>102.6</c:v>
                </c:pt>
                <c:pt idx="8">
                  <c:v>103.2</c:v>
                </c:pt>
                <c:pt idx="9">
                  <c:v>104.5</c:v>
                </c:pt>
                <c:pt idx="10">
                  <c:v>103.3</c:v>
                </c:pt>
                <c:pt idx="11">
                  <c:v>104</c:v>
                </c:pt>
              </c:numCache>
            </c:numRef>
          </c:val>
        </c:ser>
        <c:ser>
          <c:idx val="2"/>
          <c:order val="2"/>
          <c:tx>
            <c:strRef>
              <c:f>graphic!$O$9</c:f>
              <c:strCache>
                <c:ptCount val="1"/>
                <c:pt idx="0">
                  <c:v>2016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3.1372549019607822E-2"/>
                  <c:y val="3.7130801687764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516498527077002E-3"/>
                  <c:y val="4.725738396624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758249263539035E-3"/>
                  <c:y val="5.06989907108405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516498527077002E-3"/>
                  <c:y val="2.11245794628501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830774484476943E-2"/>
                  <c:y val="2.95744112479902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graphic!$P$9:$AA$9</c:f>
              <c:numCache>
                <c:formatCode>0.0</c:formatCode>
                <c:ptCount val="12"/>
                <c:pt idx="0">
                  <c:v>101</c:v>
                </c:pt>
                <c:pt idx="1">
                  <c:v>101.7</c:v>
                </c:pt>
                <c:pt idx="2">
                  <c:v>102.2</c:v>
                </c:pt>
                <c:pt idx="3">
                  <c:v>102.7</c:v>
                </c:pt>
                <c:pt idx="4">
                  <c:v>103.2</c:v>
                </c:pt>
              </c:numCache>
            </c:numRef>
          </c:val>
        </c:ser>
        <c:dLbls/>
        <c:marker val="1"/>
        <c:axId val="261742592"/>
        <c:axId val="261745280"/>
      </c:lineChart>
      <c:catAx>
        <c:axId val="26174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1745280"/>
        <c:crosses val="autoZero"/>
        <c:auto val="1"/>
        <c:lblAlgn val="ctr"/>
        <c:lblOffset val="100"/>
      </c:catAx>
      <c:valAx>
        <c:axId val="261745280"/>
        <c:scaling>
          <c:orientation val="minMax"/>
          <c:max val="115"/>
          <c:min val="100"/>
        </c:scaling>
        <c:axPos val="l"/>
        <c:numFmt formatCode="0.0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1742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mn-MN"/>
              <a:t>Дундговь аймгийн хэрэглээний үнийн индекс,  /өмнөх оны мөн үетэй харьцуулсанаар/</a:t>
            </a:r>
            <a:endParaRPr lang="en-US"/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graphic!$O$12</c:f>
              <c:strCache>
                <c:ptCount val="1"/>
                <c:pt idx="0">
                  <c:v>2014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graphic!$P$12:$AA$12</c:f>
              <c:numCache>
                <c:formatCode>0.0</c:formatCode>
                <c:ptCount val="12"/>
                <c:pt idx="0">
                  <c:v>114.12083405828974</c:v>
                </c:pt>
                <c:pt idx="1">
                  <c:v>112.76404364832578</c:v>
                </c:pt>
                <c:pt idx="2">
                  <c:v>112.26733225825654</c:v>
                </c:pt>
                <c:pt idx="3">
                  <c:v>112.64027225124262</c:v>
                </c:pt>
                <c:pt idx="4">
                  <c:v>113.45014373173346</c:v>
                </c:pt>
                <c:pt idx="5">
                  <c:v>114.1089296961507</c:v>
                </c:pt>
                <c:pt idx="6">
                  <c:v>113.69705415502018</c:v>
                </c:pt>
                <c:pt idx="7">
                  <c:v>111.77623750097783</c:v>
                </c:pt>
                <c:pt idx="8">
                  <c:v>112.77236074807253</c:v>
                </c:pt>
                <c:pt idx="9">
                  <c:v>110.33523789120905</c:v>
                </c:pt>
                <c:pt idx="10">
                  <c:v>111.19932168407959</c:v>
                </c:pt>
                <c:pt idx="11">
                  <c:v>111.18219577705216</c:v>
                </c:pt>
              </c:numCache>
            </c:numRef>
          </c:val>
        </c:ser>
        <c:ser>
          <c:idx val="1"/>
          <c:order val="1"/>
          <c:tx>
            <c:strRef>
              <c:f>graphic!$O$13</c:f>
              <c:strCache>
                <c:ptCount val="1"/>
                <c:pt idx="0">
                  <c:v>2015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graphic!$P$13:$AA$13</c:f>
              <c:numCache>
                <c:formatCode>0.0</c:formatCode>
                <c:ptCount val="12"/>
                <c:pt idx="0">
                  <c:v>109.2083039299726</c:v>
                </c:pt>
                <c:pt idx="1">
                  <c:v>109.68029597542508</c:v>
                </c:pt>
                <c:pt idx="2">
                  <c:v>109.76034474842014</c:v>
                </c:pt>
                <c:pt idx="3">
                  <c:v>108.89821802490529</c:v>
                </c:pt>
                <c:pt idx="4">
                  <c:v>108.1</c:v>
                </c:pt>
                <c:pt idx="5">
                  <c:v>106.7</c:v>
                </c:pt>
                <c:pt idx="6">
                  <c:v>105.7</c:v>
                </c:pt>
                <c:pt idx="7">
                  <c:v>108.6</c:v>
                </c:pt>
                <c:pt idx="8">
                  <c:v>105.6</c:v>
                </c:pt>
                <c:pt idx="9">
                  <c:v>106.3</c:v>
                </c:pt>
                <c:pt idx="10">
                  <c:v>104.5</c:v>
                </c:pt>
                <c:pt idx="11">
                  <c:v>104</c:v>
                </c:pt>
              </c:numCache>
            </c:numRef>
          </c:val>
        </c:ser>
        <c:ser>
          <c:idx val="2"/>
          <c:order val="2"/>
          <c:tx>
            <c:strRef>
              <c:f>graphic!$O$14</c:f>
              <c:strCache>
                <c:ptCount val="1"/>
                <c:pt idx="0">
                  <c:v>2016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howVal val="1"/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graphic!$P$14:$AA$14</c:f>
              <c:numCache>
                <c:formatCode>0.0</c:formatCode>
                <c:ptCount val="12"/>
                <c:pt idx="0">
                  <c:v>104.8</c:v>
                </c:pt>
                <c:pt idx="1">
                  <c:v>104.6</c:v>
                </c:pt>
                <c:pt idx="2">
                  <c:v>104.3</c:v>
                </c:pt>
                <c:pt idx="3">
                  <c:v>104</c:v>
                </c:pt>
                <c:pt idx="4">
                  <c:v>104.1</c:v>
                </c:pt>
              </c:numCache>
            </c:numRef>
          </c:val>
        </c:ser>
        <c:dLbls>
          <c:showVal val="1"/>
        </c:dLbls>
        <c:marker val="1"/>
        <c:axId val="260831104"/>
        <c:axId val="260832640"/>
      </c:lineChart>
      <c:catAx>
        <c:axId val="26083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0832640"/>
        <c:crosses val="autoZero"/>
        <c:auto val="1"/>
        <c:lblAlgn val="ctr"/>
        <c:lblOffset val="100"/>
      </c:catAx>
      <c:valAx>
        <c:axId val="260832640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2608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Mon" pitchFamily="34" charset="0"/>
              </a:defRPr>
            </a:pPr>
            <a:r>
              <a:rPr lang="mn-MN" sz="1400"/>
              <a:t>Төсвийн орлого зарлага </a:t>
            </a:r>
            <a:r>
              <a:rPr lang="en-US" sz="1400" baseline="0"/>
              <a:t> 2016 </a:t>
            </a:r>
            <a:r>
              <a:rPr lang="mn-MN" sz="1400" baseline="0"/>
              <a:t>оны </a:t>
            </a:r>
            <a:r>
              <a:rPr lang="en-US" sz="1400" baseline="0"/>
              <a:t>5</a:t>
            </a:r>
            <a:r>
              <a:rPr lang="mn-MN" sz="1400" baseline="0"/>
              <a:t> сарын байдлаар</a:t>
            </a:r>
            <a:endParaRPr lang="mn-MN" sz="140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Îðîí íóòãèéí òºñâèéí áàéãóóëëàãûí çàðëàãûí ä¿í/сая.төг/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Sheet1!$B$4:$C$4</c:f>
              <c:strCache>
                <c:ptCount val="2"/>
                <c:pt idx="0">
                  <c:v>2015 он</c:v>
                </c:pt>
                <c:pt idx="1">
                  <c:v>2016 он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13946.7</c:v>
                </c:pt>
                <c:pt idx="1">
                  <c:v>13894.7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Íèéò îðëîãî /òóñëàìæèéí ä¿í/сая.төг/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Sheet1!$B$4:$C$4</c:f>
              <c:strCache>
                <c:ptCount val="2"/>
                <c:pt idx="0">
                  <c:v>2015 он</c:v>
                </c:pt>
                <c:pt idx="1">
                  <c:v>2016 он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16430.8</c:v>
                </c:pt>
                <c:pt idx="1">
                  <c:v>15771.2</c:v>
                </c:pt>
              </c:numCache>
            </c:numRef>
          </c:val>
        </c:ser>
        <c:dLbls>
          <c:showVal val="1"/>
        </c:dLbls>
        <c:shape val="box"/>
        <c:axId val="264505216"/>
        <c:axId val="264506752"/>
        <c:axId val="0"/>
      </c:bar3DChart>
      <c:catAx>
        <c:axId val="264505216"/>
        <c:scaling>
          <c:orientation val="minMax"/>
        </c:scaling>
        <c:axPos val="b"/>
        <c:numFmt formatCode="General" sourceLinked="1"/>
        <c:majorTickMark val="none"/>
        <c:tickLblPos val="nextTo"/>
        <c:crossAx val="264506752"/>
        <c:crosses val="autoZero"/>
        <c:auto val="1"/>
        <c:lblAlgn val="ctr"/>
        <c:lblOffset val="100"/>
      </c:catAx>
      <c:valAx>
        <c:axId val="264506752"/>
        <c:scaling>
          <c:orientation val="minMax"/>
        </c:scaling>
        <c:delete val="1"/>
        <c:axPos val="l"/>
        <c:numFmt formatCode="0.0" sourceLinked="1"/>
        <c:tickLblPos val="none"/>
        <c:crossAx val="264505216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atin typeface="Arial Mon" pitchFamily="34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Mon" pitchFamily="34" charset="0"/>
              </a:defRPr>
            </a:pPr>
            <a:r>
              <a:rPr lang="mn-MN" sz="1400"/>
              <a:t>Төсвийн орлогод эзлэх хувь 2016 оны</a:t>
            </a:r>
            <a:r>
              <a:rPr lang="mn-MN" sz="1400" baseline="0"/>
              <a:t> </a:t>
            </a:r>
            <a:r>
              <a:rPr lang="en-US" sz="1400" baseline="0"/>
              <a:t>5</a:t>
            </a:r>
            <a:r>
              <a:rPr lang="mn-MN" sz="1400" baseline="0"/>
              <a:t> сарын байдлаар</a:t>
            </a:r>
            <a:endParaRPr lang="mn-MN" sz="140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Sheet1!$B$12:$B$15</c:f>
              <c:strCache>
                <c:ptCount val="4"/>
                <c:pt idx="1">
                  <c:v>татвар</c:v>
                </c:pt>
                <c:pt idx="2">
                  <c:v>тусламж</c:v>
                </c:pt>
                <c:pt idx="3">
                  <c:v>татварын бус</c:v>
                </c:pt>
              </c:strCache>
            </c:strRef>
          </c:cat>
          <c:val>
            <c:numRef>
              <c:f>Sheet1!$C$12:$C$15</c:f>
              <c:numCache>
                <c:formatCode>0.0</c:formatCode>
                <c:ptCount val="4"/>
                <c:pt idx="1">
                  <c:v>1337.4</c:v>
                </c:pt>
                <c:pt idx="2">
                  <c:v>14163.6</c:v>
                </c:pt>
                <c:pt idx="3">
                  <c:v>270.3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delete val="1"/>
      </c:legendEntry>
    </c:legend>
    <c:plotVisOnly val="1"/>
    <c:dispBlanksAs val="zero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Arial Mon" pitchFamily="34" charset="0"/>
              </a:defRPr>
            </a:pPr>
            <a:r>
              <a:rPr lang="mn-MN" sz="1200">
                <a:latin typeface="Arial Mon" pitchFamily="34" charset="0"/>
              </a:rPr>
              <a:t>Төсвийн</a:t>
            </a:r>
            <a:r>
              <a:rPr lang="mn-MN" sz="1200" baseline="0">
                <a:latin typeface="Arial Mon" pitchFamily="34" charset="0"/>
              </a:rPr>
              <a:t> орлогын төлөвлөгөөний биелэлт </a:t>
            </a:r>
            <a:r>
              <a:rPr lang="en-US" sz="1200" baseline="0">
                <a:latin typeface="Arial Mon" pitchFamily="34" charset="0"/>
              </a:rPr>
              <a:t>5-</a:t>
            </a:r>
            <a:r>
              <a:rPr lang="mn-MN" sz="1200" baseline="0">
                <a:latin typeface="Arial Mon" pitchFamily="34" charset="0"/>
              </a:rPr>
              <a:t>р сарын байдлаар </a:t>
            </a:r>
            <a:endParaRPr lang="en-US" sz="1200">
              <a:latin typeface="Arial Mon" pitchFamily="34" charset="0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Sheet2!$A$39:$A$53</c:f>
              <c:strCache>
                <c:ptCount val="15"/>
                <c:pt idx="0">
                  <c:v>Äýëãýðöîãò</c:v>
                </c:pt>
                <c:pt idx="1">
                  <c:v>Äýðýí </c:v>
                </c:pt>
                <c:pt idx="2">
                  <c:v>Ãîâü-Óãòààë</c:v>
                </c:pt>
                <c:pt idx="3">
                  <c:v>Öàãààíäýëãýð</c:v>
                </c:pt>
                <c:pt idx="4">
                  <c:v>Áàÿíæàðãàëàí</c:v>
                </c:pt>
                <c:pt idx="5">
                  <c:v>ªíäºðøèë</c:v>
                </c:pt>
                <c:pt idx="6">
                  <c:v>Ãóðâàíñàéõàí</c:v>
                </c:pt>
                <c:pt idx="7">
                  <c:v>ªëçèéò</c:v>
                </c:pt>
                <c:pt idx="8">
                  <c:v>Õóëä</c:v>
                </c:pt>
                <c:pt idx="9">
                  <c:v>Ëóóñ</c:v>
                </c:pt>
                <c:pt idx="10">
                  <c:v>Äýëãýðõàíãàé</c:v>
                </c:pt>
                <c:pt idx="11">
                  <c:v>Ñàéõàí-Îâîî</c:v>
                </c:pt>
                <c:pt idx="12">
                  <c:v>Ýðäýíýäàëàé</c:v>
                </c:pt>
                <c:pt idx="13">
                  <c:v>Ñàéíöàãààí</c:v>
                </c:pt>
                <c:pt idx="14">
                  <c:v>Àäààöàã</c:v>
                </c:pt>
              </c:strCache>
            </c:strRef>
          </c:cat>
          <c:val>
            <c:numRef>
              <c:f>Sheet2!$B$39:$B$53</c:f>
              <c:numCache>
                <c:formatCode>0.0</c:formatCode>
                <c:ptCount val="15"/>
                <c:pt idx="0">
                  <c:v>42480</c:v>
                </c:pt>
                <c:pt idx="1">
                  <c:v>32480.799999999996</c:v>
                </c:pt>
                <c:pt idx="2">
                  <c:v>62773</c:v>
                </c:pt>
                <c:pt idx="3">
                  <c:v>29630</c:v>
                </c:pt>
                <c:pt idx="4">
                  <c:v>63580</c:v>
                </c:pt>
                <c:pt idx="5">
                  <c:v>36171</c:v>
                </c:pt>
                <c:pt idx="6">
                  <c:v>722950</c:v>
                </c:pt>
                <c:pt idx="7">
                  <c:v>112973</c:v>
                </c:pt>
                <c:pt idx="8">
                  <c:v>85335</c:v>
                </c:pt>
                <c:pt idx="9">
                  <c:v>50655</c:v>
                </c:pt>
                <c:pt idx="10">
                  <c:v>54860.5</c:v>
                </c:pt>
                <c:pt idx="11">
                  <c:v>38920</c:v>
                </c:pt>
                <c:pt idx="12">
                  <c:v>108308.8</c:v>
                </c:pt>
                <c:pt idx="13">
                  <c:v>171390</c:v>
                </c:pt>
                <c:pt idx="14">
                  <c:v>45810</c:v>
                </c:pt>
              </c:numCache>
            </c:numRef>
          </c:val>
        </c:ser>
        <c:ser>
          <c:idx val="1"/>
          <c:order val="1"/>
          <c:cat>
            <c:strRef>
              <c:f>Sheet2!$A$39:$A$53</c:f>
              <c:strCache>
                <c:ptCount val="15"/>
                <c:pt idx="0">
                  <c:v>Äýëãýðöîãò</c:v>
                </c:pt>
                <c:pt idx="1">
                  <c:v>Äýðýí </c:v>
                </c:pt>
                <c:pt idx="2">
                  <c:v>Ãîâü-Óãòààë</c:v>
                </c:pt>
                <c:pt idx="3">
                  <c:v>Öàãààíäýëãýð</c:v>
                </c:pt>
                <c:pt idx="4">
                  <c:v>Áàÿíæàðãàëàí</c:v>
                </c:pt>
                <c:pt idx="5">
                  <c:v>ªíäºðøèë</c:v>
                </c:pt>
                <c:pt idx="6">
                  <c:v>Ãóðâàíñàéõàí</c:v>
                </c:pt>
                <c:pt idx="7">
                  <c:v>ªëçèéò</c:v>
                </c:pt>
                <c:pt idx="8">
                  <c:v>Õóëä</c:v>
                </c:pt>
                <c:pt idx="9">
                  <c:v>Ëóóñ</c:v>
                </c:pt>
                <c:pt idx="10">
                  <c:v>Äýëãýðõàíãàé</c:v>
                </c:pt>
                <c:pt idx="11">
                  <c:v>Ñàéõàí-Îâîî</c:v>
                </c:pt>
                <c:pt idx="12">
                  <c:v>Ýðäýíýäàëàé</c:v>
                </c:pt>
                <c:pt idx="13">
                  <c:v>Ñàéíöàãààí</c:v>
                </c:pt>
                <c:pt idx="14">
                  <c:v>Àäààöàã</c:v>
                </c:pt>
              </c:strCache>
            </c:strRef>
          </c:cat>
          <c:val>
            <c:numRef>
              <c:f>Sheet2!$C$39:$C$53</c:f>
              <c:numCache>
                <c:formatCode>0.0</c:formatCode>
                <c:ptCount val="15"/>
                <c:pt idx="0">
                  <c:v>39952.699999999997</c:v>
                </c:pt>
                <c:pt idx="1">
                  <c:v>47322.3</c:v>
                </c:pt>
                <c:pt idx="2">
                  <c:v>58908</c:v>
                </c:pt>
                <c:pt idx="3">
                  <c:v>23678.2</c:v>
                </c:pt>
                <c:pt idx="4">
                  <c:v>60964.4</c:v>
                </c:pt>
                <c:pt idx="5">
                  <c:v>196156.79999999999</c:v>
                </c:pt>
                <c:pt idx="6">
                  <c:v>422225.3</c:v>
                </c:pt>
                <c:pt idx="7">
                  <c:v>57306</c:v>
                </c:pt>
                <c:pt idx="8">
                  <c:v>71683.100000000006</c:v>
                </c:pt>
                <c:pt idx="9">
                  <c:v>48468.7</c:v>
                </c:pt>
                <c:pt idx="10">
                  <c:v>73670.100000000006</c:v>
                </c:pt>
                <c:pt idx="11">
                  <c:v>38681.800000000003</c:v>
                </c:pt>
                <c:pt idx="12">
                  <c:v>115445.9</c:v>
                </c:pt>
                <c:pt idx="13">
                  <c:v>144830.20000000001</c:v>
                </c:pt>
                <c:pt idx="14">
                  <c:v>61275.4</c:v>
                </c:pt>
              </c:numCache>
            </c:numRef>
          </c:val>
        </c:ser>
        <c:ser>
          <c:idx val="2"/>
          <c:order val="2"/>
          <c:cat>
            <c:strRef>
              <c:f>Sheet2!$A$39:$A$53</c:f>
              <c:strCache>
                <c:ptCount val="15"/>
                <c:pt idx="0">
                  <c:v>Äýëãýðöîãò</c:v>
                </c:pt>
                <c:pt idx="1">
                  <c:v>Äýðýí </c:v>
                </c:pt>
                <c:pt idx="2">
                  <c:v>Ãîâü-Óãòààë</c:v>
                </c:pt>
                <c:pt idx="3">
                  <c:v>Öàãààíäýëãýð</c:v>
                </c:pt>
                <c:pt idx="4">
                  <c:v>Áàÿíæàðãàëàí</c:v>
                </c:pt>
                <c:pt idx="5">
                  <c:v>ªíäºðøèë</c:v>
                </c:pt>
                <c:pt idx="6">
                  <c:v>Ãóðâàíñàéõàí</c:v>
                </c:pt>
                <c:pt idx="7">
                  <c:v>ªëçèéò</c:v>
                </c:pt>
                <c:pt idx="8">
                  <c:v>Õóëä</c:v>
                </c:pt>
                <c:pt idx="9">
                  <c:v>Ëóóñ</c:v>
                </c:pt>
                <c:pt idx="10">
                  <c:v>Äýëãýðõàíãàé</c:v>
                </c:pt>
                <c:pt idx="11">
                  <c:v>Ñàéõàí-Îâîî</c:v>
                </c:pt>
                <c:pt idx="12">
                  <c:v>Ýðäýíýäàëàé</c:v>
                </c:pt>
                <c:pt idx="13">
                  <c:v>Ñàéíöàãààí</c:v>
                </c:pt>
                <c:pt idx="14">
                  <c:v>Àäààöàã</c:v>
                </c:pt>
              </c:strCache>
            </c:strRef>
          </c:cat>
          <c:val>
            <c:numRef>
              <c:f>Sheet2!$B$38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cat>
            <c:strRef>
              <c:f>Sheet2!$A$39:$A$53</c:f>
              <c:strCache>
                <c:ptCount val="15"/>
                <c:pt idx="0">
                  <c:v>Äýëãýðöîãò</c:v>
                </c:pt>
                <c:pt idx="1">
                  <c:v>Äýðýí </c:v>
                </c:pt>
                <c:pt idx="2">
                  <c:v>Ãîâü-Óãòààë</c:v>
                </c:pt>
                <c:pt idx="3">
                  <c:v>Öàãààíäýëãýð</c:v>
                </c:pt>
                <c:pt idx="4">
                  <c:v>Áàÿíæàðãàëàí</c:v>
                </c:pt>
                <c:pt idx="5">
                  <c:v>ªíäºðøèë</c:v>
                </c:pt>
                <c:pt idx="6">
                  <c:v>Ãóðâàíñàéõàí</c:v>
                </c:pt>
                <c:pt idx="7">
                  <c:v>ªëçèéò</c:v>
                </c:pt>
                <c:pt idx="8">
                  <c:v>Õóëä</c:v>
                </c:pt>
                <c:pt idx="9">
                  <c:v>Ëóóñ</c:v>
                </c:pt>
                <c:pt idx="10">
                  <c:v>Äýëãýðõàíãàé</c:v>
                </c:pt>
                <c:pt idx="11">
                  <c:v>Ñàéõàí-Îâîî</c:v>
                </c:pt>
                <c:pt idx="12">
                  <c:v>Ýðäýíýäàëàé</c:v>
                </c:pt>
                <c:pt idx="13">
                  <c:v>Ñàéíöàãààí</c:v>
                </c:pt>
                <c:pt idx="14">
                  <c:v>Àäààöàã</c:v>
                </c:pt>
              </c:strCache>
            </c:strRef>
          </c:cat>
          <c:val>
            <c:numRef>
              <c:f>Sheet2!$C$38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gapWidth val="0"/>
        <c:gapDepth val="0"/>
        <c:shape val="box"/>
        <c:axId val="264428544"/>
        <c:axId val="264434432"/>
        <c:axId val="0"/>
      </c:bar3DChart>
      <c:catAx>
        <c:axId val="2644285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 Mon" pitchFamily="34" charset="0"/>
              </a:defRPr>
            </a:pPr>
            <a:endParaRPr lang="en-US"/>
          </a:p>
        </c:txPr>
        <c:crossAx val="264434432"/>
        <c:crosses val="autoZero"/>
        <c:auto val="1"/>
        <c:lblAlgn val="ctr"/>
        <c:lblOffset val="100"/>
      </c:catAx>
      <c:valAx>
        <c:axId val="264434432"/>
        <c:scaling>
          <c:orientation val="minMax"/>
        </c:scaling>
        <c:axPos val="l"/>
        <c:title/>
        <c:numFmt formatCode="0.0" sourceLinked="1"/>
        <c:tickLblPos val="nextTo"/>
        <c:crossAx val="264428544"/>
        <c:crosses val="autoZero"/>
        <c:crossBetween val="between"/>
      </c:valAx>
    </c:plotArea>
    <c:plotVisOnly val="1"/>
    <c:dispBlanksAs val="gap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Èðãýäèéí </a:t>
            </a:r>
            <a:r>
              <a:rPr lang="mn-MN" sz="1200"/>
              <a:t>хувийн </a:t>
            </a:r>
            <a:r>
              <a:rPr lang="en-US" sz="1200"/>
              <a:t>õàäãàëàìæèéí ¿ëäýãäýë, </a:t>
            </a:r>
            <a:r>
              <a:rPr lang="mn-MN" sz="1200"/>
              <a:t>жил бүрийн </a:t>
            </a:r>
            <a:r>
              <a:rPr lang="en-US" sz="1200"/>
              <a:t>5-</a:t>
            </a:r>
            <a:r>
              <a:rPr lang="mn-MN" sz="1200"/>
              <a:t>р сарын  байдлаар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Sheet3!$B$12</c:f>
              <c:strCache>
                <c:ptCount val="1"/>
                <c:pt idx="0">
                  <c:v>Èðãýäèéí хувийн õàäãàëàìæèéí ¿ëäýãäýë, жил бүрийн нэгдүгээр сарын  байдлаар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Sheet3!$C$11:$E$11</c:f>
              <c:strCache>
                <c:ptCount val="3"/>
                <c:pt idx="0">
                  <c:v>2014 V</c:v>
                </c:pt>
                <c:pt idx="1">
                  <c:v>2015 V</c:v>
                </c:pt>
                <c:pt idx="2">
                  <c:v>2016 V</c:v>
                </c:pt>
              </c:strCache>
            </c:strRef>
          </c:cat>
          <c:val>
            <c:numRef>
              <c:f>Sheet3!$C$12:$E$12</c:f>
              <c:numCache>
                <c:formatCode>0.0</c:formatCode>
                <c:ptCount val="3"/>
                <c:pt idx="0">
                  <c:v>27211.3</c:v>
                </c:pt>
                <c:pt idx="1">
                  <c:v>25613.4</c:v>
                </c:pt>
                <c:pt idx="2">
                  <c:v>28657.1</c:v>
                </c:pt>
              </c:numCache>
            </c:numRef>
          </c:val>
        </c:ser>
        <c:dLbls/>
        <c:shape val="box"/>
        <c:axId val="264947584"/>
        <c:axId val="264949120"/>
        <c:axId val="0"/>
      </c:bar3DChart>
      <c:catAx>
        <c:axId val="264947584"/>
        <c:scaling>
          <c:orientation val="minMax"/>
        </c:scaling>
        <c:axPos val="b"/>
        <c:numFmt formatCode="General" sourceLinked="1"/>
        <c:majorTickMark val="none"/>
        <c:tickLblPos val="nextTo"/>
        <c:crossAx val="264949120"/>
        <c:crosses val="autoZero"/>
        <c:auto val="1"/>
        <c:lblAlgn val="ctr"/>
        <c:lblOffset val="100"/>
      </c:catAx>
      <c:valAx>
        <c:axId val="264949120"/>
        <c:scaling>
          <c:orientation val="minMax"/>
        </c:scaling>
        <c:delete val="1"/>
        <c:axPos val="l"/>
        <c:numFmt formatCode="0.0" sourceLinked="1"/>
        <c:tickLblPos val="nextTo"/>
        <c:crossAx val="26494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2"/>
      <a:tile tx="0" ty="0" sx="100000" sy="100000" flip="none" algn="tl"/>
    </a:blip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З</a:t>
            </a:r>
            <a:r>
              <a:rPr lang="en-US" sz="1200"/>
              <a:t>ýýëèéí </a:t>
            </a:r>
            <a:r>
              <a:rPr lang="mn-MN" sz="1200"/>
              <a:t>өрийн үлдэгдэл, жил бүрийн 5-р сарын байдлаар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Sheet3!$B$24</c:f>
              <c:strCache>
                <c:ptCount val="1"/>
                <c:pt idx="0">
                  <c:v>Зýýëèéí өрийн үлдэгдэл, жил бүрийн эцсийн байдлаар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Sheet3!$C$23:$E$23</c:f>
              <c:strCache>
                <c:ptCount val="3"/>
                <c:pt idx="0">
                  <c:v>2014 V</c:v>
                </c:pt>
                <c:pt idx="1">
                  <c:v>2015 V</c:v>
                </c:pt>
                <c:pt idx="2">
                  <c:v>2016 V</c:v>
                </c:pt>
              </c:strCache>
            </c:strRef>
          </c:cat>
          <c:val>
            <c:numRef>
              <c:f>Sheet3!$C$24:$E$24</c:f>
              <c:numCache>
                <c:formatCode>0.0</c:formatCode>
                <c:ptCount val="3"/>
                <c:pt idx="0" formatCode="General">
                  <c:v>59184.7</c:v>
                </c:pt>
                <c:pt idx="1">
                  <c:v>70259.899999999994</c:v>
                </c:pt>
                <c:pt idx="2" formatCode="General">
                  <c:v>74992.199999999983</c:v>
                </c:pt>
              </c:numCache>
            </c:numRef>
          </c:val>
        </c:ser>
        <c:dLbls/>
        <c:shape val="box"/>
        <c:axId val="264957312"/>
        <c:axId val="265016448"/>
        <c:axId val="0"/>
      </c:bar3DChart>
      <c:catAx>
        <c:axId val="264957312"/>
        <c:scaling>
          <c:orientation val="minMax"/>
        </c:scaling>
        <c:axPos val="b"/>
        <c:numFmt formatCode="General" sourceLinked="1"/>
        <c:majorTickMark val="none"/>
        <c:tickLblPos val="nextTo"/>
        <c:crossAx val="265016448"/>
        <c:crosses val="autoZero"/>
        <c:auto val="1"/>
        <c:lblAlgn val="ctr"/>
        <c:lblOffset val="100"/>
      </c:catAx>
      <c:valAx>
        <c:axId val="265016448"/>
        <c:scaling>
          <c:orientation val="minMax"/>
        </c:scaling>
        <c:delete val="1"/>
        <c:axPos val="l"/>
        <c:numFmt formatCode="General" sourceLinked="1"/>
        <c:tickLblPos val="nextTo"/>
        <c:crossAx val="26495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2"/>
      <a:tile tx="0" ty="0" sx="100000" sy="100000" flip="none" algn="tl"/>
    </a:blip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5559-33D8-4064-961A-358EF88D158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672A-148A-4CDA-86EC-A82325B9A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93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0C8A-9339-4D00-BAA3-138FDFB71CB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5629"/>
            <a:ext cx="5335893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491A-D24C-41D8-BB8C-0739C89D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17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82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157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4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402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7862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01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64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4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26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518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01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229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0753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974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217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7C01-588C-4625-967A-A2E2F30AF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4A72-B933-41C5-93A3-FE3F57A70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987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379F-D531-4225-A57C-ACF104013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0FCA-E2E8-4C7E-A6BB-F8F95DF51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0003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9C63-C6B4-4E0D-AFE1-2EE0173B70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D2E1-80B6-4978-B288-3333C273F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302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5E0-111C-4AE1-9888-578FB185C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2262-9CCA-4B6D-B659-6A5AAD5FF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0330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5B4A-3F88-496D-9192-23106904BA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F28D-7E7E-493F-83C3-C6FD0C43B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6317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96F0-18A5-4A07-A07E-3589235B5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5AEE-3477-493C-9B97-073CE6F9D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3346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7B97-1A04-439E-A70A-31B53B1FC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2265-43EE-4B27-8848-18B603F1A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101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BD13-F890-449B-BD17-FA9D484181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4C8C-A693-4BDE-A734-FD4EAB4DC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013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030A-FC1F-4AF1-AFBE-A7003312F6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EBAB-1A35-4AC7-9669-79965EA27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6650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2C3E-2664-47A0-B089-A6E46BDE39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04E8-57B3-4A26-8528-61B024E8D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7938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852E-DF98-420C-AD98-9D84ED633E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4D95-0960-4671-BB02-70ACC8AB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874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0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44AF35-D74D-4BF7-90C5-90874B5E49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1A7B07-EF83-4E7C-919C-55F3A3881389}" type="slidenum">
              <a:rPr lang="en-US" alt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87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5509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1788854"/>
            <a:ext cx="79248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mn-MN" sz="2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Дундговь аймгийн</a:t>
            </a:r>
            <a:endParaRPr lang="en-US" sz="2400" b="1" cap="all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mn-MN" sz="2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нийгэм эдийн засгийн байдал</a:t>
            </a:r>
          </a:p>
          <a:p>
            <a:pPr algn="ctr"/>
            <a:r>
              <a:rPr lang="mn-MN" sz="2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2016 оны </a:t>
            </a:r>
            <a:r>
              <a:rPr lang="en-US" sz="2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lang="mn-MN" sz="24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–р сарын байдлаар </a:t>
            </a:r>
            <a:endParaRPr lang="en-US" sz="2400" b="1" cap="all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en-US" sz="2400" b="1" cap="all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60198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mn-MN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mn-MN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1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1778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Статистикийн хэлтсийн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ажилтан Г.Баясгалан</a:t>
            </a:r>
            <a:endParaRPr lang="mn-MN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377190"/>
            <a:ext cx="76962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mn-MN" sz="1400" dirty="0" smtClean="0">
                <a:latin typeface="Arial" panose="020B0604020202020204" pitchFamily="34" charset="0"/>
              </a:rPr>
              <a:t>Аж үйлдвэрийн бүтээгдэхүүн үйлдвэрлэлт 201</a:t>
            </a:r>
            <a:r>
              <a:rPr lang="en-US" sz="1400" dirty="0" smtClean="0">
                <a:latin typeface="Arial" panose="020B0604020202020204" pitchFamily="34" charset="0"/>
              </a:rPr>
              <a:t>6</a:t>
            </a:r>
            <a:r>
              <a:rPr lang="mn-MN" sz="1400" dirty="0" smtClean="0">
                <a:latin typeface="Arial" panose="020B0604020202020204" pitchFamily="34" charset="0"/>
              </a:rPr>
              <a:t> оны </a:t>
            </a:r>
            <a:r>
              <a:rPr lang="en-US" sz="1400" dirty="0" smtClean="0">
                <a:latin typeface="Arial" panose="020B0604020202020204" pitchFamily="34" charset="0"/>
              </a:rPr>
              <a:t>5 </a:t>
            </a:r>
            <a:r>
              <a:rPr lang="mn-MN" sz="1400" dirty="0" smtClean="0">
                <a:latin typeface="Arial" panose="020B0604020202020204" pitchFamily="34" charset="0"/>
              </a:rPr>
              <a:t>сарын байдлаар 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1890.8</a:t>
            </a:r>
            <a:r>
              <a:rPr lang="mn-MN" sz="1400" dirty="0" smtClean="0">
                <a:latin typeface="Arial" panose="020B0604020202020204" pitchFamily="34" charset="0"/>
              </a:rPr>
              <a:t> сая төгрөг болж өнгөрсөн оны мөн үетэй харьцуулахад </a:t>
            </a:r>
            <a:r>
              <a:rPr lang="en-US" sz="1400" dirty="0" smtClean="0">
                <a:latin typeface="Arial" panose="020B0604020202020204" pitchFamily="34" charset="0"/>
              </a:rPr>
              <a:t>34.9 </a:t>
            </a:r>
            <a:r>
              <a:rPr lang="mn-MN" sz="1400" dirty="0" smtClean="0">
                <a:latin typeface="Arial" panose="020B0604020202020204" pitchFamily="34" charset="0"/>
              </a:rPr>
              <a:t>хувиар  буурсан байна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229968"/>
              </p:ext>
            </p:extLst>
          </p:nvPr>
        </p:nvGraphicFramePr>
        <p:xfrm>
          <a:off x="1295400" y="1168400"/>
          <a:ext cx="7570788" cy="3784600"/>
        </p:xfrm>
        <a:graphic>
          <a:graphicData uri="http://schemas.openxmlformats.org/presentationml/2006/ole">
            <p:oleObj spid="_x0000_s13321" name="Chart" r:id="rId4" imgW="8035224" imgH="447485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27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Хэрэглээний үнийн индекс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302684329"/>
              </p:ext>
            </p:extLst>
          </p:nvPr>
        </p:nvGraphicFramePr>
        <p:xfrm>
          <a:off x="1447800" y="1066800"/>
          <a:ext cx="6934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80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Хэрэглээний үнийн индекс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1551095595"/>
              </p:ext>
            </p:extLst>
          </p:nvPr>
        </p:nvGraphicFramePr>
        <p:xfrm>
          <a:off x="1447800" y="1066801"/>
          <a:ext cx="70104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7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 санхүү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724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 төрийн сангийн хэлтсийн 2016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 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mn-MN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сарын мэдээгээр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Тусламжийн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орлогыг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оруулан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тооцсоноор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аймгийн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х</a:t>
            </a:r>
            <a:r>
              <a:rPr lang="en-US" sz="1400" dirty="0" err="1">
                <a:latin typeface="Arial"/>
                <a:ea typeface="Times New Roman"/>
              </a:rPr>
              <a:t>‎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эмжээний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нийт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орлого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ба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тусламж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15771.2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сая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төгрөг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болж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,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төлөвлөгөөний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биел</a:t>
            </a:r>
            <a:r>
              <a:rPr lang="en-US" sz="1400" dirty="0" err="1">
                <a:latin typeface="Arial"/>
                <a:ea typeface="Times New Roman"/>
              </a:rPr>
              <a:t>‎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элт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88.4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хувьтай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 Mon"/>
              </a:rPr>
              <a:t>байна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. 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2016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оны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эхний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5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сарын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байдлаар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орон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нутгийн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төсвийн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байгууллагын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зардлын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дүн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13894.7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сая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төгрөг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болж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өмнөх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оны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мөн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үетэй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харьцуулахад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0.4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хувиар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буурсан</a:t>
            </a:r>
            <a:r>
              <a:rPr lang="en-US" sz="1400" dirty="0">
                <a:latin typeface="Arial Mon"/>
                <a:ea typeface="Times New Roman"/>
                <a:cs typeface="Times New Roman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Times New Roman"/>
              </a:rPr>
              <a:t>байна</a:t>
            </a:r>
            <a:r>
              <a:rPr lang="en-US" sz="1400" dirty="0" smtClean="0">
                <a:latin typeface="Arial Mon"/>
                <a:ea typeface="Times New Roman"/>
                <a:cs typeface="Times New Roman"/>
              </a:rPr>
              <a:t>.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Нийт орлогын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хувийг тусламжийн орлого,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хувийг татварын орлого,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хувийн тусламжийн орлого бүрдүүлж байна.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9404938"/>
              </p:ext>
            </p:extLst>
          </p:nvPr>
        </p:nvGraphicFramePr>
        <p:xfrm>
          <a:off x="899473" y="1004410"/>
          <a:ext cx="3901127" cy="356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464926250"/>
              </p:ext>
            </p:extLst>
          </p:nvPr>
        </p:nvGraphicFramePr>
        <p:xfrm>
          <a:off x="4954706" y="1034861"/>
          <a:ext cx="3924299" cy="353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032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 санхүү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90336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mn-MN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612" y="4953000"/>
            <a:ext cx="7291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err="1">
                <a:latin typeface="Arial Mon"/>
                <a:ea typeface="Times New Roman"/>
                <a:cs typeface="Arial"/>
              </a:rPr>
              <a:t>Орон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нутгийн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төсвийн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орлогынхоо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төлөвлөгөөг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Дэрэн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,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Дэлгэрхангай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,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Адаацаг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,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Өндөршил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, </a:t>
            </a:r>
            <a:r>
              <a:rPr lang="mn-MN" sz="1400" dirty="0">
                <a:latin typeface="Arial Mon"/>
                <a:ea typeface="Times New Roman"/>
                <a:cs typeface="Arial"/>
              </a:rPr>
              <a:t>Эрдэнэдалай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 smtClean="0">
                <a:latin typeface="Arial Mon"/>
                <a:ea typeface="Times New Roman"/>
                <a:cs typeface="Arial"/>
              </a:rPr>
              <a:t>сумд</a:t>
            </a:r>
            <a:r>
              <a:rPr lang="en-US" sz="1400" dirty="0" smtClean="0">
                <a:latin typeface="Arial Mon"/>
                <a:ea typeface="Times New Roman"/>
                <a:cs typeface="Arial"/>
              </a:rPr>
              <a:t> </a:t>
            </a:r>
            <a:r>
              <a:rPr lang="mn-MN" sz="1400" dirty="0" smtClean="0">
                <a:latin typeface="Arial Mon"/>
                <a:ea typeface="Times New Roman"/>
                <a:cs typeface="Arial"/>
              </a:rPr>
              <a:t>7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.</a:t>
            </a:r>
            <a:r>
              <a:rPr lang="mn-MN" sz="1400" dirty="0">
                <a:latin typeface="Arial Mon"/>
                <a:ea typeface="Times New Roman"/>
                <a:cs typeface="Arial"/>
              </a:rPr>
              <a:t>1-1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60.0 </a:t>
            </a:r>
            <a:r>
              <a:rPr lang="mn-MN" sz="1400" dirty="0">
                <a:latin typeface="Arial Mon"/>
                <a:ea typeface="Times New Roman"/>
                <a:cs typeface="Arial"/>
              </a:rPr>
              <a:t>сая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төгрөгөөр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төлөвлөгөөгөө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давуулан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биелүүлсэн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бол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бусад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бүх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сумд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төлөвлөгөөгөө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mn-MN" sz="1400" dirty="0">
                <a:latin typeface="Arial Mon"/>
                <a:ea typeface="Times New Roman"/>
                <a:cs typeface="Arial"/>
              </a:rPr>
              <a:t>0,6-49,3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хувиар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тасалдуулсан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 </a:t>
            </a:r>
            <a:r>
              <a:rPr lang="en-US" sz="1400" dirty="0" err="1">
                <a:latin typeface="Arial Mon"/>
                <a:ea typeface="Times New Roman"/>
                <a:cs typeface="Arial"/>
              </a:rPr>
              <a:t>байна</a:t>
            </a:r>
            <a:r>
              <a:rPr lang="en-US" sz="1400" dirty="0">
                <a:latin typeface="Arial Mon"/>
                <a:ea typeface="Times New Roman"/>
                <a:cs typeface="Arial"/>
              </a:rPr>
              <a:t>. 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037220959"/>
              </p:ext>
            </p:extLst>
          </p:nvPr>
        </p:nvGraphicFramePr>
        <p:xfrm>
          <a:off x="1524000" y="1163796"/>
          <a:ext cx="6858000" cy="356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050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981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 санхүү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90336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4572000"/>
            <a:ext cx="7772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Банкны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зээлийн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үлдэгдэл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mn-MN" sz="1400" dirty="0">
                <a:latin typeface="Arial" pitchFamily="34" charset="0"/>
                <a:ea typeface="Times New Roman"/>
                <a:cs typeface="Arial" pitchFamily="34" charset="0"/>
              </a:rPr>
              <a:t>эхний 5 сарын байдлаар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өмнөх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оны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мөн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үеэс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6.7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хувиар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өсч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74992.2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сая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төгрөг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болов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Үүнээс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хугацаа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хэтэрсэн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зээл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544.9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сая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төгрөг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чанаргүй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зээл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648.5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сая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төгрөгийн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үлдэгдэлтэй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болж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өмнөх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оны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мөн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үеэс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 5.8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дахин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өссөн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байна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Нийт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зээлийн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үлдэгдлийн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1.6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хувийг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хугацаа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хэтэрсэн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ба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чанаргүй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зээл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эзэлж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байна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Иргэдийн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хувийн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хадгаламж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өмнөх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оны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мөн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үеэс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17.7 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хувиар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өсч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30853.4 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сая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төгрөг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ea typeface="Times New Roman"/>
                <a:cs typeface="Arial" pitchFamily="34" charset="0"/>
              </a:rPr>
              <a:t>болов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425031861"/>
              </p:ext>
            </p:extLst>
          </p:nvPr>
        </p:nvGraphicFramePr>
        <p:xfrm>
          <a:off x="1195069" y="992228"/>
          <a:ext cx="3347113" cy="339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3595527672"/>
              </p:ext>
            </p:extLst>
          </p:nvPr>
        </p:nvGraphicFramePr>
        <p:xfrm>
          <a:off x="5140656" y="990600"/>
          <a:ext cx="3333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06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2" descr="C:\Users\User\Desktop\10_Dundgovi 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D:\2013\12. December 2013\dis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68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4267200"/>
            <a:ext cx="7772400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2016 оны </a:t>
            </a:r>
            <a:r>
              <a:rPr lang="en-US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сарын  байдлаар аймгийн хөдөлмөрийн хэлтэст бүртгэлтэй, ажил  идэвхитэй хайж байгаа  </a:t>
            </a:r>
            <a:r>
              <a:rPr lang="en-US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786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хүн бүртгэгдсэн нь өмнөх оны мөн үеэс </a:t>
            </a:r>
            <a:r>
              <a:rPr lang="en-US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8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хүнээр өссөн байна. Нийт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бүртгэлтэй ажилгүйчүүдийн </a:t>
            </a:r>
            <a:r>
              <a:rPr lang="en-US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55.1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хувь буюу </a:t>
            </a:r>
            <a:r>
              <a:rPr lang="en-US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433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хүн нь эмэгтэйчүүд байна.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сарын мэдээгээр нийт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88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хүн ажлын байранд зуучлагдан орсон нь өмнөх оны мөн үеэс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хүнээр өссөн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2488" y="457200"/>
            <a:ext cx="8291512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ХҮН АМ, НИЙГМИЙН ҮЗҮҮЛЭЛТ - Хөдөлмөр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49006"/>
              </p:ext>
            </p:extLst>
          </p:nvPr>
        </p:nvGraphicFramePr>
        <p:xfrm>
          <a:off x="1124869" y="990601"/>
          <a:ext cx="3593941" cy="3124199"/>
        </p:xfrm>
        <a:graphic>
          <a:graphicData uri="http://schemas.openxmlformats.org/presentationml/2006/ole">
            <p:oleObj spid="_x0000_s11310" name="Chart" r:id="rId4" imgW="4041998" imgH="3682303" progId="Excel.Sheet.8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8131995"/>
              </p:ext>
            </p:extLst>
          </p:nvPr>
        </p:nvGraphicFramePr>
        <p:xfrm>
          <a:off x="5028724" y="990600"/>
          <a:ext cx="3699907" cy="3200400"/>
        </p:xfrm>
        <a:graphic>
          <a:graphicData uri="http://schemas.openxmlformats.org/presentationml/2006/ole">
            <p:oleObj spid="_x0000_s11311" name="Chart" r:id="rId5" imgW="4145639" imgH="368840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07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430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Organic</vt:lpstr>
      <vt:lpstr>1_Office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Dulamsuren</dc:creator>
  <cp:lastModifiedBy>Admin</cp:lastModifiedBy>
  <cp:revision>498</cp:revision>
  <dcterms:created xsi:type="dcterms:W3CDTF">2016-01-20T06:54:50Z</dcterms:created>
  <dcterms:modified xsi:type="dcterms:W3CDTF">2018-02-08T03:49:08Z</dcterms:modified>
</cp:coreProperties>
</file>