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xls" ContentType="application/vnd.ms-excel"/>
  <Override PartName="/ppt/theme/themeOverride3.xml" ContentType="application/vnd.openxmlformats-officedocument.themeOverride+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Default Extension="vml" ContentType="application/vnd.openxmlformats-officedocument.vmlDrawing"/>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8" r:id="rId2"/>
    <p:sldMasterId id="2147483716" r:id="rId3"/>
  </p:sldMasterIdLst>
  <p:notesMasterIdLst>
    <p:notesMasterId r:id="rId19"/>
  </p:notesMasterIdLst>
  <p:handoutMasterIdLst>
    <p:handoutMasterId r:id="rId20"/>
  </p:handoutMasterIdLst>
  <p:sldIdLst>
    <p:sldId id="443" r:id="rId4"/>
    <p:sldId id="457" r:id="rId5"/>
    <p:sldId id="445" r:id="rId6"/>
    <p:sldId id="446" r:id="rId7"/>
    <p:sldId id="447" r:id="rId8"/>
    <p:sldId id="448" r:id="rId9"/>
    <p:sldId id="458" r:id="rId10"/>
    <p:sldId id="450" r:id="rId11"/>
    <p:sldId id="456" r:id="rId12"/>
    <p:sldId id="452" r:id="rId13"/>
    <p:sldId id="453" r:id="rId14"/>
    <p:sldId id="454" r:id="rId15"/>
    <p:sldId id="442" r:id="rId16"/>
    <p:sldId id="435" r:id="rId17"/>
    <p:sldId id="439" r:id="rId18"/>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1F05BB"/>
    <a:srgbClr val="53EC3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205" autoAdjust="0"/>
    <p:restoredTop sz="98403" autoAdjust="0"/>
  </p:normalViewPr>
  <p:slideViewPr>
    <p:cSldViewPr>
      <p:cViewPr varScale="1">
        <p:scale>
          <a:sx n="72" d="100"/>
          <a:sy n="72" d="100"/>
        </p:scale>
        <p:origin x="-108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yanga.j\Desktop\7%20sar\grafik-eruul%20mend-2016.xls"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1" Type="http://schemas.openxmlformats.org/officeDocument/2006/relationships/oleObject" Target="Chart%202%20in%20Microsoft%20PowerPoint"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14.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image" Target="../media/image14.jpeg"/></Relationships>
</file>

<file path=ppt/charts/_rels/chart15.xml.rels><?xml version="1.0" encoding="UTF-8" standalone="yes"?>
<Relationships xmlns="http://schemas.openxmlformats.org/package/2006/relationships"><Relationship Id="rId1" Type="http://schemas.openxmlformats.org/officeDocument/2006/relationships/oleObject" Target="file:///C:\Users\uyanga.j\Desktop\7%20sar\GEMT-2016-7-sar.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uyanga.j\Desktop\7%20sar\GEMT-2016-7-sar.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uyanga.j\Desktop\7%20sar\GEMT-2016-7-sar.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yanga.j\Desktop\7%20sar\grafik-eruul%20mend-2016.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yanga.j\Desktop\7%20sar\grafik-eruul%20mend-2016.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yanga.j\Desktop\7%20sar\grafik-eruul%20mend-2016.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yanga.j\Desktop\7%20sar\grafik-eruul%20mend-2016.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yanga.j\Desktop\7%20sar\nd-grafik-2016.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yanga.j\Desktop\7%20sar\nd-grafik-2016.XLS"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5"/>
  <c:chart>
    <c:title>
      <c:tx>
        <c:rich>
          <a:bodyPr/>
          <a:lstStyle/>
          <a:p>
            <a:pPr>
              <a:defRPr sz="1000" b="1" i="0" u="none" strike="noStrike" baseline="0">
                <a:solidFill>
                  <a:srgbClr val="000000"/>
                </a:solidFill>
                <a:latin typeface="Arial"/>
                <a:ea typeface="Arial"/>
                <a:cs typeface="Arial"/>
              </a:defRPr>
            </a:pPr>
            <a:r>
              <a:rPr lang="mn-MN"/>
              <a:t>Амаржсан эх, амьд төрсөн хүүхдийн тоо, жил бүрийн эхний 7 сарын байдлаар</a:t>
            </a:r>
          </a:p>
        </c:rich>
      </c:tx>
      <c:layout/>
    </c:title>
    <c:view3D>
      <c:depthPercent val="100"/>
      <c:rAngAx val="1"/>
    </c:view3D>
    <c:plotArea>
      <c:layout>
        <c:manualLayout>
          <c:layoutTarget val="inner"/>
          <c:xMode val="edge"/>
          <c:yMode val="edge"/>
          <c:x val="3.0555663688106405E-2"/>
          <c:y val="0.21712869942981269"/>
          <c:w val="0.93888888888888899"/>
          <c:h val="0.4849325332130841"/>
        </c:manualLayout>
      </c:layout>
      <c:bar3DChart>
        <c:barDir val="col"/>
        <c:grouping val="clustered"/>
        <c:ser>
          <c:idx val="0"/>
          <c:order val="0"/>
          <c:tx>
            <c:strRef>
              <c:f>'7 sar'!$A$11</c:f>
              <c:strCache>
                <c:ptCount val="1"/>
                <c:pt idx="0">
                  <c:v>Амаржсан эхийн тоо</c:v>
                </c:pt>
              </c:strCache>
            </c:strRef>
          </c:tx>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Val val="1"/>
          </c:dLbls>
          <c:cat>
            <c:strRef>
              <c:f>'7 sar'!$B$10:$E$10</c:f>
              <c:strCache>
                <c:ptCount val="4"/>
                <c:pt idx="0">
                  <c:v>2013 I-VII</c:v>
                </c:pt>
                <c:pt idx="1">
                  <c:v>2014 I-VII</c:v>
                </c:pt>
                <c:pt idx="2">
                  <c:v>2015 I-VII</c:v>
                </c:pt>
                <c:pt idx="3">
                  <c:v>2016 I-VII</c:v>
                </c:pt>
              </c:strCache>
            </c:strRef>
          </c:cat>
          <c:val>
            <c:numRef>
              <c:f>'7 sar'!$B$11:$E$11</c:f>
              <c:numCache>
                <c:formatCode>General</c:formatCode>
                <c:ptCount val="4"/>
                <c:pt idx="0">
                  <c:v>518</c:v>
                </c:pt>
                <c:pt idx="1">
                  <c:v>582</c:v>
                </c:pt>
                <c:pt idx="2">
                  <c:v>556</c:v>
                </c:pt>
                <c:pt idx="3">
                  <c:v>590</c:v>
                </c:pt>
              </c:numCache>
            </c:numRef>
          </c:val>
        </c:ser>
        <c:ser>
          <c:idx val="1"/>
          <c:order val="1"/>
          <c:tx>
            <c:strRef>
              <c:f>'7 sar'!$A$12</c:f>
              <c:strCache>
                <c:ptCount val="1"/>
                <c:pt idx="0">
                  <c:v>Амьд төрсөн хүүхдийн тоо</c:v>
                </c:pt>
              </c:strCache>
            </c:strRef>
          </c:tx>
          <c:dLbls>
            <c:dLbl>
              <c:idx val="0"/>
              <c:layout>
                <c:manualLayout>
                  <c:x val="1.1985018726591761E-2"/>
                  <c:y val="0"/>
                </c:manualLayout>
              </c:layout>
              <c:showVal val="1"/>
            </c:dLbl>
            <c:dLbl>
              <c:idx val="1"/>
              <c:layout>
                <c:manualLayout>
                  <c:x val="5.9925093632958266E-3"/>
                  <c:y val="-5.2681383757324152E-17"/>
                </c:manualLayout>
              </c:layout>
              <c:showVal val="1"/>
            </c:dLbl>
            <c:dLbl>
              <c:idx val="2"/>
              <c:layout>
                <c:manualLayout>
                  <c:x val="1.1985018726591761E-2"/>
                  <c:y val="0"/>
                </c:manualLayout>
              </c:layout>
              <c:showVal val="1"/>
            </c:dLbl>
            <c:dLbl>
              <c:idx val="3"/>
              <c:layout>
                <c:manualLayout>
                  <c:x val="8.9887640449438228E-3"/>
                  <c:y val="-2.6340691878662076E-17"/>
                </c:manualLayout>
              </c:layout>
              <c:showVal val="1"/>
            </c:dLbl>
            <c:spPr>
              <a:noFill/>
              <a:ln w="25400">
                <a:noFill/>
              </a:ln>
            </c:spPr>
            <c:txPr>
              <a:bodyPr/>
              <a:lstStyle/>
              <a:p>
                <a:pPr>
                  <a:defRPr sz="1000" b="0" i="0" u="none" strike="noStrike" baseline="0">
                    <a:solidFill>
                      <a:srgbClr val="000000"/>
                    </a:solidFill>
                    <a:latin typeface="Arial"/>
                    <a:ea typeface="Arial"/>
                    <a:cs typeface="Arial"/>
                  </a:defRPr>
                </a:pPr>
                <a:endParaRPr lang="en-US"/>
              </a:p>
            </c:txPr>
            <c:showVal val="1"/>
          </c:dLbls>
          <c:cat>
            <c:strRef>
              <c:f>'7 sar'!$B$10:$E$10</c:f>
              <c:strCache>
                <c:ptCount val="4"/>
                <c:pt idx="0">
                  <c:v>2013 I-VII</c:v>
                </c:pt>
                <c:pt idx="1">
                  <c:v>2014 I-VII</c:v>
                </c:pt>
                <c:pt idx="2">
                  <c:v>2015 I-VII</c:v>
                </c:pt>
                <c:pt idx="3">
                  <c:v>2016 I-VII</c:v>
                </c:pt>
              </c:strCache>
            </c:strRef>
          </c:cat>
          <c:val>
            <c:numRef>
              <c:f>'7 sar'!$B$12:$E$12</c:f>
              <c:numCache>
                <c:formatCode>General</c:formatCode>
                <c:ptCount val="4"/>
                <c:pt idx="0">
                  <c:v>516</c:v>
                </c:pt>
                <c:pt idx="1">
                  <c:v>583</c:v>
                </c:pt>
                <c:pt idx="2">
                  <c:v>559</c:v>
                </c:pt>
                <c:pt idx="3">
                  <c:v>587</c:v>
                </c:pt>
              </c:numCache>
            </c:numRef>
          </c:val>
        </c:ser>
        <c:dLbls/>
        <c:shape val="cylinder"/>
        <c:axId val="176214400"/>
        <c:axId val="176215936"/>
        <c:axId val="0"/>
      </c:bar3DChart>
      <c:catAx>
        <c:axId val="176214400"/>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176215936"/>
        <c:crosses val="autoZero"/>
        <c:auto val="1"/>
        <c:lblAlgn val="ctr"/>
        <c:lblOffset val="100"/>
      </c:catAx>
      <c:valAx>
        <c:axId val="176215936"/>
        <c:scaling>
          <c:orientation val="minMax"/>
        </c:scaling>
        <c:delete val="1"/>
        <c:axPos val="l"/>
        <c:numFmt formatCode="General" sourceLinked="1"/>
        <c:tickLblPos val="nextTo"/>
        <c:crossAx val="176214400"/>
        <c:crosses val="autoZero"/>
        <c:crossBetween val="between"/>
      </c:valAx>
      <c:spPr>
        <a:noFill/>
        <a:ln w="25400">
          <a:noFill/>
        </a:ln>
      </c:spPr>
    </c:plotArea>
    <c:legend>
      <c:legendPos val="t"/>
      <c:layout>
        <c:manualLayout>
          <c:xMode val="edge"/>
          <c:yMode val="edge"/>
          <c:x val="0.10356392950881141"/>
          <c:y val="0.84811543931457933"/>
          <c:w val="0.77545985323263167"/>
          <c:h val="0.10392498294541377"/>
        </c:manualLayout>
      </c:layout>
      <c:txPr>
        <a:bodyPr/>
        <a:lstStyle/>
        <a:p>
          <a:pPr>
            <a:defRPr sz="845" b="0" i="0" u="none" strike="noStrike" baseline="0">
              <a:solidFill>
                <a:srgbClr val="000000"/>
              </a:solidFill>
              <a:latin typeface="Arial"/>
              <a:ea typeface="Arial"/>
              <a:cs typeface="Arial"/>
            </a:defRPr>
          </a:pPr>
          <a:endParaRPr lang="en-US"/>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5"/>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title>
    <c:plotArea>
      <c:layout>
        <c:manualLayout>
          <c:layoutTarget val="inner"/>
          <c:xMode val="edge"/>
          <c:yMode val="edge"/>
          <c:x val="4.320987654320986E-2"/>
          <c:y val="0.45561276750518542"/>
          <c:w val="0.9320987654320988"/>
          <c:h val="0.45094537340135854"/>
        </c:manualLayout>
      </c:layout>
      <c:barChart>
        <c:barDir val="col"/>
        <c:grouping val="clustered"/>
        <c:ser>
          <c:idx val="0"/>
          <c:order val="0"/>
          <c:tx>
            <c:strRef>
              <c:f>'10 sar'!$A$22</c:f>
              <c:strCache>
                <c:ptCount val="1"/>
                <c:pt idx="0">
                  <c:v>0-1 насны хүүхдийн эндэгдэл</c:v>
                </c:pt>
              </c:strCache>
            </c:strRef>
          </c:tx>
          <c:dLbls>
            <c:spPr>
              <a:noFill/>
              <a:ln>
                <a:noFill/>
              </a:ln>
              <a:effectLst/>
            </c:spPr>
            <c:showVal val="1"/>
            <c:extLst>
              <c:ext xmlns:c15="http://schemas.microsoft.com/office/drawing/2012/chart" uri="{CE6537A1-D6FC-4f65-9D91-7224C49458BB}">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dLbls>
            <c:spPr>
              <a:noFill/>
              <a:ln>
                <a:noFill/>
              </a:ln>
              <a:effectLst/>
            </c:spPr>
            <c:showVal val="1"/>
            <c:extLst>
              <c:ext xmlns:c15="http://schemas.microsoft.com/office/drawing/2012/chart" uri="{CE6537A1-D6FC-4f65-9D91-7224C49458BB}">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dLbls/>
        <c:overlap val="-25"/>
        <c:axId val="180064256"/>
        <c:axId val="180065792"/>
      </c:barChart>
      <c:catAx>
        <c:axId val="180064256"/>
        <c:scaling>
          <c:orientation val="minMax"/>
        </c:scaling>
        <c:axPos val="b"/>
        <c:numFmt formatCode="General" sourceLinked="1"/>
        <c:majorTickMark val="none"/>
        <c:tickLblPos val="nextTo"/>
        <c:crossAx val="180065792"/>
        <c:crosses val="autoZero"/>
        <c:auto val="1"/>
        <c:lblAlgn val="ctr"/>
        <c:lblOffset val="100"/>
      </c:catAx>
      <c:valAx>
        <c:axId val="180065792"/>
        <c:scaling>
          <c:orientation val="minMax"/>
        </c:scaling>
        <c:delete val="1"/>
        <c:axPos val="l"/>
        <c:numFmt formatCode="General" sourceLinked="1"/>
        <c:tickLblPos val="nextTo"/>
        <c:crossAx val="180064256"/>
        <c:crosses val="autoZero"/>
        <c:crossBetween val="between"/>
      </c:valAx>
    </c:plotArea>
    <c:legend>
      <c:legendPos val="t"/>
    </c:legend>
    <c:plotVisOnly val="1"/>
    <c:dispBlanksAs val="gap"/>
  </c:chart>
  <c:txPr>
    <a:bodyPr/>
    <a:lstStyle/>
    <a:p>
      <a:pPr>
        <a:defRPr sz="1000">
          <a:latin typeface="Arial" pitchFamily="34" charset="0"/>
          <a:cs typeface="Arial" pitchFamily="34" charset="0"/>
        </a:defRPr>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400">
                <a:latin typeface="Arial Mon" pitchFamily="34" charset="0"/>
              </a:defRPr>
            </a:pPr>
            <a:r>
              <a:rPr lang="mn-MN" sz="1400">
                <a:latin typeface="Arial Mon" pitchFamily="34" charset="0"/>
              </a:rPr>
              <a:t>Аж</a:t>
            </a:r>
            <a:r>
              <a:rPr lang="mn-MN" sz="1400" baseline="0">
                <a:latin typeface="Arial Mon" pitchFamily="34" charset="0"/>
              </a:rPr>
              <a:t> үйлдвэрийн бүтээгдэхүүн үйлдвэрлэлт /сая.төг/</a:t>
            </a:r>
            <a:endParaRPr lang="en-US" sz="1400">
              <a:latin typeface="Arial Mon" pitchFamily="34" charset="0"/>
            </a:endParaRPr>
          </a:p>
        </c:rich>
      </c:tx>
    </c:title>
    <c:view3D>
      <c:rAngAx val="1"/>
    </c:view3D>
    <c:plotArea>
      <c:layout/>
      <c:bar3DChart>
        <c:barDir val="col"/>
        <c:grouping val="clustered"/>
        <c:ser>
          <c:idx val="0"/>
          <c:order val="0"/>
          <c:tx>
            <c:strRef>
              <c:f>'[Chart 2 in Microsoft PowerPoint]Sheet1'!$B$1</c:f>
              <c:strCache>
                <c:ptCount val="1"/>
                <c:pt idx="0">
                  <c:v>2015 .07 сар</c:v>
                </c:pt>
              </c:strCache>
            </c:strRef>
          </c:tx>
          <c:dLbls>
            <c:dLbl>
              <c:idx val="0"/>
              <c:layout>
                <c:manualLayout>
                  <c:x val="1.8452953758496169E-3"/>
                  <c:y val="-4.4989036136469103E-2"/>
                </c:manualLayout>
              </c:layout>
              <c:showVal val="1"/>
            </c:dLbl>
            <c:dLbl>
              <c:idx val="1"/>
              <c:layout>
                <c:manualLayout>
                  <c:x val="3.6905907516992351E-3"/>
                  <c:y val="-3.8067645961627712E-2"/>
                </c:manualLayout>
              </c:layout>
              <c:showVal val="1"/>
            </c:dLbl>
            <c:dLbl>
              <c:idx val="2"/>
              <c:layout>
                <c:manualLayout>
                  <c:x val="-1.2917067630947252E-2"/>
                  <c:y val="-3.460695087420701E-2"/>
                </c:manualLayout>
              </c:layout>
              <c:showVal val="1"/>
            </c:dLbl>
            <c:dLbl>
              <c:idx val="3"/>
              <c:layout>
                <c:manualLayout>
                  <c:x val="0"/>
                  <c:y val="-1.7303475437103505E-2"/>
                </c:manualLayout>
              </c:layout>
              <c:showVal val="1"/>
            </c:dLbl>
            <c:showVal val="1"/>
          </c:dLbls>
          <c:cat>
            <c:strRef>
              <c:f>'[Chart 2 in Microsoft PowerPoint]Sheet1'!$A$2:$A$5</c:f>
              <c:strCache>
                <c:ptCount val="4"/>
                <c:pt idx="0">
                  <c:v>Уул уурхай олборлох аж үйлдвэр</c:v>
                </c:pt>
                <c:pt idx="1">
                  <c:v>Боловсруулах аж үйлдвэр</c:v>
                </c:pt>
                <c:pt idx="2">
                  <c:v>Дулааны эрчим хүч үйлдвэрлэлт, усан хангамж</c:v>
                </c:pt>
                <c:pt idx="3">
                  <c:v>Аж үйлдвэр-нийт</c:v>
                </c:pt>
              </c:strCache>
            </c:strRef>
          </c:cat>
          <c:val>
            <c:numRef>
              <c:f>'[Chart 2 in Microsoft PowerPoint]Sheet1'!$B$2:$B$5</c:f>
              <c:numCache>
                <c:formatCode>_(* #,##0.0_);_(* \(#,##0.0\);_(* "-"??_);_(@_)</c:formatCode>
                <c:ptCount val="4"/>
                <c:pt idx="0">
                  <c:v>2390</c:v>
                </c:pt>
                <c:pt idx="1">
                  <c:v>497</c:v>
                </c:pt>
                <c:pt idx="2">
                  <c:v>1442</c:v>
                </c:pt>
                <c:pt idx="3">
                  <c:v>4329</c:v>
                </c:pt>
              </c:numCache>
            </c:numRef>
          </c:val>
        </c:ser>
        <c:ser>
          <c:idx val="1"/>
          <c:order val="1"/>
          <c:tx>
            <c:strRef>
              <c:f>'[Chart 2 in Microsoft PowerPoint]Sheet1'!$C$1</c:f>
              <c:strCache>
                <c:ptCount val="1"/>
                <c:pt idx="0">
                  <c:v>2016.07 сар</c:v>
                </c:pt>
              </c:strCache>
            </c:strRef>
          </c:tx>
          <c:dLbls>
            <c:dLbl>
              <c:idx val="0"/>
              <c:layout>
                <c:manualLayout>
                  <c:x val="3.1370021389443489E-2"/>
                  <c:y val="-3.460695087420701E-2"/>
                </c:manualLayout>
              </c:layout>
              <c:showVal val="1"/>
            </c:dLbl>
            <c:dLbl>
              <c:idx val="1"/>
              <c:layout>
                <c:manualLayout>
                  <c:x val="2.3988839886045023E-2"/>
                  <c:y val="-2.0764170524524211E-2"/>
                </c:manualLayout>
              </c:layout>
              <c:showVal val="1"/>
            </c:dLbl>
            <c:dLbl>
              <c:idx val="2"/>
              <c:layout>
                <c:manualLayout>
                  <c:x val="2.3988839886045023E-2"/>
                  <c:y val="-2.422486561194491E-2"/>
                </c:manualLayout>
              </c:layout>
              <c:showVal val="1"/>
            </c:dLbl>
            <c:dLbl>
              <c:idx val="3"/>
              <c:layout>
                <c:manualLayout>
                  <c:x val="3.1370021389443489E-2"/>
                  <c:y val="-2.0764170524524273E-2"/>
                </c:manualLayout>
              </c:layout>
              <c:showVal val="1"/>
            </c:dLbl>
            <c:showVal val="1"/>
          </c:dLbls>
          <c:cat>
            <c:strRef>
              <c:f>'[Chart 2 in Microsoft PowerPoint]Sheet1'!$A$2:$A$5</c:f>
              <c:strCache>
                <c:ptCount val="4"/>
                <c:pt idx="0">
                  <c:v>Уул уурхай олборлох аж үйлдвэр</c:v>
                </c:pt>
                <c:pt idx="1">
                  <c:v>Боловсруулах аж үйлдвэр</c:v>
                </c:pt>
                <c:pt idx="2">
                  <c:v>Дулааны эрчим хүч үйлдвэрлэлт, усан хангамж</c:v>
                </c:pt>
                <c:pt idx="3">
                  <c:v>Аж үйлдвэр-нийт</c:v>
                </c:pt>
              </c:strCache>
            </c:strRef>
          </c:cat>
          <c:val>
            <c:numRef>
              <c:f>'[Chart 2 in Microsoft PowerPoint]Sheet1'!$C$2:$C$5</c:f>
              <c:numCache>
                <c:formatCode>_(* #,##0.0_);_(* \(#,##0.0\);_(* "-"??_);_(@_)</c:formatCode>
                <c:ptCount val="4"/>
                <c:pt idx="0">
                  <c:v>252.8</c:v>
                </c:pt>
                <c:pt idx="1">
                  <c:v>549.6</c:v>
                </c:pt>
                <c:pt idx="2">
                  <c:v>1449.1</c:v>
                </c:pt>
                <c:pt idx="3">
                  <c:v>2251.5</c:v>
                </c:pt>
              </c:numCache>
            </c:numRef>
          </c:val>
        </c:ser>
        <c:dLbls>
          <c:showVal val="1"/>
        </c:dLbls>
        <c:shape val="box"/>
        <c:axId val="182580736"/>
        <c:axId val="182582272"/>
        <c:axId val="0"/>
      </c:bar3DChart>
      <c:catAx>
        <c:axId val="182580736"/>
        <c:scaling>
          <c:orientation val="minMax"/>
        </c:scaling>
        <c:axPos val="b"/>
        <c:majorTickMark val="none"/>
        <c:tickLblPos val="nextTo"/>
        <c:crossAx val="182582272"/>
        <c:crosses val="autoZero"/>
        <c:auto val="1"/>
        <c:lblAlgn val="ctr"/>
        <c:lblOffset val="100"/>
      </c:catAx>
      <c:valAx>
        <c:axId val="182582272"/>
        <c:scaling>
          <c:orientation val="minMax"/>
        </c:scaling>
        <c:delete val="1"/>
        <c:axPos val="l"/>
        <c:numFmt formatCode="_(* #,##0.0_);_(* \(#,##0.0\);_(* &quot;-&quot;??_);_(@_)" sourceLinked="1"/>
        <c:majorTickMark val="none"/>
        <c:tickLblPos val="nextTo"/>
        <c:crossAx val="182580736"/>
        <c:crosses val="autoZero"/>
        <c:crossBetween val="between"/>
      </c:valAx>
    </c:plotArea>
    <c:legend>
      <c:legendPos val="t"/>
    </c:legend>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400">
                <a:latin typeface="Arial Mon" pitchFamily="34" charset="0"/>
              </a:defRPr>
            </a:pPr>
            <a:r>
              <a:rPr lang="mn-MN" sz="1400"/>
              <a:t>Төсвийн орлого зарлага </a:t>
            </a:r>
            <a:r>
              <a:rPr lang="en-US" sz="1400" baseline="0"/>
              <a:t> 2016 </a:t>
            </a:r>
            <a:r>
              <a:rPr lang="mn-MN" sz="1400" baseline="0"/>
              <a:t>оны </a:t>
            </a:r>
            <a:r>
              <a:rPr lang="en-US" sz="1400" baseline="0"/>
              <a:t>7</a:t>
            </a:r>
            <a:r>
              <a:rPr lang="mn-MN" sz="1400" baseline="0"/>
              <a:t> сарын байдлаар</a:t>
            </a:r>
            <a:endParaRPr lang="mn-MN" sz="1400"/>
          </a:p>
        </c:rich>
      </c:tx>
    </c:title>
    <c:view3D>
      <c:rAngAx val="1"/>
    </c:view3D>
    <c:plotArea>
      <c:layout/>
      <c:bar3DChart>
        <c:barDir val="col"/>
        <c:grouping val="clustered"/>
        <c:ser>
          <c:idx val="0"/>
          <c:order val="0"/>
          <c:tx>
            <c:strRef>
              <c:f>'[Chart in Microsoft PowerPoint]Sheet1'!$A$5</c:f>
              <c:strCache>
                <c:ptCount val="1"/>
                <c:pt idx="0">
                  <c:v>Îðîí íóòãèéí òºñâèéí áàéãóóëëàãûí çàðëàãûí ä¿í/сая.төг/</c:v>
                </c:pt>
              </c:strCache>
            </c:strRef>
          </c:tx>
          <c:dLbls>
            <c:spPr>
              <a:noFill/>
              <a:ln>
                <a:noFill/>
              </a:ln>
              <a:effectLst/>
            </c:spPr>
            <c:showVal val="1"/>
            <c:extLst>
              <c:ext xmlns:c15="http://schemas.microsoft.com/office/drawing/2012/chart" uri="{CE6537A1-D6FC-4f65-9D91-7224C49458BB}">
                <c15:layout/>
                <c15:showLeaderLines val="0"/>
              </c:ext>
            </c:extLst>
          </c:dLbls>
          <c:cat>
            <c:strRef>
              <c:f>'[Chart in Microsoft PowerPoint]Sheet1'!$B$4:$C$4</c:f>
              <c:strCache>
                <c:ptCount val="2"/>
                <c:pt idx="0">
                  <c:v>2015 он</c:v>
                </c:pt>
                <c:pt idx="1">
                  <c:v>2016 он</c:v>
                </c:pt>
              </c:strCache>
            </c:strRef>
          </c:cat>
          <c:val>
            <c:numRef>
              <c:f>'[Chart in Microsoft PowerPoint]Sheet1'!$B$5:$C$5</c:f>
              <c:numCache>
                <c:formatCode>0.0</c:formatCode>
                <c:ptCount val="2"/>
                <c:pt idx="0">
                  <c:v>20492.599999999995</c:v>
                </c:pt>
                <c:pt idx="1">
                  <c:v>23517.8</c:v>
                </c:pt>
              </c:numCache>
            </c:numRef>
          </c:val>
        </c:ser>
        <c:ser>
          <c:idx val="1"/>
          <c:order val="1"/>
          <c:tx>
            <c:strRef>
              <c:f>'[Chart in Microsoft PowerPoint]Sheet1'!$A$6</c:f>
              <c:strCache>
                <c:ptCount val="1"/>
                <c:pt idx="0">
                  <c:v>Íèéò îðëîãî /òóñëàìæèéí ä¿í/сая.төг/</c:v>
                </c:pt>
              </c:strCache>
            </c:strRef>
          </c:tx>
          <c:dLbls>
            <c:spPr>
              <a:noFill/>
              <a:ln>
                <a:noFill/>
              </a:ln>
              <a:effectLst/>
            </c:spPr>
            <c:showVal val="1"/>
            <c:extLst>
              <c:ext xmlns:c15="http://schemas.microsoft.com/office/drawing/2012/chart" uri="{CE6537A1-D6FC-4f65-9D91-7224C49458BB}">
                <c15:layout/>
                <c15:showLeaderLines val="0"/>
              </c:ext>
            </c:extLst>
          </c:dLbls>
          <c:cat>
            <c:strRef>
              <c:f>'[Chart in Microsoft PowerPoint]Sheet1'!$B$4:$C$4</c:f>
              <c:strCache>
                <c:ptCount val="2"/>
                <c:pt idx="0">
                  <c:v>2015 он</c:v>
                </c:pt>
                <c:pt idx="1">
                  <c:v>2016 он</c:v>
                </c:pt>
              </c:strCache>
            </c:strRef>
          </c:cat>
          <c:val>
            <c:numRef>
              <c:f>'[Chart in Microsoft PowerPoint]Sheet1'!$B$6:$C$6</c:f>
              <c:numCache>
                <c:formatCode>0.0</c:formatCode>
                <c:ptCount val="2"/>
                <c:pt idx="0">
                  <c:v>22462.6</c:v>
                </c:pt>
                <c:pt idx="1">
                  <c:v>20754.8</c:v>
                </c:pt>
              </c:numCache>
            </c:numRef>
          </c:val>
        </c:ser>
        <c:dLbls>
          <c:showVal val="1"/>
        </c:dLbls>
        <c:shape val="box"/>
        <c:axId val="182714752"/>
        <c:axId val="182716288"/>
        <c:axId val="0"/>
      </c:bar3DChart>
      <c:catAx>
        <c:axId val="182714752"/>
        <c:scaling>
          <c:orientation val="minMax"/>
        </c:scaling>
        <c:axPos val="b"/>
        <c:numFmt formatCode="General" sourceLinked="1"/>
        <c:majorTickMark val="none"/>
        <c:tickLblPos val="nextTo"/>
        <c:crossAx val="182716288"/>
        <c:crosses val="autoZero"/>
        <c:auto val="1"/>
        <c:lblAlgn val="ctr"/>
        <c:lblOffset val="100"/>
      </c:catAx>
      <c:valAx>
        <c:axId val="182716288"/>
        <c:scaling>
          <c:orientation val="minMax"/>
        </c:scaling>
        <c:delete val="1"/>
        <c:axPos val="l"/>
        <c:numFmt formatCode="0.0" sourceLinked="1"/>
        <c:tickLblPos val="none"/>
        <c:crossAx val="182714752"/>
        <c:crosses val="autoZero"/>
        <c:crossBetween val="between"/>
      </c:valAx>
    </c:plotArea>
    <c:legend>
      <c:legendPos val="t"/>
      <c:txPr>
        <a:bodyPr/>
        <a:lstStyle/>
        <a:p>
          <a:pPr>
            <a:defRPr>
              <a:latin typeface="Arial Mon" pitchFamily="34" charset="0"/>
            </a:defRPr>
          </a:pPr>
          <a:endParaRPr lang="en-US"/>
        </a:p>
      </c:txPr>
    </c:legend>
    <c:plotVisOnly val="1"/>
    <c:dispBlanksAs val="gap"/>
  </c:chart>
  <c:spPr>
    <a:gradFill>
      <a:gsLst>
        <a:gs pos="0">
          <a:srgbClr val="5E9EFF"/>
        </a:gs>
        <a:gs pos="39999">
          <a:srgbClr val="85C2FF"/>
        </a:gs>
        <a:gs pos="70000">
          <a:srgbClr val="C4D6EB"/>
        </a:gs>
        <a:gs pos="100000">
          <a:srgbClr val="FFEBFA"/>
        </a:gs>
      </a:gsLst>
      <a:lin ang="5400000" scaled="0"/>
    </a:gradFill>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400">
                <a:latin typeface="Arial Mon" pitchFamily="34" charset="0"/>
              </a:defRPr>
            </a:pPr>
            <a:r>
              <a:rPr lang="mn-MN" sz="1400"/>
              <a:t>Төсвийн орлогод эзлэх хувь 2016 оны</a:t>
            </a:r>
            <a:r>
              <a:rPr lang="mn-MN" sz="1400" baseline="0"/>
              <a:t> </a:t>
            </a:r>
            <a:r>
              <a:rPr lang="en-US" sz="1400" baseline="0"/>
              <a:t>7</a:t>
            </a:r>
            <a:r>
              <a:rPr lang="mn-MN" sz="1400" baseline="0"/>
              <a:t> сарын байдлаар</a:t>
            </a:r>
            <a:endParaRPr lang="mn-MN" sz="1400"/>
          </a:p>
        </c:rich>
      </c:tx>
    </c:title>
    <c:view3D>
      <c:rotX val="30"/>
      <c:perspective val="30"/>
    </c:view3D>
    <c:plotArea>
      <c:layout/>
      <c:pie3DChart>
        <c:varyColors val="1"/>
        <c:ser>
          <c:idx val="0"/>
          <c:order val="0"/>
          <c:explosion val="25"/>
          <c:dLbls>
            <c:spPr>
              <a:noFill/>
              <a:ln>
                <a:noFill/>
              </a:ln>
              <a:effectLst/>
            </c:spPr>
            <c:showPercent val="1"/>
            <c:showLeaderLines val="1"/>
            <c:extLst>
              <c:ext xmlns:c15="http://schemas.microsoft.com/office/drawing/2012/chart" uri="{CE6537A1-D6FC-4f65-9D91-7224C49458BB}">
                <c15:layout/>
              </c:ext>
            </c:extLst>
          </c:dLbls>
          <c:cat>
            <c:strRef>
              <c:f>'[Chart in Microsoft PowerPoint]Sheet1'!$B$12:$B$15</c:f>
              <c:strCache>
                <c:ptCount val="4"/>
                <c:pt idx="1">
                  <c:v>татвар</c:v>
                </c:pt>
                <c:pt idx="2">
                  <c:v>тусламж</c:v>
                </c:pt>
                <c:pt idx="3">
                  <c:v>татварын бус</c:v>
                </c:pt>
              </c:strCache>
            </c:strRef>
          </c:cat>
          <c:val>
            <c:numRef>
              <c:f>'[Chart in Microsoft PowerPoint]Sheet1'!$C$12:$C$15</c:f>
              <c:numCache>
                <c:formatCode>0.0</c:formatCode>
                <c:ptCount val="4"/>
                <c:pt idx="1">
                  <c:v>2116.1999999999998</c:v>
                </c:pt>
                <c:pt idx="2">
                  <c:v>20258.900000000001</c:v>
                </c:pt>
                <c:pt idx="3">
                  <c:v>1142.7</c:v>
                </c:pt>
              </c:numCache>
            </c:numRef>
          </c:val>
        </c:ser>
        <c:dLbls>
          <c:showPercent val="1"/>
        </c:dLbls>
      </c:pie3DChart>
    </c:plotArea>
    <c:legend>
      <c:legendPos val="t"/>
      <c:legendEntry>
        <c:idx val="0"/>
        <c:delete val="1"/>
      </c:legendEntry>
    </c:legend>
    <c:plotVisOnly val="1"/>
    <c:dispBlanksAs val="zero"/>
  </c:chart>
  <c:spPr>
    <a:gradFill>
      <a:gsLst>
        <a:gs pos="0">
          <a:srgbClr val="E6DCAC"/>
        </a:gs>
        <a:gs pos="12000">
          <a:srgbClr val="E6D78A"/>
        </a:gs>
        <a:gs pos="30000">
          <a:srgbClr val="C7AC4C"/>
        </a:gs>
        <a:gs pos="45000">
          <a:srgbClr val="E6D78A"/>
        </a:gs>
        <a:gs pos="77000">
          <a:srgbClr val="C7AC4C"/>
        </a:gs>
        <a:gs pos="100000">
          <a:srgbClr val="E6DCAC"/>
        </a:gs>
      </a:gsLst>
      <a:lin ang="5400000" scaled="0"/>
    </a:gradFill>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a:latin typeface="Arial Mon" pitchFamily="34" charset="0"/>
              </a:defRPr>
            </a:pPr>
            <a:r>
              <a:rPr lang="mn-MN" sz="1200">
                <a:latin typeface="Arial Mon" pitchFamily="34" charset="0"/>
              </a:rPr>
              <a:t>Төсвийн</a:t>
            </a:r>
            <a:r>
              <a:rPr lang="mn-MN" sz="1200" baseline="0">
                <a:latin typeface="Arial Mon" pitchFamily="34" charset="0"/>
              </a:rPr>
              <a:t> орлогын төлөвлөгөөний биелэлт </a:t>
            </a:r>
            <a:r>
              <a:rPr lang="en-US" sz="1200" baseline="0">
                <a:latin typeface="Arial Mon" pitchFamily="34" charset="0"/>
              </a:rPr>
              <a:t>7-</a:t>
            </a:r>
            <a:r>
              <a:rPr lang="mn-MN" sz="1200" baseline="0">
                <a:latin typeface="Arial Mon" pitchFamily="34" charset="0"/>
              </a:rPr>
              <a:t>р сарын байдлаар </a:t>
            </a:r>
            <a:endParaRPr lang="en-US" sz="1200">
              <a:latin typeface="Arial Mon" pitchFamily="34" charset="0"/>
            </a:endParaRPr>
          </a:p>
        </c:rich>
      </c:tx>
    </c:title>
    <c:view3D>
      <c:rAngAx val="1"/>
    </c:view3D>
    <c:plotArea>
      <c:layout/>
      <c:bar3DChart>
        <c:barDir val="col"/>
        <c:grouping val="clustered"/>
        <c:ser>
          <c:idx val="0"/>
          <c:order val="0"/>
          <c:cat>
            <c:strRef>
              <c:f>'[Chart in Microsoft PowerPoint]Sheet2'!$A$39:$A$53</c:f>
              <c:strCache>
                <c:ptCount val="15"/>
                <c:pt idx="0">
                  <c:v>Äýëãýðöîãò</c:v>
                </c:pt>
                <c:pt idx="1">
                  <c:v>Äýðýí </c:v>
                </c:pt>
                <c:pt idx="2">
                  <c:v>Ãîâü-Óãòààë</c:v>
                </c:pt>
                <c:pt idx="3">
                  <c:v>Öàãààíäýëãýð</c:v>
                </c:pt>
                <c:pt idx="4">
                  <c:v>Áàÿíæàðãàëàí</c:v>
                </c:pt>
                <c:pt idx="5">
                  <c:v>ªíäºðøèë</c:v>
                </c:pt>
                <c:pt idx="6">
                  <c:v>Ãóðâàíñàéõàí</c:v>
                </c:pt>
                <c:pt idx="7">
                  <c:v>ªëçèéò</c:v>
                </c:pt>
                <c:pt idx="8">
                  <c:v>Õóëä</c:v>
                </c:pt>
                <c:pt idx="9">
                  <c:v>Ëóóñ</c:v>
                </c:pt>
                <c:pt idx="10">
                  <c:v>Äýëãýðõàíãàé</c:v>
                </c:pt>
                <c:pt idx="11">
                  <c:v>Ñàéõàí-Îâîî</c:v>
                </c:pt>
                <c:pt idx="12">
                  <c:v>Ýðäýíýäàëàé</c:v>
                </c:pt>
                <c:pt idx="13">
                  <c:v>Ñàéíöàãààí</c:v>
                </c:pt>
                <c:pt idx="14">
                  <c:v>Àäààöàã</c:v>
                </c:pt>
              </c:strCache>
            </c:strRef>
          </c:cat>
          <c:val>
            <c:numRef>
              <c:f>Sheet2!#REF!</c:f>
              <c:numCache>
                <c:formatCode>General</c:formatCode>
                <c:ptCount val="1"/>
                <c:pt idx="0">
                  <c:v>1</c:v>
                </c:pt>
              </c:numCache>
            </c:numRef>
          </c:val>
        </c:ser>
        <c:ser>
          <c:idx val="1"/>
          <c:order val="1"/>
          <c:cat>
            <c:strRef>
              <c:f>'[Chart in Microsoft PowerPoint]Sheet2'!$A$39:$A$53</c:f>
              <c:strCache>
                <c:ptCount val="15"/>
                <c:pt idx="0">
                  <c:v>Äýëãýðöîãò</c:v>
                </c:pt>
                <c:pt idx="1">
                  <c:v>Äýðýí </c:v>
                </c:pt>
                <c:pt idx="2">
                  <c:v>Ãîâü-Óãòààë</c:v>
                </c:pt>
                <c:pt idx="3">
                  <c:v>Öàãààíäýëãýð</c:v>
                </c:pt>
                <c:pt idx="4">
                  <c:v>Áàÿíæàðãàëàí</c:v>
                </c:pt>
                <c:pt idx="5">
                  <c:v>ªíäºðøèë</c:v>
                </c:pt>
                <c:pt idx="6">
                  <c:v>Ãóðâàíñàéõàí</c:v>
                </c:pt>
                <c:pt idx="7">
                  <c:v>ªëçèéò</c:v>
                </c:pt>
                <c:pt idx="8">
                  <c:v>Õóëä</c:v>
                </c:pt>
                <c:pt idx="9">
                  <c:v>Ëóóñ</c:v>
                </c:pt>
                <c:pt idx="10">
                  <c:v>Äýëãýðõàíãàé</c:v>
                </c:pt>
                <c:pt idx="11">
                  <c:v>Ñàéõàí-Îâîî</c:v>
                </c:pt>
                <c:pt idx="12">
                  <c:v>Ýðäýíýäàëàé</c:v>
                </c:pt>
                <c:pt idx="13">
                  <c:v>Ñàéíöàãààí</c:v>
                </c:pt>
                <c:pt idx="14">
                  <c:v>Àäààöàã</c:v>
                </c:pt>
              </c:strCache>
            </c:strRef>
          </c:cat>
          <c:val>
            <c:numRef>
              <c:f>'[Chart in Microsoft PowerPoint]Sheet2'!$B$39:$B$53</c:f>
              <c:numCache>
                <c:formatCode>0.0</c:formatCode>
                <c:ptCount val="15"/>
                <c:pt idx="0">
                  <c:v>55900.1</c:v>
                </c:pt>
                <c:pt idx="1">
                  <c:v>67206.5</c:v>
                </c:pt>
                <c:pt idx="2">
                  <c:v>76700.800000000003</c:v>
                </c:pt>
                <c:pt idx="3">
                  <c:v>35593</c:v>
                </c:pt>
                <c:pt idx="4">
                  <c:v>91840.7</c:v>
                </c:pt>
                <c:pt idx="5">
                  <c:v>211803.2</c:v>
                </c:pt>
                <c:pt idx="6">
                  <c:v>966009</c:v>
                </c:pt>
                <c:pt idx="7">
                  <c:v>80313</c:v>
                </c:pt>
                <c:pt idx="8">
                  <c:v>104497.2</c:v>
                </c:pt>
                <c:pt idx="9">
                  <c:v>64673.3</c:v>
                </c:pt>
                <c:pt idx="10">
                  <c:v>88465.3</c:v>
                </c:pt>
                <c:pt idx="11">
                  <c:v>52135.7</c:v>
                </c:pt>
                <c:pt idx="12">
                  <c:v>171119.2</c:v>
                </c:pt>
                <c:pt idx="13">
                  <c:v>243962.3</c:v>
                </c:pt>
                <c:pt idx="14">
                  <c:v>84806.1</c:v>
                </c:pt>
              </c:numCache>
            </c:numRef>
          </c:val>
        </c:ser>
        <c:ser>
          <c:idx val="2"/>
          <c:order val="2"/>
          <c:cat>
            <c:strRef>
              <c:f>'[Chart in Microsoft PowerPoint]Sheet2'!$A$39:$A$53</c:f>
              <c:strCache>
                <c:ptCount val="15"/>
                <c:pt idx="0">
                  <c:v>Äýëãýðöîãò</c:v>
                </c:pt>
                <c:pt idx="1">
                  <c:v>Äýðýí </c:v>
                </c:pt>
                <c:pt idx="2">
                  <c:v>Ãîâü-Óãòààë</c:v>
                </c:pt>
                <c:pt idx="3">
                  <c:v>Öàãààíäýëãýð</c:v>
                </c:pt>
                <c:pt idx="4">
                  <c:v>Áàÿíæàðãàëàí</c:v>
                </c:pt>
                <c:pt idx="5">
                  <c:v>ªíäºðøèë</c:v>
                </c:pt>
                <c:pt idx="6">
                  <c:v>Ãóðâàíñàéõàí</c:v>
                </c:pt>
                <c:pt idx="7">
                  <c:v>ªëçèéò</c:v>
                </c:pt>
                <c:pt idx="8">
                  <c:v>Õóëä</c:v>
                </c:pt>
                <c:pt idx="9">
                  <c:v>Ëóóñ</c:v>
                </c:pt>
                <c:pt idx="10">
                  <c:v>Äýëãýðõàíãàé</c:v>
                </c:pt>
                <c:pt idx="11">
                  <c:v>Ñàéõàí-Îâîî</c:v>
                </c:pt>
                <c:pt idx="12">
                  <c:v>Ýðäýíýäàëàé</c:v>
                </c:pt>
                <c:pt idx="13">
                  <c:v>Ñàéíöàãààí</c:v>
                </c:pt>
                <c:pt idx="14">
                  <c:v>Àäààöàã</c:v>
                </c:pt>
              </c:strCache>
            </c:strRef>
          </c:cat>
          <c:val>
            <c:numRef>
              <c:f>'[Chart in Microsoft PowerPoint]Sheet2'!$B$38</c:f>
              <c:numCache>
                <c:formatCode>General</c:formatCode>
                <c:ptCount val="1"/>
                <c:pt idx="0">
                  <c:v>0</c:v>
                </c:pt>
              </c:numCache>
            </c:numRef>
          </c:val>
        </c:ser>
        <c:ser>
          <c:idx val="3"/>
          <c:order val="3"/>
          <c:cat>
            <c:strRef>
              <c:f>'[Chart in Microsoft PowerPoint]Sheet2'!$A$39:$A$53</c:f>
              <c:strCache>
                <c:ptCount val="15"/>
                <c:pt idx="0">
                  <c:v>Äýëãýðöîãò</c:v>
                </c:pt>
                <c:pt idx="1">
                  <c:v>Äýðýí </c:v>
                </c:pt>
                <c:pt idx="2">
                  <c:v>Ãîâü-Óãòààë</c:v>
                </c:pt>
                <c:pt idx="3">
                  <c:v>Öàãààíäýëãýð</c:v>
                </c:pt>
                <c:pt idx="4">
                  <c:v>Áàÿíæàðãàëàí</c:v>
                </c:pt>
                <c:pt idx="5">
                  <c:v>ªíäºðøèë</c:v>
                </c:pt>
                <c:pt idx="6">
                  <c:v>Ãóðâàíñàéõàí</c:v>
                </c:pt>
                <c:pt idx="7">
                  <c:v>ªëçèéò</c:v>
                </c:pt>
                <c:pt idx="8">
                  <c:v>Õóëä</c:v>
                </c:pt>
                <c:pt idx="9">
                  <c:v>Ëóóñ</c:v>
                </c:pt>
                <c:pt idx="10">
                  <c:v>Äýëãýðõàíãàé</c:v>
                </c:pt>
                <c:pt idx="11">
                  <c:v>Ñàéõàí-Îâîî</c:v>
                </c:pt>
                <c:pt idx="12">
                  <c:v>Ýðäýíýäàëàé</c:v>
                </c:pt>
                <c:pt idx="13">
                  <c:v>Ñàéíöàãààí</c:v>
                </c:pt>
                <c:pt idx="14">
                  <c:v>Àäààöàã</c:v>
                </c:pt>
              </c:strCache>
            </c:strRef>
          </c:cat>
          <c:val>
            <c:numRef>
              <c:f>'[Chart in Microsoft PowerPoint]Sheet2'!$C$38</c:f>
              <c:numCache>
                <c:formatCode>General</c:formatCode>
                <c:ptCount val="1"/>
                <c:pt idx="0">
                  <c:v>0</c:v>
                </c:pt>
              </c:numCache>
            </c:numRef>
          </c:val>
        </c:ser>
        <c:dLbls/>
        <c:gapWidth val="0"/>
        <c:gapDepth val="0"/>
        <c:shape val="box"/>
        <c:axId val="182810112"/>
        <c:axId val="182811648"/>
        <c:axId val="0"/>
      </c:bar3DChart>
      <c:catAx>
        <c:axId val="182810112"/>
        <c:scaling>
          <c:orientation val="minMax"/>
        </c:scaling>
        <c:axPos val="b"/>
        <c:numFmt formatCode="General" sourceLinked="0"/>
        <c:majorTickMark val="none"/>
        <c:tickLblPos val="nextTo"/>
        <c:txPr>
          <a:bodyPr/>
          <a:lstStyle/>
          <a:p>
            <a:pPr>
              <a:defRPr>
                <a:latin typeface="Arial Mon" pitchFamily="34" charset="0"/>
              </a:defRPr>
            </a:pPr>
            <a:endParaRPr lang="en-US"/>
          </a:p>
        </c:txPr>
        <c:crossAx val="182811648"/>
        <c:crosses val="autoZero"/>
        <c:auto val="1"/>
        <c:lblAlgn val="ctr"/>
        <c:lblOffset val="100"/>
      </c:catAx>
      <c:valAx>
        <c:axId val="182811648"/>
        <c:scaling>
          <c:orientation val="minMax"/>
        </c:scaling>
        <c:axPos val="l"/>
        <c:title/>
        <c:numFmt formatCode="General" sourceLinked="1"/>
        <c:tickLblPos val="nextTo"/>
        <c:crossAx val="182810112"/>
        <c:crosses val="autoZero"/>
        <c:crossBetween val="between"/>
      </c:valAx>
    </c:plotArea>
    <c:plotVisOnly val="1"/>
    <c:dispBlanksAs val="gap"/>
  </c:chart>
  <c:spPr>
    <a:blipFill>
      <a:blip xmlns:r="http://schemas.openxmlformats.org/officeDocument/2006/relationships" r:embed="rId1"/>
      <a:tile tx="0" ty="0" sx="100000" sy="100000" flip="none" algn="tl"/>
    </a:blipFill>
  </c:sp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sz="1000" b="0" i="0" u="none" strike="noStrike" baseline="0">
                <a:solidFill>
                  <a:srgbClr val="000000"/>
                </a:solidFill>
                <a:latin typeface="Arial Mon"/>
                <a:ea typeface="Arial Mon"/>
                <a:cs typeface="Arial Mon"/>
              </a:defRPr>
            </a:pPr>
            <a:r>
              <a:rPr lang="mn-MN" sz="1200" b="1" i="0" u="none" strike="noStrike" baseline="0">
                <a:solidFill>
                  <a:srgbClr val="000000"/>
                </a:solidFill>
                <a:latin typeface="Arial Mon"/>
              </a:rPr>
              <a:t>Бүртгэгдсэн гэмт хэрэг, гэмт хэрэгт холбогдогчдын тоо, жил бүрийн эхний 7 сарын байдлаар</a:t>
            </a:r>
          </a:p>
        </c:rich>
      </c:tx>
    </c:title>
    <c:view3D>
      <c:depthPercent val="100"/>
      <c:rAngAx val="1"/>
    </c:view3D>
    <c:plotArea>
      <c:layout>
        <c:manualLayout>
          <c:layoutTarget val="inner"/>
          <c:xMode val="edge"/>
          <c:yMode val="edge"/>
          <c:x val="3.0555555555555558E-2"/>
          <c:y val="0.22249052201808103"/>
          <c:w val="0.93888888888888899"/>
          <c:h val="0.55967774861475661"/>
        </c:manualLayout>
      </c:layout>
      <c:bar3DChart>
        <c:barDir val="col"/>
        <c:grouping val="clustered"/>
        <c:ser>
          <c:idx val="0"/>
          <c:order val="0"/>
          <c:tx>
            <c:strRef>
              <c:f>график!$B$3</c:f>
              <c:strCache>
                <c:ptCount val="1"/>
                <c:pt idx="0">
                  <c:v>Бүх хэрэг</c:v>
                </c:pt>
              </c:strCache>
            </c:strRef>
          </c:tx>
          <c:dLbls>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Val val="1"/>
          </c:dLbls>
          <c:cat>
            <c:strRef>
              <c:f>график!$A$4:$A$10</c:f>
              <c:strCache>
                <c:ptCount val="7"/>
                <c:pt idx="0">
                  <c:v>2010-YII</c:v>
                </c:pt>
                <c:pt idx="1">
                  <c:v>2011-YII</c:v>
                </c:pt>
                <c:pt idx="2">
                  <c:v>2012-YI</c:v>
                </c:pt>
                <c:pt idx="3">
                  <c:v>2013-YI</c:v>
                </c:pt>
                <c:pt idx="4">
                  <c:v>2014-YI</c:v>
                </c:pt>
                <c:pt idx="5">
                  <c:v>2015-YII</c:v>
                </c:pt>
                <c:pt idx="6">
                  <c:v>2016-YII</c:v>
                </c:pt>
              </c:strCache>
            </c:strRef>
          </c:cat>
          <c:val>
            <c:numRef>
              <c:f>график!$B$4:$B$10</c:f>
              <c:numCache>
                <c:formatCode>General</c:formatCode>
                <c:ptCount val="7"/>
                <c:pt idx="0">
                  <c:v>133</c:v>
                </c:pt>
                <c:pt idx="1">
                  <c:v>116</c:v>
                </c:pt>
                <c:pt idx="2">
                  <c:v>114</c:v>
                </c:pt>
                <c:pt idx="3">
                  <c:v>126</c:v>
                </c:pt>
                <c:pt idx="4">
                  <c:v>132</c:v>
                </c:pt>
                <c:pt idx="5">
                  <c:v>156</c:v>
                </c:pt>
                <c:pt idx="6">
                  <c:v>114</c:v>
                </c:pt>
              </c:numCache>
            </c:numRef>
          </c:val>
        </c:ser>
        <c:ser>
          <c:idx val="1"/>
          <c:order val="1"/>
          <c:tx>
            <c:strRef>
              <c:f>график!$C$3</c:f>
              <c:strCache>
                <c:ptCount val="1"/>
                <c:pt idx="0">
                  <c:v>Холбогдогч</c:v>
                </c:pt>
              </c:strCache>
            </c:strRef>
          </c:tx>
          <c:dLbls>
            <c:dLbl>
              <c:idx val="1"/>
              <c:layout>
                <c:manualLayout>
                  <c:x val="2.3097112860892392E-2"/>
                  <c:y val="-4.6296296296296302E-3"/>
                </c:manualLayout>
              </c:layout>
              <c:showVal val="1"/>
            </c:dLbl>
            <c:dLbl>
              <c:idx val="3"/>
              <c:layout>
                <c:manualLayout>
                  <c:x val="1.6797900262467195E-2"/>
                  <c:y val="-1.3888888888888892E-2"/>
                </c:manualLayout>
              </c:layout>
              <c:showVal val="1"/>
            </c:dLbl>
            <c:dLbl>
              <c:idx val="4"/>
              <c:layout>
                <c:manualLayout>
                  <c:x val="1.8897637795275594E-2"/>
                  <c:y val="-1.3888888888888892E-2"/>
                </c:manualLayout>
              </c:layout>
              <c:showVal val="1"/>
            </c:dLbl>
            <c:dLbl>
              <c:idx val="5"/>
              <c:layout>
                <c:manualLayout>
                  <c:x val="1.6797900262467195E-2"/>
                  <c:y val="0"/>
                </c:manualLayout>
              </c:layout>
              <c:spPr/>
              <c:txPr>
                <a:bodyPr/>
                <a:lstStyle/>
                <a:p>
                  <a:pPr>
                    <a:defRPr sz="1000" b="0" i="0" u="none" strike="noStrike" baseline="0">
                      <a:solidFill>
                        <a:srgbClr val="000000"/>
                      </a:solidFill>
                      <a:latin typeface="Arial Mon"/>
                      <a:ea typeface="Arial Mon"/>
                      <a:cs typeface="Arial Mon"/>
                    </a:defRPr>
                  </a:pPr>
                  <a:endParaRPr lang="en-US"/>
                </a:p>
              </c:txPr>
              <c:showVal val="1"/>
            </c:dLbl>
            <c:dLbl>
              <c:idx val="6"/>
              <c:layout>
                <c:manualLayout>
                  <c:x val="2.3097112860892392E-2"/>
                  <c:y val="-1.3888888888888892E-2"/>
                </c:manualLayout>
              </c:layout>
              <c:spPr/>
              <c:txPr>
                <a:bodyPr/>
                <a:lstStyle/>
                <a:p>
                  <a:pPr>
                    <a:defRPr sz="1000" b="0" i="0" u="none" strike="noStrike" baseline="0">
                      <a:solidFill>
                        <a:srgbClr val="000000"/>
                      </a:solidFill>
                      <a:latin typeface="Arial Mon"/>
                      <a:ea typeface="Arial Mon"/>
                      <a:cs typeface="Arial Mon"/>
                    </a:defRPr>
                  </a:pPr>
                  <a:endParaRPr lang="en-US"/>
                </a:p>
              </c:txPr>
              <c:showVal val="1"/>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Val val="1"/>
          </c:dLbls>
          <c:cat>
            <c:strRef>
              <c:f>график!$A$4:$A$10</c:f>
              <c:strCache>
                <c:ptCount val="7"/>
                <c:pt idx="0">
                  <c:v>2010-YII</c:v>
                </c:pt>
                <c:pt idx="1">
                  <c:v>2011-YII</c:v>
                </c:pt>
                <c:pt idx="2">
                  <c:v>2012-YI</c:v>
                </c:pt>
                <c:pt idx="3">
                  <c:v>2013-YI</c:v>
                </c:pt>
                <c:pt idx="4">
                  <c:v>2014-YI</c:v>
                </c:pt>
                <c:pt idx="5">
                  <c:v>2015-YII</c:v>
                </c:pt>
                <c:pt idx="6">
                  <c:v>2016-YII</c:v>
                </c:pt>
              </c:strCache>
            </c:strRef>
          </c:cat>
          <c:val>
            <c:numRef>
              <c:f>график!$C$4:$C$10</c:f>
              <c:numCache>
                <c:formatCode>General</c:formatCode>
                <c:ptCount val="7"/>
                <c:pt idx="0">
                  <c:v>119</c:v>
                </c:pt>
                <c:pt idx="1">
                  <c:v>100</c:v>
                </c:pt>
                <c:pt idx="2">
                  <c:v>104</c:v>
                </c:pt>
                <c:pt idx="3">
                  <c:v>100</c:v>
                </c:pt>
                <c:pt idx="4">
                  <c:v>111</c:v>
                </c:pt>
                <c:pt idx="5">
                  <c:v>122</c:v>
                </c:pt>
                <c:pt idx="6">
                  <c:v>108</c:v>
                </c:pt>
              </c:numCache>
            </c:numRef>
          </c:val>
        </c:ser>
        <c:dLbls/>
        <c:shape val="cylinder"/>
        <c:axId val="182871936"/>
        <c:axId val="182873472"/>
        <c:axId val="0"/>
      </c:bar3DChart>
      <c:catAx>
        <c:axId val="182871936"/>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182873472"/>
        <c:crosses val="autoZero"/>
        <c:auto val="1"/>
        <c:lblAlgn val="ctr"/>
        <c:lblOffset val="100"/>
      </c:catAx>
      <c:valAx>
        <c:axId val="182873472"/>
        <c:scaling>
          <c:orientation val="minMax"/>
        </c:scaling>
        <c:delete val="1"/>
        <c:axPos val="l"/>
        <c:numFmt formatCode="General" sourceLinked="1"/>
        <c:tickLblPos val="nextTo"/>
        <c:crossAx val="182871936"/>
        <c:crosses val="autoZero"/>
        <c:crossBetween val="between"/>
      </c:valAx>
      <c:spPr>
        <a:noFill/>
        <a:ln w="25400">
          <a:noFill/>
        </a:ln>
      </c:spPr>
    </c:plotArea>
    <c:legend>
      <c:legendPos val="t"/>
      <c:layout>
        <c:manualLayout>
          <c:xMode val="edge"/>
          <c:yMode val="edge"/>
          <c:x val="0.3017099634199269"/>
          <c:y val="0.8980325896762904"/>
          <c:w val="0.2943469940273214"/>
          <c:h val="7.8217045785943462E-2"/>
        </c:manualLayout>
      </c:layout>
      <c:txPr>
        <a:bodyPr/>
        <a:lstStyle/>
        <a:p>
          <a:pPr>
            <a:defRPr sz="710" b="0" i="0" u="none" strike="noStrike" baseline="0">
              <a:solidFill>
                <a:srgbClr val="000000"/>
              </a:solidFill>
              <a:latin typeface="Arial Mon"/>
              <a:ea typeface="Arial Mon"/>
              <a:cs typeface="Arial Mon"/>
            </a:defRPr>
          </a:pPr>
          <a:endParaRPr lang="en-US"/>
        </a:p>
      </c:txPr>
    </c:legend>
    <c:plotVisOnly val="1"/>
    <c:dispBlanksAs val="gap"/>
  </c:chart>
  <c:txPr>
    <a:bodyPr/>
    <a:lstStyle/>
    <a:p>
      <a:pPr>
        <a:defRPr sz="1000" b="0" i="0" u="none" strike="noStrike" baseline="0">
          <a:solidFill>
            <a:srgbClr val="000000"/>
          </a:solidFill>
          <a:latin typeface="Arial Mon"/>
          <a:ea typeface="Arial Mon"/>
          <a:cs typeface="Arial Mon"/>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sz="1000" b="0" i="0" u="none" strike="noStrike" baseline="0">
                <a:solidFill>
                  <a:srgbClr val="000000"/>
                </a:solidFill>
                <a:latin typeface="Arial Mon"/>
                <a:ea typeface="Arial Mon"/>
                <a:cs typeface="Arial Mon"/>
              </a:defRPr>
            </a:pPr>
            <a:r>
              <a:rPr lang="mn-MN" sz="1000" b="1" i="0" u="none" strike="noStrike" baseline="0">
                <a:solidFill>
                  <a:srgbClr val="000000"/>
                </a:solidFill>
                <a:latin typeface="Arial Mon"/>
              </a:rPr>
              <a:t>Гэмт хэргийн улмаас учирсан хохирол, нөхөн төлүүлсэн хохирол, жил бүрийн эхний 7 сарын байдлаар  /сая.төг/</a:t>
            </a:r>
          </a:p>
        </c:rich>
      </c:tx>
    </c:title>
    <c:view3D>
      <c:depthPercent val="100"/>
      <c:rAngAx val="1"/>
    </c:view3D>
    <c:plotArea>
      <c:layout>
        <c:manualLayout>
          <c:layoutTarget val="inner"/>
          <c:xMode val="edge"/>
          <c:yMode val="edge"/>
          <c:x val="4.3010752688172046E-2"/>
          <c:y val="0.2408298073061152"/>
          <c:w val="0.91397849462365599"/>
          <c:h val="0.52012740400332524"/>
        </c:manualLayout>
      </c:layout>
      <c:bar3DChart>
        <c:barDir val="col"/>
        <c:grouping val="clustered"/>
        <c:ser>
          <c:idx val="0"/>
          <c:order val="0"/>
          <c:tx>
            <c:strRef>
              <c:f>график!$B$26</c:f>
              <c:strCache>
                <c:ptCount val="1"/>
                <c:pt idx="0">
                  <c:v>Учирсан хохирол</c:v>
                </c:pt>
              </c:strCache>
            </c:strRef>
          </c:tx>
          <c:dLbls>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Val val="1"/>
          </c:dLbls>
          <c:cat>
            <c:strRef>
              <c:f>график!$A$27:$A$29</c:f>
              <c:strCache>
                <c:ptCount val="3"/>
                <c:pt idx="0">
                  <c:v>2014-YII</c:v>
                </c:pt>
                <c:pt idx="1">
                  <c:v>2015-YII</c:v>
                </c:pt>
                <c:pt idx="2">
                  <c:v>2016-YII</c:v>
                </c:pt>
              </c:strCache>
            </c:strRef>
          </c:cat>
          <c:val>
            <c:numRef>
              <c:f>график!$B$27:$B$29</c:f>
              <c:numCache>
                <c:formatCode>_(* #,##0.0_);_(* \(#,##0.0\);_(* "-"??_);_(@_)</c:formatCode>
                <c:ptCount val="3"/>
                <c:pt idx="0">
                  <c:v>305.5</c:v>
                </c:pt>
                <c:pt idx="1">
                  <c:v>394.9</c:v>
                </c:pt>
                <c:pt idx="2">
                  <c:v>437.4</c:v>
                </c:pt>
              </c:numCache>
            </c:numRef>
          </c:val>
        </c:ser>
        <c:ser>
          <c:idx val="1"/>
          <c:order val="1"/>
          <c:tx>
            <c:strRef>
              <c:f>график!$C$26</c:f>
              <c:strCache>
                <c:ptCount val="1"/>
                <c:pt idx="0">
                  <c:v>Нөхөн төлүүлсэн хохирол</c:v>
                </c:pt>
              </c:strCache>
            </c:strRef>
          </c:tx>
          <c:dLbls>
            <c:dLbl>
              <c:idx val="0"/>
              <c:layout>
                <c:manualLayout>
                  <c:x val="5.6179775280898868E-2"/>
                  <c:y val="-4.7449584816132871E-3"/>
                </c:manualLayout>
              </c:layout>
              <c:spPr/>
              <c:txPr>
                <a:bodyPr/>
                <a:lstStyle/>
                <a:p>
                  <a:pPr>
                    <a:defRPr sz="1000" b="0" i="0" u="none" strike="noStrike" baseline="0">
                      <a:solidFill>
                        <a:srgbClr val="000000"/>
                      </a:solidFill>
                      <a:latin typeface="Arial Mon"/>
                      <a:ea typeface="Arial Mon"/>
                      <a:cs typeface="Arial Mon"/>
                    </a:defRPr>
                  </a:pPr>
                  <a:endParaRPr lang="en-US"/>
                </a:p>
              </c:txPr>
              <c:showVal val="1"/>
            </c:dLbl>
            <c:dLbl>
              <c:idx val="1"/>
              <c:layout>
                <c:manualLayout>
                  <c:x val="4.494382022471903E-2"/>
                  <c:y val="-1.423487544483986E-2"/>
                </c:manualLayout>
              </c:layout>
              <c:spPr/>
              <c:txPr>
                <a:bodyPr/>
                <a:lstStyle/>
                <a:p>
                  <a:pPr>
                    <a:defRPr sz="1000" b="0" i="0" u="none" strike="noStrike" baseline="0">
                      <a:solidFill>
                        <a:srgbClr val="000000"/>
                      </a:solidFill>
                      <a:latin typeface="Arial Mon"/>
                      <a:ea typeface="Arial Mon"/>
                      <a:cs typeface="Arial Mon"/>
                    </a:defRPr>
                  </a:pPr>
                  <a:endParaRPr lang="en-US"/>
                </a:p>
              </c:txPr>
              <c:showVal val="1"/>
            </c:dLbl>
            <c:dLbl>
              <c:idx val="2"/>
              <c:layout>
                <c:manualLayout>
                  <c:x val="4.49438202247191E-2"/>
                  <c:y val="-1.8979833926453187E-2"/>
                </c:manualLayout>
              </c:layout>
              <c:spPr/>
              <c:txPr>
                <a:bodyPr/>
                <a:lstStyle/>
                <a:p>
                  <a:pPr>
                    <a:defRPr sz="1000" b="0" i="0" u="none" strike="noStrike" baseline="0">
                      <a:solidFill>
                        <a:srgbClr val="000000"/>
                      </a:solidFill>
                      <a:latin typeface="Arial Mon"/>
                      <a:ea typeface="Arial Mon"/>
                      <a:cs typeface="Arial Mon"/>
                    </a:defRPr>
                  </a:pPr>
                  <a:endParaRPr lang="en-US"/>
                </a:p>
              </c:txPr>
              <c:showVal val="1"/>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Val val="1"/>
          </c:dLbls>
          <c:cat>
            <c:strRef>
              <c:f>график!$A$27:$A$29</c:f>
              <c:strCache>
                <c:ptCount val="3"/>
                <c:pt idx="0">
                  <c:v>2014-YII</c:v>
                </c:pt>
                <c:pt idx="1">
                  <c:v>2015-YII</c:v>
                </c:pt>
                <c:pt idx="2">
                  <c:v>2016-YII</c:v>
                </c:pt>
              </c:strCache>
            </c:strRef>
          </c:cat>
          <c:val>
            <c:numRef>
              <c:f>график!$C$27:$C$29</c:f>
              <c:numCache>
                <c:formatCode>_(* #,##0.0_);_(* \(#,##0.0\);_(* "-"??_);_(@_)</c:formatCode>
                <c:ptCount val="3"/>
                <c:pt idx="0">
                  <c:v>155.6</c:v>
                </c:pt>
                <c:pt idx="1">
                  <c:v>229.1</c:v>
                </c:pt>
                <c:pt idx="2">
                  <c:v>316.7</c:v>
                </c:pt>
              </c:numCache>
            </c:numRef>
          </c:val>
        </c:ser>
        <c:dLbls/>
        <c:shape val="cylinder"/>
        <c:axId val="182685056"/>
        <c:axId val="182707328"/>
        <c:axId val="0"/>
      </c:bar3DChart>
      <c:catAx>
        <c:axId val="182685056"/>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182707328"/>
        <c:crosses val="autoZero"/>
        <c:auto val="1"/>
        <c:lblAlgn val="ctr"/>
        <c:lblOffset val="100"/>
      </c:catAx>
      <c:valAx>
        <c:axId val="182707328"/>
        <c:scaling>
          <c:orientation val="minMax"/>
        </c:scaling>
        <c:delete val="1"/>
        <c:axPos val="l"/>
        <c:numFmt formatCode="_(* #,##0.0_);_(* \(#,##0.0\);_(* &quot;-&quot;??_);_(@_)" sourceLinked="1"/>
        <c:tickLblPos val="nextTo"/>
        <c:crossAx val="182685056"/>
        <c:crosses val="autoZero"/>
        <c:crossBetween val="between"/>
      </c:valAx>
      <c:spPr>
        <a:noFill/>
        <a:ln w="25400">
          <a:noFill/>
        </a:ln>
      </c:spPr>
    </c:plotArea>
    <c:legend>
      <c:legendPos val="t"/>
      <c:layout>
        <c:manualLayout>
          <c:xMode val="edge"/>
          <c:yMode val="edge"/>
          <c:x val="4.6089828659058057E-2"/>
          <c:y val="0.87715302632625469"/>
          <c:w val="0.9"/>
          <c:h val="8.0165433866221228E-2"/>
        </c:manualLayout>
      </c:layout>
      <c:txPr>
        <a:bodyPr/>
        <a:lstStyle/>
        <a:p>
          <a:pPr>
            <a:defRPr sz="710" b="0" i="0" u="none" strike="noStrike" baseline="0">
              <a:solidFill>
                <a:srgbClr val="000000"/>
              </a:solidFill>
              <a:latin typeface="Arial Mon"/>
              <a:ea typeface="Arial Mon"/>
              <a:cs typeface="Arial Mon"/>
            </a:defRPr>
          </a:pPr>
          <a:endParaRPr lang="en-US"/>
        </a:p>
      </c:txPr>
    </c:legend>
    <c:plotVisOnly val="1"/>
    <c:dispBlanksAs val="gap"/>
  </c:chart>
  <c:txPr>
    <a:bodyPr/>
    <a:lstStyle/>
    <a:p>
      <a:pPr>
        <a:defRPr sz="1000" b="0" i="0" u="none" strike="noStrike" baseline="0">
          <a:solidFill>
            <a:srgbClr val="000000"/>
          </a:solidFill>
          <a:latin typeface="Arial Mon"/>
          <a:ea typeface="Arial Mon"/>
          <a:cs typeface="Arial Mon"/>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sz="1000" b="0" i="0" u="none" strike="noStrike" baseline="0">
                <a:solidFill>
                  <a:srgbClr val="000000"/>
                </a:solidFill>
                <a:latin typeface="Arial Mon"/>
                <a:ea typeface="Arial Mon"/>
                <a:cs typeface="Arial Mon"/>
              </a:defRPr>
            </a:pPr>
            <a:r>
              <a:rPr lang="mn-MN" sz="1000" b="1" i="0" u="none" strike="noStrike" baseline="0">
                <a:solidFill>
                  <a:srgbClr val="000000"/>
                </a:solidFill>
                <a:latin typeface="Arial Mon"/>
              </a:rPr>
              <a:t>Гэмт хэргийн улмаас гэмтсэн, нас барсан хүний тоо, жил бүрийн эхний 7 сарын байдлаар</a:t>
            </a:r>
          </a:p>
        </c:rich>
      </c:tx>
    </c:title>
    <c:view3D>
      <c:depthPercent val="100"/>
      <c:rAngAx val="1"/>
    </c:view3D>
    <c:plotArea>
      <c:layout>
        <c:manualLayout>
          <c:layoutTarget val="inner"/>
          <c:xMode val="edge"/>
          <c:yMode val="edge"/>
          <c:x val="4.5267489711934165E-2"/>
          <c:y val="0.21155037911927679"/>
          <c:w val="0.90946502057613166"/>
          <c:h val="0.56910578885972574"/>
        </c:manualLayout>
      </c:layout>
      <c:bar3DChart>
        <c:barDir val="col"/>
        <c:grouping val="clustered"/>
        <c:ser>
          <c:idx val="0"/>
          <c:order val="0"/>
          <c:tx>
            <c:strRef>
              <c:f>график!$B$34</c:f>
              <c:strCache>
                <c:ptCount val="1"/>
                <c:pt idx="0">
                  <c:v>нас барсан</c:v>
                </c:pt>
              </c:strCache>
            </c:strRef>
          </c:tx>
          <c:dLbls>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Val val="1"/>
          </c:dLbls>
          <c:cat>
            <c:strRef>
              <c:f>график!$A$35:$A$36</c:f>
              <c:strCache>
                <c:ptCount val="2"/>
                <c:pt idx="0">
                  <c:v>2015-YII</c:v>
                </c:pt>
                <c:pt idx="1">
                  <c:v>2016-YII</c:v>
                </c:pt>
              </c:strCache>
            </c:strRef>
          </c:cat>
          <c:val>
            <c:numRef>
              <c:f>график!$B$35:$B$36</c:f>
              <c:numCache>
                <c:formatCode>General</c:formatCode>
                <c:ptCount val="2"/>
                <c:pt idx="0">
                  <c:v>17</c:v>
                </c:pt>
                <c:pt idx="1">
                  <c:v>9</c:v>
                </c:pt>
              </c:numCache>
            </c:numRef>
          </c:val>
        </c:ser>
        <c:ser>
          <c:idx val="1"/>
          <c:order val="1"/>
          <c:tx>
            <c:strRef>
              <c:f>график!$C$34</c:f>
              <c:strCache>
                <c:ptCount val="1"/>
                <c:pt idx="0">
                  <c:v>гэмтсэн</c:v>
                </c:pt>
              </c:strCache>
            </c:strRef>
          </c:tx>
          <c:dLbls>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Val val="1"/>
          </c:dLbls>
          <c:cat>
            <c:strRef>
              <c:f>график!$A$35:$A$36</c:f>
              <c:strCache>
                <c:ptCount val="2"/>
                <c:pt idx="0">
                  <c:v>2015-YII</c:v>
                </c:pt>
                <c:pt idx="1">
                  <c:v>2016-YII</c:v>
                </c:pt>
              </c:strCache>
            </c:strRef>
          </c:cat>
          <c:val>
            <c:numRef>
              <c:f>график!$C$35:$C$36</c:f>
              <c:numCache>
                <c:formatCode>General</c:formatCode>
                <c:ptCount val="2"/>
                <c:pt idx="0">
                  <c:v>67</c:v>
                </c:pt>
                <c:pt idx="1">
                  <c:v>64</c:v>
                </c:pt>
              </c:numCache>
            </c:numRef>
          </c:val>
        </c:ser>
        <c:dLbls/>
        <c:shape val="cylinder"/>
        <c:axId val="182934144"/>
        <c:axId val="182948224"/>
        <c:axId val="0"/>
      </c:bar3DChart>
      <c:catAx>
        <c:axId val="182934144"/>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182948224"/>
        <c:crosses val="autoZero"/>
        <c:auto val="1"/>
        <c:lblAlgn val="ctr"/>
        <c:lblOffset val="100"/>
      </c:catAx>
      <c:valAx>
        <c:axId val="182948224"/>
        <c:scaling>
          <c:orientation val="minMax"/>
        </c:scaling>
        <c:delete val="1"/>
        <c:axPos val="l"/>
        <c:numFmt formatCode="General" sourceLinked="1"/>
        <c:tickLblPos val="nextTo"/>
        <c:crossAx val="182934144"/>
        <c:crosses val="autoZero"/>
        <c:crossBetween val="between"/>
      </c:valAx>
      <c:spPr>
        <a:noFill/>
        <a:ln w="25400">
          <a:noFill/>
        </a:ln>
      </c:spPr>
    </c:plotArea>
    <c:legend>
      <c:legendPos val="t"/>
      <c:layout>
        <c:manualLayout>
          <c:xMode val="edge"/>
          <c:yMode val="edge"/>
          <c:x val="0.20182162466460488"/>
          <c:y val="0.92037037037037051"/>
          <c:w val="0.47879191981225183"/>
          <c:h val="7.8217045785943462E-2"/>
        </c:manualLayout>
      </c:layout>
      <c:txPr>
        <a:bodyPr/>
        <a:lstStyle/>
        <a:p>
          <a:pPr>
            <a:defRPr sz="710" b="0" i="0" u="none" strike="noStrike" baseline="0">
              <a:solidFill>
                <a:srgbClr val="000000"/>
              </a:solidFill>
              <a:latin typeface="Arial Mon"/>
              <a:ea typeface="Arial Mon"/>
              <a:cs typeface="Arial Mon"/>
            </a:defRPr>
          </a:pPr>
          <a:endParaRPr lang="en-US"/>
        </a:p>
      </c:txPr>
    </c:legend>
    <c:plotVisOnly val="1"/>
    <c:dispBlanksAs val="gap"/>
  </c:chart>
  <c:txPr>
    <a:bodyPr/>
    <a:lstStyle/>
    <a:p>
      <a:pPr>
        <a:defRPr sz="1000" b="0" i="0" u="none" strike="noStrike" baseline="0">
          <a:solidFill>
            <a:srgbClr val="000000"/>
          </a:solidFill>
          <a:latin typeface="Arial Mon"/>
          <a:ea typeface="Arial Mon"/>
          <a:cs typeface="Arial Mon"/>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5"/>
  <c:chart>
    <c:title>
      <c:tx>
        <c:rich>
          <a:bodyPr/>
          <a:lstStyle/>
          <a:p>
            <a:pPr>
              <a:defRPr sz="1000" b="1" i="0" u="none" strike="noStrike" baseline="0">
                <a:solidFill>
                  <a:srgbClr val="000000"/>
                </a:solidFill>
                <a:latin typeface="Arial"/>
                <a:ea typeface="Arial"/>
                <a:cs typeface="Arial"/>
              </a:defRPr>
            </a:pPr>
            <a:r>
              <a:rPr lang="mn-MN"/>
              <a:t>Эндсэн хүүхдийн тоо, жил бүрийн эхний 7 сарын байдлаар</a:t>
            </a:r>
          </a:p>
        </c:rich>
      </c:tx>
      <c:layout>
        <c:manualLayout>
          <c:xMode val="edge"/>
          <c:yMode val="edge"/>
          <c:x val="0.17065287819948938"/>
          <c:y val="2.7777742357104153E-2"/>
        </c:manualLayout>
      </c:layout>
    </c:title>
    <c:view3D>
      <c:depthPercent val="100"/>
      <c:rAngAx val="1"/>
    </c:view3D>
    <c:plotArea>
      <c:layout>
        <c:manualLayout>
          <c:layoutTarget val="inner"/>
          <c:xMode val="edge"/>
          <c:yMode val="edge"/>
          <c:x val="3.0555590000068886E-2"/>
          <c:y val="0.23765330953064068"/>
          <c:w val="0.93888888888888899"/>
          <c:h val="0.44130829800121141"/>
        </c:manualLayout>
      </c:layout>
      <c:bar3DChart>
        <c:barDir val="col"/>
        <c:grouping val="clustered"/>
        <c:ser>
          <c:idx val="0"/>
          <c:order val="0"/>
          <c:tx>
            <c:strRef>
              <c:f>'7 sar'!$A$22</c:f>
              <c:strCache>
                <c:ptCount val="1"/>
                <c:pt idx="0">
                  <c:v>0-1 насны хүүхдийн эндэгдэл</c:v>
                </c:pt>
              </c:strCache>
            </c:strRef>
          </c:tx>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Val val="1"/>
          </c:dLbls>
          <c:cat>
            <c:strRef>
              <c:f>'7 sar'!$B$21:$E$21</c:f>
              <c:strCache>
                <c:ptCount val="4"/>
                <c:pt idx="0">
                  <c:v>2013 I-VII</c:v>
                </c:pt>
                <c:pt idx="1">
                  <c:v>2014 I-VII</c:v>
                </c:pt>
                <c:pt idx="2">
                  <c:v>2015 I-VII</c:v>
                </c:pt>
                <c:pt idx="3">
                  <c:v>2016 I-VII</c:v>
                </c:pt>
              </c:strCache>
            </c:strRef>
          </c:cat>
          <c:val>
            <c:numRef>
              <c:f>'7 sar'!$B$22:$E$22</c:f>
              <c:numCache>
                <c:formatCode>General</c:formatCode>
                <c:ptCount val="4"/>
                <c:pt idx="0">
                  <c:v>5</c:v>
                </c:pt>
                <c:pt idx="1">
                  <c:v>10</c:v>
                </c:pt>
                <c:pt idx="2">
                  <c:v>5</c:v>
                </c:pt>
                <c:pt idx="3">
                  <c:v>8</c:v>
                </c:pt>
              </c:numCache>
            </c:numRef>
          </c:val>
        </c:ser>
        <c:ser>
          <c:idx val="1"/>
          <c:order val="1"/>
          <c:tx>
            <c:strRef>
              <c:f>'7 sar'!$A$23</c:f>
              <c:strCache>
                <c:ptCount val="1"/>
                <c:pt idx="0">
                  <c:v>1-5 насны хүүхдийн эндэгдэл</c:v>
                </c:pt>
              </c:strCache>
            </c:strRef>
          </c:tx>
          <c:spPr>
            <a:solidFill>
              <a:schemeClr val="accent3">
                <a:lumMod val="60000"/>
                <a:lumOff val="40000"/>
              </a:schemeClr>
            </a:solidFill>
          </c:spPr>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Val val="1"/>
          </c:dLbls>
          <c:cat>
            <c:strRef>
              <c:f>'7 sar'!$B$21:$E$21</c:f>
              <c:strCache>
                <c:ptCount val="4"/>
                <c:pt idx="0">
                  <c:v>2013 I-VII</c:v>
                </c:pt>
                <c:pt idx="1">
                  <c:v>2014 I-VII</c:v>
                </c:pt>
                <c:pt idx="2">
                  <c:v>2015 I-VII</c:v>
                </c:pt>
                <c:pt idx="3">
                  <c:v>2016 I-VII</c:v>
                </c:pt>
              </c:strCache>
            </c:strRef>
          </c:cat>
          <c:val>
            <c:numRef>
              <c:f>'7 sar'!$B$23:$E$23</c:f>
              <c:numCache>
                <c:formatCode>General</c:formatCode>
                <c:ptCount val="4"/>
                <c:pt idx="0">
                  <c:v>3</c:v>
                </c:pt>
                <c:pt idx="1">
                  <c:v>3</c:v>
                </c:pt>
                <c:pt idx="2">
                  <c:v>1</c:v>
                </c:pt>
                <c:pt idx="3">
                  <c:v>4</c:v>
                </c:pt>
              </c:numCache>
            </c:numRef>
          </c:val>
        </c:ser>
        <c:dLbls/>
        <c:shape val="cylinder"/>
        <c:axId val="176512384"/>
        <c:axId val="176522368"/>
        <c:axId val="0"/>
      </c:bar3DChart>
      <c:catAx>
        <c:axId val="176512384"/>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176522368"/>
        <c:crosses val="autoZero"/>
        <c:auto val="1"/>
        <c:lblAlgn val="ctr"/>
        <c:lblOffset val="100"/>
      </c:catAx>
      <c:valAx>
        <c:axId val="176522368"/>
        <c:scaling>
          <c:orientation val="minMax"/>
        </c:scaling>
        <c:delete val="1"/>
        <c:axPos val="l"/>
        <c:numFmt formatCode="General" sourceLinked="1"/>
        <c:tickLblPos val="nextTo"/>
        <c:crossAx val="176512384"/>
        <c:crosses val="autoZero"/>
        <c:crossBetween val="between"/>
      </c:valAx>
      <c:spPr>
        <a:noFill/>
        <a:ln w="25400">
          <a:noFill/>
        </a:ln>
      </c:spPr>
    </c:plotArea>
    <c:legend>
      <c:legendPos val="t"/>
      <c:layout>
        <c:manualLayout>
          <c:xMode val="edge"/>
          <c:yMode val="edge"/>
          <c:x val="3.3333476367225216E-2"/>
          <c:y val="0.80843592931450381"/>
          <c:w val="0.90000014303389209"/>
          <c:h val="0.18927518675550173"/>
        </c:manualLayout>
      </c:layout>
      <c:txPr>
        <a:bodyPr/>
        <a:lstStyle/>
        <a:p>
          <a:pPr>
            <a:defRPr sz="845" b="0" i="0" u="none" strike="noStrike" baseline="0">
              <a:solidFill>
                <a:srgbClr val="000000"/>
              </a:solidFill>
              <a:latin typeface="Arial"/>
              <a:ea typeface="Arial"/>
              <a:cs typeface="Arial"/>
            </a:defRPr>
          </a:pPr>
          <a:endParaRPr lang="en-US"/>
        </a:p>
      </c:txPr>
    </c:legend>
    <c:plotVisOnly val="1"/>
    <c:dispBlanksAs val="gap"/>
  </c:chart>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000" b="1" i="0" u="none" strike="noStrike" baseline="0">
                <a:solidFill>
                  <a:srgbClr val="333333"/>
                </a:solidFill>
                <a:latin typeface="Arial"/>
                <a:ea typeface="Arial"/>
                <a:cs typeface="Arial"/>
              </a:defRPr>
            </a:pPr>
            <a:r>
              <a:rPr lang="mn-MN"/>
              <a:t>Эмчлэгдэж гарсан хүн, амбулаторын үзлэгийн тоо, жил бүрийн эхний 7 сарын байдлаар</a:t>
            </a:r>
          </a:p>
        </c:rich>
      </c:tx>
      <c:layout/>
      <c:spPr>
        <a:noFill/>
        <a:ln w="25400">
          <a:noFill/>
        </a:ln>
      </c:spPr>
    </c:title>
    <c:plotArea>
      <c:layout/>
      <c:barChart>
        <c:barDir val="col"/>
        <c:grouping val="clustered"/>
        <c:ser>
          <c:idx val="0"/>
          <c:order val="0"/>
          <c:tx>
            <c:strRef>
              <c:f>'7 sar'!$A$32</c:f>
              <c:strCache>
                <c:ptCount val="1"/>
                <c:pt idx="0">
                  <c:v>эмчлэгдэж гарсан хүн</c:v>
                </c:pt>
              </c:strCache>
            </c:strRef>
          </c:tx>
          <c:spPr>
            <a:solidFill>
              <a:schemeClr val="accent3">
                <a:lumMod val="60000"/>
                <a:lumOff val="40000"/>
              </a:schemeClr>
            </a:solidFill>
            <a:ln>
              <a:noFill/>
            </a:ln>
            <a:effectLst/>
          </c:spPr>
          <c:dLbls>
            <c:spPr>
              <a:noFill/>
              <a:ln w="25400">
                <a:noFill/>
              </a:ln>
            </c:spPr>
            <c:txPr>
              <a:bodyPr/>
              <a:lstStyle/>
              <a:p>
                <a:pPr>
                  <a:defRPr sz="900" b="0" i="0" u="none" strike="noStrike" baseline="0">
                    <a:solidFill>
                      <a:srgbClr val="333333"/>
                    </a:solidFill>
                    <a:latin typeface="Arial"/>
                    <a:ea typeface="Arial"/>
                    <a:cs typeface="Arial"/>
                  </a:defRPr>
                </a:pPr>
                <a:endParaRPr lang="en-US"/>
              </a:p>
            </c:txPr>
            <c:showVal val="1"/>
          </c:dLbls>
          <c:cat>
            <c:strRef>
              <c:f>'7 sar'!$B$31:$E$31</c:f>
              <c:strCache>
                <c:ptCount val="4"/>
                <c:pt idx="0">
                  <c:v>2013 I-VII</c:v>
                </c:pt>
                <c:pt idx="1">
                  <c:v>2014 I-VII</c:v>
                </c:pt>
                <c:pt idx="2">
                  <c:v>2015 I-VII</c:v>
                </c:pt>
                <c:pt idx="3">
                  <c:v>2016 I-VII</c:v>
                </c:pt>
              </c:strCache>
            </c:strRef>
          </c:cat>
          <c:val>
            <c:numRef>
              <c:f>'7 sar'!$B$32:$E$32</c:f>
              <c:numCache>
                <c:formatCode>0</c:formatCode>
                <c:ptCount val="4"/>
                <c:pt idx="0">
                  <c:v>6629</c:v>
                </c:pt>
                <c:pt idx="1">
                  <c:v>6665</c:v>
                </c:pt>
                <c:pt idx="2">
                  <c:v>6134</c:v>
                </c:pt>
                <c:pt idx="3">
                  <c:v>6846</c:v>
                </c:pt>
              </c:numCache>
            </c:numRef>
          </c:val>
        </c:ser>
        <c:ser>
          <c:idx val="1"/>
          <c:order val="1"/>
          <c:tx>
            <c:strRef>
              <c:f>'7 sar'!$A$33</c:f>
              <c:strCache>
                <c:ptCount val="1"/>
                <c:pt idx="0">
                  <c:v>амбулаторын үзлэг</c:v>
                </c:pt>
              </c:strCache>
            </c:strRef>
          </c:tx>
          <c:spPr>
            <a:solidFill>
              <a:schemeClr val="accent3">
                <a:lumMod val="75000"/>
              </a:schemeClr>
            </a:solidFill>
            <a:ln>
              <a:noFill/>
            </a:ln>
            <a:effectLst/>
          </c:spPr>
          <c:dLbls>
            <c:spPr>
              <a:noFill/>
              <a:ln w="25400">
                <a:noFill/>
              </a:ln>
            </c:spPr>
            <c:txPr>
              <a:bodyPr/>
              <a:lstStyle/>
              <a:p>
                <a:pPr>
                  <a:defRPr sz="900" b="0" i="0" u="none" strike="noStrike" baseline="0">
                    <a:solidFill>
                      <a:srgbClr val="333333"/>
                    </a:solidFill>
                    <a:latin typeface="Arial"/>
                    <a:ea typeface="Arial"/>
                    <a:cs typeface="Arial"/>
                  </a:defRPr>
                </a:pPr>
                <a:endParaRPr lang="en-US"/>
              </a:p>
            </c:txPr>
            <c:showVal val="1"/>
          </c:dLbls>
          <c:cat>
            <c:strRef>
              <c:f>'7 sar'!$B$31:$E$31</c:f>
              <c:strCache>
                <c:ptCount val="4"/>
                <c:pt idx="0">
                  <c:v>2013 I-VII</c:v>
                </c:pt>
                <c:pt idx="1">
                  <c:v>2014 I-VII</c:v>
                </c:pt>
                <c:pt idx="2">
                  <c:v>2015 I-VII</c:v>
                </c:pt>
                <c:pt idx="3">
                  <c:v>2016 I-VII</c:v>
                </c:pt>
              </c:strCache>
            </c:strRef>
          </c:cat>
          <c:val>
            <c:numRef>
              <c:f>'7 sar'!$B$33:$E$33</c:f>
              <c:numCache>
                <c:formatCode>0</c:formatCode>
                <c:ptCount val="4"/>
                <c:pt idx="0">
                  <c:v>46828</c:v>
                </c:pt>
                <c:pt idx="1">
                  <c:v>51265</c:v>
                </c:pt>
                <c:pt idx="2">
                  <c:v>43952</c:v>
                </c:pt>
                <c:pt idx="3">
                  <c:v>46706</c:v>
                </c:pt>
              </c:numCache>
            </c:numRef>
          </c:val>
        </c:ser>
        <c:dLbls/>
        <c:overlap val="-25"/>
        <c:axId val="176594944"/>
        <c:axId val="176596480"/>
      </c:barChart>
      <c:catAx>
        <c:axId val="1765949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176596480"/>
        <c:crosses val="autoZero"/>
        <c:auto val="1"/>
        <c:lblAlgn val="ctr"/>
        <c:lblOffset val="100"/>
      </c:catAx>
      <c:valAx>
        <c:axId val="176596480"/>
        <c:scaling>
          <c:orientation val="minMax"/>
        </c:scaling>
        <c:delete val="1"/>
        <c:axPos val="l"/>
        <c:numFmt formatCode="0" sourceLinked="1"/>
        <c:tickLblPos val="nextTo"/>
        <c:crossAx val="176594944"/>
        <c:crosses val="autoZero"/>
        <c:crossBetween val="between"/>
      </c:valAx>
      <c:spPr>
        <a:noFill/>
        <a:ln w="25400">
          <a:noFill/>
        </a:ln>
      </c:spPr>
    </c:plotArea>
    <c:legend>
      <c:legendPos val="t"/>
      <c:layout/>
      <c:spPr>
        <a:noFill/>
        <a:ln w="25400">
          <a:noFill/>
        </a:ln>
      </c:spPr>
      <c:txPr>
        <a:bodyPr/>
        <a:lstStyle/>
        <a:p>
          <a:pPr>
            <a:defRPr sz="825" b="0" i="0" u="none" strike="noStrike" baseline="0">
              <a:solidFill>
                <a:srgbClr val="333333"/>
              </a:solidFill>
              <a:latin typeface="Arial"/>
              <a:ea typeface="Arial"/>
              <a:cs typeface="Arial"/>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5"/>
  <c:chart>
    <c:title>
      <c:txPr>
        <a:bodyPr/>
        <a:lstStyle/>
        <a:p>
          <a:pPr>
            <a:defRPr sz="1100" b="1" i="0" u="none" strike="noStrike" baseline="0">
              <a:solidFill>
                <a:srgbClr val="000000"/>
              </a:solidFill>
              <a:latin typeface="Arial"/>
              <a:ea typeface="Arial"/>
              <a:cs typeface="Arial"/>
            </a:defRPr>
          </a:pPr>
          <a:endParaRPr lang="en-US"/>
        </a:p>
      </c:txPr>
    </c:title>
    <c:plotArea>
      <c:layout/>
      <c:barChart>
        <c:barDir val="col"/>
        <c:grouping val="clustered"/>
        <c:ser>
          <c:idx val="0"/>
          <c:order val="0"/>
          <c:tx>
            <c:strRef>
              <c:f>'7 sar'!$A$37</c:f>
              <c:strCache>
                <c:ptCount val="1"/>
                <c:pt idx="0">
                  <c:v>Бүртгэгдсэн халдварт өвчлөлийн тоо, жил бүрийн эхний 7 сарын байдлаар</c:v>
                </c:pt>
              </c:strCache>
            </c:strRef>
          </c:tx>
          <c:dLbls>
            <c:txPr>
              <a:bodyPr/>
              <a:lstStyle/>
              <a:p>
                <a:pPr>
                  <a:defRPr sz="1000" b="0" i="0" u="none" strike="noStrike" baseline="0">
                    <a:solidFill>
                      <a:srgbClr val="000000"/>
                    </a:solidFill>
                    <a:latin typeface="Arial"/>
                    <a:ea typeface="Arial"/>
                    <a:cs typeface="Arial"/>
                  </a:defRPr>
                </a:pPr>
                <a:endParaRPr lang="en-US"/>
              </a:p>
            </c:txPr>
            <c:showVal val="1"/>
          </c:dLbls>
          <c:cat>
            <c:strRef>
              <c:f>'7 sar'!$B$36:$J$36</c:f>
              <c:strCache>
                <c:ptCount val="9"/>
                <c:pt idx="0">
                  <c:v>2008 I-VII</c:v>
                </c:pt>
                <c:pt idx="1">
                  <c:v>2009 I-VII</c:v>
                </c:pt>
                <c:pt idx="2">
                  <c:v>2010 I-VII</c:v>
                </c:pt>
                <c:pt idx="3">
                  <c:v>2011 I-VII</c:v>
                </c:pt>
                <c:pt idx="4">
                  <c:v>2012 I-VII</c:v>
                </c:pt>
                <c:pt idx="5">
                  <c:v>2013 I-VII</c:v>
                </c:pt>
                <c:pt idx="6">
                  <c:v>2014 I-VII</c:v>
                </c:pt>
                <c:pt idx="7">
                  <c:v>2015 I-VII</c:v>
                </c:pt>
                <c:pt idx="8">
                  <c:v>2016 I-VII</c:v>
                </c:pt>
              </c:strCache>
            </c:strRef>
          </c:cat>
          <c:val>
            <c:numRef>
              <c:f>'7 sar'!$B$37:$J$37</c:f>
              <c:numCache>
                <c:formatCode>General</c:formatCode>
                <c:ptCount val="9"/>
                <c:pt idx="0">
                  <c:v>146</c:v>
                </c:pt>
                <c:pt idx="1">
                  <c:v>166</c:v>
                </c:pt>
                <c:pt idx="2">
                  <c:v>181</c:v>
                </c:pt>
                <c:pt idx="3" formatCode="0">
                  <c:v>275</c:v>
                </c:pt>
                <c:pt idx="4" formatCode="0">
                  <c:v>295</c:v>
                </c:pt>
                <c:pt idx="5" formatCode="0">
                  <c:v>240</c:v>
                </c:pt>
                <c:pt idx="6" formatCode="0">
                  <c:v>232</c:v>
                </c:pt>
                <c:pt idx="7" formatCode="0">
                  <c:v>400</c:v>
                </c:pt>
                <c:pt idx="8">
                  <c:v>481</c:v>
                </c:pt>
              </c:numCache>
            </c:numRef>
          </c:val>
        </c:ser>
        <c:dLbls/>
        <c:overlap val="-25"/>
        <c:axId val="175887488"/>
        <c:axId val="175889024"/>
      </c:barChart>
      <c:catAx>
        <c:axId val="175887488"/>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175889024"/>
        <c:crosses val="autoZero"/>
        <c:auto val="1"/>
        <c:lblAlgn val="ctr"/>
        <c:lblOffset val="100"/>
      </c:catAx>
      <c:valAx>
        <c:axId val="175889024"/>
        <c:scaling>
          <c:orientation val="minMax"/>
        </c:scaling>
        <c:delete val="1"/>
        <c:axPos val="l"/>
        <c:numFmt formatCode="General" sourceLinked="1"/>
        <c:tickLblPos val="nextTo"/>
        <c:crossAx val="175887488"/>
        <c:crosses val="autoZero"/>
        <c:crossBetween val="between"/>
      </c:valAx>
    </c:plotArea>
    <c:plotVisOnly val="1"/>
    <c:dispBlanksAs val="gap"/>
  </c:chart>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5"/>
  <c:chart>
    <c:title>
      <c:txPr>
        <a:bodyPr/>
        <a:lstStyle/>
        <a:p>
          <a:pPr>
            <a:defRPr sz="1200" b="1" i="0" u="none" strike="noStrike" baseline="0">
              <a:solidFill>
                <a:srgbClr val="000000"/>
              </a:solidFill>
              <a:latin typeface="Arial"/>
              <a:ea typeface="Arial"/>
              <a:cs typeface="Arial"/>
            </a:defRPr>
          </a:pPr>
          <a:endParaRPr lang="en-US"/>
        </a:p>
      </c:txPr>
    </c:title>
    <c:plotArea>
      <c:layout/>
      <c:barChart>
        <c:barDir val="col"/>
        <c:grouping val="clustered"/>
        <c:ser>
          <c:idx val="0"/>
          <c:order val="0"/>
          <c:tx>
            <c:strRef>
              <c:f>'7 sar'!$A$52</c:f>
              <c:strCache>
                <c:ptCount val="1"/>
                <c:pt idx="0">
                  <c:v>10000 хүн амд ногдох халдварт өвчнөөр өвчлөгчдийн тоо, жил бүрийн эхний 7 сарын байдлаар</c:v>
                </c:pt>
              </c:strCache>
            </c:strRef>
          </c:tx>
          <c:dLbls>
            <c:txPr>
              <a:bodyPr/>
              <a:lstStyle/>
              <a:p>
                <a:pPr>
                  <a:defRPr sz="1000" b="0" i="0" u="none" strike="noStrike" baseline="0">
                    <a:solidFill>
                      <a:srgbClr val="000000"/>
                    </a:solidFill>
                    <a:latin typeface="Arial"/>
                    <a:ea typeface="Arial"/>
                    <a:cs typeface="Arial"/>
                  </a:defRPr>
                </a:pPr>
                <a:endParaRPr lang="en-US"/>
              </a:p>
            </c:txPr>
            <c:showVal val="1"/>
          </c:dLbls>
          <c:cat>
            <c:strRef>
              <c:f>'7 sar'!$B$51:$J$51</c:f>
              <c:strCache>
                <c:ptCount val="9"/>
                <c:pt idx="0">
                  <c:v>2008 I-VII</c:v>
                </c:pt>
                <c:pt idx="1">
                  <c:v>2009 I-VII</c:v>
                </c:pt>
                <c:pt idx="2">
                  <c:v>2010 I-VII</c:v>
                </c:pt>
                <c:pt idx="3">
                  <c:v>2011 I-VII</c:v>
                </c:pt>
                <c:pt idx="4">
                  <c:v>2012 I-VII</c:v>
                </c:pt>
                <c:pt idx="5">
                  <c:v>2013 I-VII</c:v>
                </c:pt>
                <c:pt idx="6">
                  <c:v>2014 I-VII</c:v>
                </c:pt>
                <c:pt idx="7">
                  <c:v>2015 I-VII</c:v>
                </c:pt>
                <c:pt idx="8">
                  <c:v>2016 I-VII</c:v>
                </c:pt>
              </c:strCache>
            </c:strRef>
          </c:cat>
          <c:val>
            <c:numRef>
              <c:f>'7 sar'!$B$52:$J$52</c:f>
              <c:numCache>
                <c:formatCode>0</c:formatCode>
                <c:ptCount val="9"/>
                <c:pt idx="0">
                  <c:v>29.8</c:v>
                </c:pt>
                <c:pt idx="1">
                  <c:v>34.6</c:v>
                </c:pt>
                <c:pt idx="2">
                  <c:v>38</c:v>
                </c:pt>
                <c:pt idx="3">
                  <c:v>59.9</c:v>
                </c:pt>
                <c:pt idx="4">
                  <c:v>65.5</c:v>
                </c:pt>
                <c:pt idx="5">
                  <c:v>53.5</c:v>
                </c:pt>
                <c:pt idx="6">
                  <c:v>52</c:v>
                </c:pt>
                <c:pt idx="7">
                  <c:v>90</c:v>
                </c:pt>
                <c:pt idx="8">
                  <c:v>108.4</c:v>
                </c:pt>
              </c:numCache>
            </c:numRef>
          </c:val>
        </c:ser>
        <c:dLbls/>
        <c:overlap val="-25"/>
        <c:axId val="176638208"/>
        <c:axId val="176652288"/>
      </c:barChart>
      <c:catAx>
        <c:axId val="176638208"/>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176652288"/>
        <c:crosses val="autoZero"/>
        <c:auto val="1"/>
        <c:lblAlgn val="ctr"/>
        <c:lblOffset val="100"/>
      </c:catAx>
      <c:valAx>
        <c:axId val="176652288"/>
        <c:scaling>
          <c:orientation val="minMax"/>
        </c:scaling>
        <c:delete val="1"/>
        <c:axPos val="l"/>
        <c:numFmt formatCode="0" sourceLinked="1"/>
        <c:tickLblPos val="nextTo"/>
        <c:crossAx val="176638208"/>
        <c:crosses val="autoZero"/>
        <c:crossBetween val="between"/>
      </c:valAx>
    </c:plotArea>
    <c:plotVisOnly val="1"/>
    <c:dispBlanksAs val="gap"/>
  </c:chart>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000" b="0" i="0" u="none" strike="noStrike" baseline="0">
                <a:solidFill>
                  <a:srgbClr val="000000"/>
                </a:solidFill>
                <a:latin typeface="Arial"/>
                <a:ea typeface="Arial"/>
                <a:cs typeface="Arial"/>
              </a:defRPr>
            </a:pPr>
            <a:r>
              <a:rPr lang="mn-MN"/>
              <a:t>Аймгийн нийгмийн даатгалын сангийн орлого, жил бүрийн эхний 7  сарын байдлаар,  /сая төгрөг/</a:t>
            </a:r>
          </a:p>
        </c:rich>
      </c:tx>
    </c:title>
    <c:plotArea>
      <c:layout>
        <c:manualLayout>
          <c:layoutTarget val="inner"/>
          <c:xMode val="edge"/>
          <c:yMode val="edge"/>
          <c:x val="2.1139900533465828E-3"/>
          <c:y val="0.18796989859662386"/>
          <c:w val="0.99788595452117179"/>
          <c:h val="0.53043631538677583"/>
        </c:manualLayout>
      </c:layout>
      <c:barChart>
        <c:barDir val="col"/>
        <c:grouping val="clustered"/>
        <c:ser>
          <c:idx val="0"/>
          <c:order val="0"/>
          <c:tx>
            <c:strRef>
              <c:f>grafic!$A$3</c:f>
              <c:strCache>
                <c:ptCount val="1"/>
                <c:pt idx="0">
                  <c:v>НД-ын сангийн орлого бүгд</c:v>
                </c:pt>
              </c:strCache>
            </c:strRef>
          </c:tx>
          <c:dLbls>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grafic!$B$2:$C$2</c:f>
              <c:strCache>
                <c:ptCount val="2"/>
                <c:pt idx="0">
                  <c:v>2015- YII</c:v>
                </c:pt>
                <c:pt idx="1">
                  <c:v>2016- YII</c:v>
                </c:pt>
              </c:strCache>
            </c:strRef>
          </c:cat>
          <c:val>
            <c:numRef>
              <c:f>grafic!$B$3:$C$3</c:f>
              <c:numCache>
                <c:formatCode>0.0</c:formatCode>
                <c:ptCount val="2"/>
                <c:pt idx="0">
                  <c:v>14235.699999999997</c:v>
                </c:pt>
                <c:pt idx="1">
                  <c:v>15126.2</c:v>
                </c:pt>
              </c:numCache>
            </c:numRef>
          </c:val>
        </c:ser>
        <c:ser>
          <c:idx val="1"/>
          <c:order val="1"/>
          <c:tx>
            <c:strRef>
              <c:f>grafic!$A$4</c:f>
              <c:strCache>
                <c:ptCount val="1"/>
                <c:pt idx="0">
                  <c:v>Тэтгэврийн даатгалын сангийн</c:v>
                </c:pt>
              </c:strCache>
            </c:strRef>
          </c:tx>
          <c:dLbls>
            <c:dLbl>
              <c:idx val="0"/>
              <c:layout>
                <c:manualLayout>
                  <c:x val="1.5296367112810707E-2"/>
                  <c:y val="0"/>
                </c:manualLayout>
              </c:layout>
              <c:dLblPos val="outEnd"/>
              <c:showVal val="1"/>
            </c:dLbl>
            <c:dLbl>
              <c:idx val="1"/>
              <c:layout>
                <c:manualLayout>
                  <c:x val="1.2746972594008922E-2"/>
                  <c:y val="-9.5238095238095247E-3"/>
                </c:manualLayout>
              </c:layout>
              <c:dLblPos val="outEnd"/>
              <c:showVal val="1"/>
            </c:dLbl>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grafic!$B$2:$C$2</c:f>
              <c:strCache>
                <c:ptCount val="2"/>
                <c:pt idx="0">
                  <c:v>2015- YII</c:v>
                </c:pt>
                <c:pt idx="1">
                  <c:v>2016- YII</c:v>
                </c:pt>
              </c:strCache>
            </c:strRef>
          </c:cat>
          <c:val>
            <c:numRef>
              <c:f>grafic!$B$4:$C$4</c:f>
              <c:numCache>
                <c:formatCode>0.0</c:formatCode>
                <c:ptCount val="2"/>
                <c:pt idx="0">
                  <c:v>11849.4</c:v>
                </c:pt>
                <c:pt idx="1">
                  <c:v>12403</c:v>
                </c:pt>
              </c:numCache>
            </c:numRef>
          </c:val>
        </c:ser>
        <c:ser>
          <c:idx val="2"/>
          <c:order val="2"/>
          <c:tx>
            <c:strRef>
              <c:f>grafic!$A$5</c:f>
              <c:strCache>
                <c:ptCount val="1"/>
                <c:pt idx="0">
                  <c:v>Тэтгэмжийн даатгалын сангийн</c:v>
                </c:pt>
              </c:strCache>
            </c:strRef>
          </c:tx>
          <c:dLbls>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grafic!$B$2:$C$2</c:f>
              <c:strCache>
                <c:ptCount val="2"/>
                <c:pt idx="0">
                  <c:v>2015- YII</c:v>
                </c:pt>
                <c:pt idx="1">
                  <c:v>2016- YII</c:v>
                </c:pt>
              </c:strCache>
            </c:strRef>
          </c:cat>
          <c:val>
            <c:numRef>
              <c:f>grafic!$B$5:$C$5</c:f>
              <c:numCache>
                <c:formatCode>0.0</c:formatCode>
                <c:ptCount val="2"/>
                <c:pt idx="0">
                  <c:v>515.9</c:v>
                </c:pt>
                <c:pt idx="1">
                  <c:v>719.2</c:v>
                </c:pt>
              </c:numCache>
            </c:numRef>
          </c:val>
        </c:ser>
        <c:ser>
          <c:idx val="3"/>
          <c:order val="3"/>
          <c:tx>
            <c:strRef>
              <c:f>grafic!$A$6</c:f>
              <c:strCache>
                <c:ptCount val="1"/>
                <c:pt idx="0">
                  <c:v>Эрүүл мэндийн даатгалын сангийн</c:v>
                </c:pt>
              </c:strCache>
            </c:strRef>
          </c:tx>
          <c:dLbls>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grafic!$B$2:$C$2</c:f>
              <c:strCache>
                <c:ptCount val="2"/>
                <c:pt idx="0">
                  <c:v>2015- YII</c:v>
                </c:pt>
                <c:pt idx="1">
                  <c:v>2016- YII</c:v>
                </c:pt>
              </c:strCache>
            </c:strRef>
          </c:cat>
          <c:val>
            <c:numRef>
              <c:f>grafic!$B$6:$C$6</c:f>
              <c:numCache>
                <c:formatCode>0.0</c:formatCode>
                <c:ptCount val="2"/>
                <c:pt idx="0">
                  <c:v>1340.2</c:v>
                </c:pt>
                <c:pt idx="1">
                  <c:v>1532.9</c:v>
                </c:pt>
              </c:numCache>
            </c:numRef>
          </c:val>
        </c:ser>
        <c:ser>
          <c:idx val="4"/>
          <c:order val="4"/>
          <c:tx>
            <c:strRef>
              <c:f>grafic!$A$7</c:f>
              <c:strCache>
                <c:ptCount val="1"/>
                <c:pt idx="0">
                  <c:v>ҮОМШӨ-ний даатгалын сангийн</c:v>
                </c:pt>
              </c:strCache>
            </c:strRef>
          </c:tx>
          <c:dLbls>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grafic!$B$2:$C$2</c:f>
              <c:strCache>
                <c:ptCount val="2"/>
                <c:pt idx="0">
                  <c:v>2015- YII</c:v>
                </c:pt>
                <c:pt idx="1">
                  <c:v>2016- YII</c:v>
                </c:pt>
              </c:strCache>
            </c:strRef>
          </c:cat>
          <c:val>
            <c:numRef>
              <c:f>grafic!$B$7:$C$7</c:f>
              <c:numCache>
                <c:formatCode>0.0</c:formatCode>
                <c:ptCount val="2"/>
                <c:pt idx="0">
                  <c:v>310.39999999999992</c:v>
                </c:pt>
                <c:pt idx="1">
                  <c:v>349.4</c:v>
                </c:pt>
              </c:numCache>
            </c:numRef>
          </c:val>
        </c:ser>
        <c:ser>
          <c:idx val="5"/>
          <c:order val="5"/>
          <c:tx>
            <c:strRef>
              <c:f>grafic!$A$8</c:f>
              <c:strCache>
                <c:ptCount val="1"/>
                <c:pt idx="0">
                  <c:v>Ажилгүйдлийн сангийн</c:v>
                </c:pt>
              </c:strCache>
            </c:strRef>
          </c:tx>
          <c:dLbls>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grafic!$B$2:$C$2</c:f>
              <c:strCache>
                <c:ptCount val="2"/>
                <c:pt idx="0">
                  <c:v>2015- YII</c:v>
                </c:pt>
                <c:pt idx="1">
                  <c:v>2016- YII</c:v>
                </c:pt>
              </c:strCache>
            </c:strRef>
          </c:cat>
          <c:val>
            <c:numRef>
              <c:f>grafic!$B$8:$C$8</c:f>
              <c:numCache>
                <c:formatCode>0.0</c:formatCode>
                <c:ptCount val="2"/>
                <c:pt idx="0">
                  <c:v>219.8</c:v>
                </c:pt>
                <c:pt idx="1">
                  <c:v>121.7</c:v>
                </c:pt>
              </c:numCache>
            </c:numRef>
          </c:val>
        </c:ser>
        <c:dLbls/>
        <c:axId val="176855680"/>
        <c:axId val="176873856"/>
      </c:barChart>
      <c:catAx>
        <c:axId val="176855680"/>
        <c:scaling>
          <c:orientation val="minMax"/>
        </c:scaling>
        <c:axPos val="b"/>
        <c:numFmt formatCode="General" sourceLinked="1"/>
        <c:tickLblPos val="nextTo"/>
        <c:txPr>
          <a:bodyPr rot="0" vert="horz"/>
          <a:lstStyle/>
          <a:p>
            <a:pPr>
              <a:defRPr sz="1000" b="0" i="0" u="none" strike="noStrike" baseline="0">
                <a:solidFill>
                  <a:srgbClr val="000000"/>
                </a:solidFill>
                <a:latin typeface="Arial"/>
                <a:ea typeface="Arial"/>
                <a:cs typeface="Arial"/>
              </a:defRPr>
            </a:pPr>
            <a:endParaRPr lang="en-US"/>
          </a:p>
        </c:txPr>
        <c:crossAx val="176873856"/>
        <c:crosses val="autoZero"/>
        <c:auto val="1"/>
        <c:lblAlgn val="ctr"/>
        <c:lblOffset val="100"/>
      </c:catAx>
      <c:valAx>
        <c:axId val="176873856"/>
        <c:scaling>
          <c:orientation val="minMax"/>
        </c:scaling>
        <c:delete val="1"/>
        <c:axPos val="l"/>
        <c:numFmt formatCode="0.0" sourceLinked="1"/>
        <c:tickLblPos val="nextTo"/>
        <c:crossAx val="176855680"/>
        <c:crosses val="autoZero"/>
        <c:crossBetween val="between"/>
      </c:valAx>
    </c:plotArea>
    <c:legend>
      <c:legendPos val="b"/>
      <c:layout>
        <c:manualLayout>
          <c:xMode val="edge"/>
          <c:yMode val="edge"/>
          <c:x val="4.326879858833713E-3"/>
          <c:y val="0.80782210341788463"/>
          <c:w val="0.99567312014116627"/>
          <c:h val="0.16440015108812503"/>
        </c:manualLayout>
      </c:layout>
      <c:txPr>
        <a:bodyPr/>
        <a:lstStyle/>
        <a:p>
          <a:pPr>
            <a:defRPr sz="595" b="0" i="0" u="none" strike="noStrike" baseline="0">
              <a:solidFill>
                <a:srgbClr val="000000"/>
              </a:solidFill>
              <a:latin typeface="Arial"/>
              <a:ea typeface="Arial"/>
              <a:cs typeface="Arial"/>
            </a:defRPr>
          </a:pPr>
          <a:endParaRPr lang="en-US"/>
        </a:p>
      </c:txPr>
    </c:legend>
    <c:plotVisOnly val="1"/>
    <c:dispBlanksAs val="gap"/>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000" b="0" i="0" u="none" strike="noStrike" baseline="0">
                <a:solidFill>
                  <a:srgbClr val="000000"/>
                </a:solidFill>
                <a:latin typeface="Arial"/>
                <a:ea typeface="Arial"/>
                <a:cs typeface="Arial"/>
              </a:defRPr>
            </a:pPr>
            <a:r>
              <a:rPr lang="mn-MN"/>
              <a:t>Аймгийн нийгмийн даатгалын сангийн зарлага, жил бүрийн эхний 7 сарын байдлаар, /сая төгрөг/</a:t>
            </a:r>
          </a:p>
        </c:rich>
      </c:tx>
    </c:title>
    <c:plotArea>
      <c:layout>
        <c:manualLayout>
          <c:layoutTarget val="inner"/>
          <c:xMode val="edge"/>
          <c:yMode val="edge"/>
          <c:x val="4.0115624313480661E-2"/>
          <c:y val="0.18948898166252715"/>
          <c:w val="0.93385139740967971"/>
          <c:h val="0.54093853652908785"/>
        </c:manualLayout>
      </c:layout>
      <c:barChart>
        <c:barDir val="col"/>
        <c:grouping val="clustered"/>
        <c:ser>
          <c:idx val="0"/>
          <c:order val="0"/>
          <c:tx>
            <c:strRef>
              <c:f>grafic!$A$10</c:f>
              <c:strCache>
                <c:ptCount val="1"/>
                <c:pt idx="0">
                  <c:v>НД-ын сангийн зарлага бүгд</c:v>
                </c:pt>
              </c:strCache>
            </c:strRef>
          </c:tx>
          <c:dLbls>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grafic!$B$9:$C$9</c:f>
              <c:strCache>
                <c:ptCount val="2"/>
                <c:pt idx="0">
                  <c:v>2015- YII</c:v>
                </c:pt>
                <c:pt idx="1">
                  <c:v>2016- YII</c:v>
                </c:pt>
              </c:strCache>
            </c:strRef>
          </c:cat>
          <c:val>
            <c:numRef>
              <c:f>grafic!$B$10:$C$10</c:f>
              <c:numCache>
                <c:formatCode>0.0</c:formatCode>
                <c:ptCount val="2"/>
                <c:pt idx="0">
                  <c:v>13424.7</c:v>
                </c:pt>
                <c:pt idx="1">
                  <c:v>14789</c:v>
                </c:pt>
              </c:numCache>
            </c:numRef>
          </c:val>
        </c:ser>
        <c:ser>
          <c:idx val="1"/>
          <c:order val="1"/>
          <c:tx>
            <c:strRef>
              <c:f>grafic!$A$11</c:f>
              <c:strCache>
                <c:ptCount val="1"/>
                <c:pt idx="0">
                  <c:v>Тэтгэврийн даатгалын сангийн</c:v>
                </c:pt>
              </c:strCache>
            </c:strRef>
          </c:tx>
          <c:dLbls>
            <c:dLbl>
              <c:idx val="0"/>
              <c:layout>
                <c:manualLayout>
                  <c:x val="1.6359918200408999E-2"/>
                  <c:y val="0"/>
                </c:manualLayout>
              </c:layout>
              <c:dLblPos val="outEnd"/>
              <c:showVal val="1"/>
            </c:dLbl>
            <c:dLbl>
              <c:idx val="1"/>
              <c:layout>
                <c:manualLayout>
                  <c:x val="1.9086571233810506E-2"/>
                  <c:y val="0"/>
                </c:manualLayout>
              </c:layout>
              <c:dLblPos val="outEnd"/>
              <c:showVal val="1"/>
            </c:dLbl>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grafic!$B$9:$C$9</c:f>
              <c:strCache>
                <c:ptCount val="2"/>
                <c:pt idx="0">
                  <c:v>2015- YII</c:v>
                </c:pt>
                <c:pt idx="1">
                  <c:v>2016- YII</c:v>
                </c:pt>
              </c:strCache>
            </c:strRef>
          </c:cat>
          <c:val>
            <c:numRef>
              <c:f>grafic!$B$11:$C$11</c:f>
              <c:numCache>
                <c:formatCode>0.0</c:formatCode>
                <c:ptCount val="2"/>
                <c:pt idx="0">
                  <c:v>11259.6</c:v>
                </c:pt>
                <c:pt idx="1">
                  <c:v>12207</c:v>
                </c:pt>
              </c:numCache>
            </c:numRef>
          </c:val>
        </c:ser>
        <c:ser>
          <c:idx val="2"/>
          <c:order val="2"/>
          <c:tx>
            <c:strRef>
              <c:f>grafic!$A$12</c:f>
              <c:strCache>
                <c:ptCount val="1"/>
                <c:pt idx="0">
                  <c:v>Тэтгэмжийн даатгалын сангийн</c:v>
                </c:pt>
              </c:strCache>
            </c:strRef>
          </c:tx>
          <c:dLbls>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grafic!$B$9:$C$9</c:f>
              <c:strCache>
                <c:ptCount val="2"/>
                <c:pt idx="0">
                  <c:v>2015- YII</c:v>
                </c:pt>
                <c:pt idx="1">
                  <c:v>2016- YII</c:v>
                </c:pt>
              </c:strCache>
            </c:strRef>
          </c:cat>
          <c:val>
            <c:numRef>
              <c:f>grafic!$B$12:$C$12</c:f>
              <c:numCache>
                <c:formatCode>0.0</c:formatCode>
                <c:ptCount val="2"/>
                <c:pt idx="0">
                  <c:v>535.5</c:v>
                </c:pt>
                <c:pt idx="1">
                  <c:v>693.1</c:v>
                </c:pt>
              </c:numCache>
            </c:numRef>
          </c:val>
        </c:ser>
        <c:ser>
          <c:idx val="3"/>
          <c:order val="3"/>
          <c:tx>
            <c:strRef>
              <c:f>grafic!$A$13</c:f>
              <c:strCache>
                <c:ptCount val="1"/>
                <c:pt idx="0">
                  <c:v>Эрүүл мэндийн даатгалын сангийн</c:v>
                </c:pt>
              </c:strCache>
            </c:strRef>
          </c:tx>
          <c:dLbls>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grafic!$B$9:$C$9</c:f>
              <c:strCache>
                <c:ptCount val="2"/>
                <c:pt idx="0">
                  <c:v>2015- YII</c:v>
                </c:pt>
                <c:pt idx="1">
                  <c:v>2016- YII</c:v>
                </c:pt>
              </c:strCache>
            </c:strRef>
          </c:cat>
          <c:val>
            <c:numRef>
              <c:f>grafic!$B$13:$C$13</c:f>
              <c:numCache>
                <c:formatCode>0.0</c:formatCode>
                <c:ptCount val="2"/>
                <c:pt idx="0">
                  <c:v>1228</c:v>
                </c:pt>
                <c:pt idx="1">
                  <c:v>1481.9</c:v>
                </c:pt>
              </c:numCache>
            </c:numRef>
          </c:val>
        </c:ser>
        <c:ser>
          <c:idx val="4"/>
          <c:order val="4"/>
          <c:tx>
            <c:strRef>
              <c:f>grafic!$A$14</c:f>
              <c:strCache>
                <c:ptCount val="1"/>
                <c:pt idx="0">
                  <c:v>ҮОМШӨ-ний даатгалын сангийн</c:v>
                </c:pt>
              </c:strCache>
            </c:strRef>
          </c:tx>
          <c:dLbls>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grafic!$B$9:$C$9</c:f>
              <c:strCache>
                <c:ptCount val="2"/>
                <c:pt idx="0">
                  <c:v>2015- YII</c:v>
                </c:pt>
                <c:pt idx="1">
                  <c:v>2016- YII</c:v>
                </c:pt>
              </c:strCache>
            </c:strRef>
          </c:cat>
          <c:val>
            <c:numRef>
              <c:f>grafic!$B$14:$C$14</c:f>
              <c:numCache>
                <c:formatCode>0.0</c:formatCode>
                <c:ptCount val="2"/>
                <c:pt idx="0">
                  <c:v>220.4</c:v>
                </c:pt>
                <c:pt idx="1">
                  <c:v>317</c:v>
                </c:pt>
              </c:numCache>
            </c:numRef>
          </c:val>
        </c:ser>
        <c:ser>
          <c:idx val="5"/>
          <c:order val="5"/>
          <c:tx>
            <c:strRef>
              <c:f>grafic!$A$15</c:f>
              <c:strCache>
                <c:ptCount val="1"/>
                <c:pt idx="0">
                  <c:v>Ажилгүйдлийн сангийн</c:v>
                </c:pt>
              </c:strCache>
            </c:strRef>
          </c:tx>
          <c:dLbls>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grafic!$B$9:$C$9</c:f>
              <c:strCache>
                <c:ptCount val="2"/>
                <c:pt idx="0">
                  <c:v>2015- YII</c:v>
                </c:pt>
                <c:pt idx="1">
                  <c:v>2016- YII</c:v>
                </c:pt>
              </c:strCache>
            </c:strRef>
          </c:cat>
          <c:val>
            <c:numRef>
              <c:f>grafic!$B$15:$C$15</c:f>
              <c:numCache>
                <c:formatCode>0.0</c:formatCode>
                <c:ptCount val="2"/>
                <c:pt idx="0">
                  <c:v>181.2</c:v>
                </c:pt>
                <c:pt idx="1">
                  <c:v>90</c:v>
                </c:pt>
              </c:numCache>
            </c:numRef>
          </c:val>
        </c:ser>
        <c:dLbls/>
        <c:axId val="176933120"/>
        <c:axId val="176947200"/>
      </c:barChart>
      <c:catAx>
        <c:axId val="176933120"/>
        <c:scaling>
          <c:orientation val="minMax"/>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76947200"/>
        <c:crosses val="autoZero"/>
        <c:auto val="1"/>
        <c:lblAlgn val="ctr"/>
        <c:lblOffset val="100"/>
      </c:catAx>
      <c:valAx>
        <c:axId val="176947200"/>
        <c:scaling>
          <c:orientation val="minMax"/>
        </c:scaling>
        <c:delete val="1"/>
        <c:axPos val="l"/>
        <c:numFmt formatCode="0.0" sourceLinked="1"/>
        <c:tickLblPos val="nextTo"/>
        <c:crossAx val="176933120"/>
        <c:crosses val="autoZero"/>
        <c:crossBetween val="between"/>
      </c:valAx>
    </c:plotArea>
    <c:legend>
      <c:legendPos val="b"/>
      <c:layout>
        <c:manualLayout>
          <c:xMode val="edge"/>
          <c:yMode val="edge"/>
          <c:x val="0.10674205371905605"/>
          <c:y val="0.82211876200038758"/>
          <c:w val="0.8902200330685538"/>
          <c:h val="0.17168172770350015"/>
        </c:manualLayout>
      </c:layout>
      <c:txPr>
        <a:bodyPr/>
        <a:lstStyle/>
        <a:p>
          <a:pPr>
            <a:defRPr sz="595" b="0" i="0" u="none" strike="noStrike" baseline="0">
              <a:solidFill>
                <a:srgbClr val="000000"/>
              </a:solidFill>
              <a:latin typeface="Arial"/>
              <a:ea typeface="Arial"/>
              <a:cs typeface="Arial"/>
            </a:defRPr>
          </a:pPr>
          <a:endParaRPr lang="en-US"/>
        </a:p>
      </c:txPr>
    </c:legend>
    <c:plotVisOnly val="1"/>
    <c:dispBlanksAs val="gap"/>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5"/>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title>
    <c:plotArea>
      <c:layout>
        <c:manualLayout>
          <c:layoutTarget val="inner"/>
          <c:xMode val="edge"/>
          <c:yMode val="edge"/>
          <c:x val="4.320987654320986E-2"/>
          <c:y val="0.45561276750518542"/>
          <c:w val="0.9320987654320988"/>
          <c:h val="0.45094537340135854"/>
        </c:manualLayout>
      </c:layout>
      <c:barChart>
        <c:barDir val="col"/>
        <c:grouping val="clustered"/>
        <c:ser>
          <c:idx val="0"/>
          <c:order val="0"/>
          <c:tx>
            <c:strRef>
              <c:f>'10 sar'!$A$22</c:f>
              <c:strCache>
                <c:ptCount val="1"/>
                <c:pt idx="0">
                  <c:v>0-1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dLbls/>
        <c:overlap val="-25"/>
        <c:axId val="177776896"/>
        <c:axId val="177786880"/>
      </c:barChart>
      <c:catAx>
        <c:axId val="177776896"/>
        <c:scaling>
          <c:orientation val="minMax"/>
        </c:scaling>
        <c:axPos val="b"/>
        <c:numFmt formatCode="General" sourceLinked="1"/>
        <c:majorTickMark val="none"/>
        <c:tickLblPos val="nextTo"/>
        <c:crossAx val="177786880"/>
        <c:crosses val="autoZero"/>
        <c:auto val="1"/>
        <c:lblAlgn val="ctr"/>
        <c:lblOffset val="100"/>
      </c:catAx>
      <c:valAx>
        <c:axId val="177786880"/>
        <c:scaling>
          <c:orientation val="minMax"/>
        </c:scaling>
        <c:delete val="1"/>
        <c:axPos val="l"/>
        <c:numFmt formatCode="General" sourceLinked="1"/>
        <c:tickLblPos val="nextTo"/>
        <c:crossAx val="177776896"/>
        <c:crosses val="autoZero"/>
        <c:crossBetween val="between"/>
      </c:valAx>
    </c:plotArea>
    <c:legend>
      <c:legendPos val="t"/>
    </c:legend>
    <c:plotVisOnly val="1"/>
    <c:dispBlanksAs val="gap"/>
  </c:chart>
  <c:txPr>
    <a:bodyPr/>
    <a:lstStyle/>
    <a:p>
      <a:pPr>
        <a:defRPr sz="1000">
          <a:latin typeface="Arial" pitchFamily="34" charset="0"/>
          <a:cs typeface="Arial" pitchFamily="34" charset="0"/>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US"/>
  <c:style val="5"/>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title>
    <c:plotArea>
      <c:layout>
        <c:manualLayout>
          <c:layoutTarget val="inner"/>
          <c:xMode val="edge"/>
          <c:yMode val="edge"/>
          <c:x val="4.320987654320986E-2"/>
          <c:y val="0.45561276750518542"/>
          <c:w val="0.9320987654320988"/>
          <c:h val="0.45094537340135854"/>
        </c:manualLayout>
      </c:layout>
      <c:barChart>
        <c:barDir val="col"/>
        <c:grouping val="clustered"/>
        <c:ser>
          <c:idx val="0"/>
          <c:order val="0"/>
          <c:tx>
            <c:strRef>
              <c:f>'10 sar'!$A$22</c:f>
              <c:strCache>
                <c:ptCount val="1"/>
                <c:pt idx="0">
                  <c:v>0-1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dLbls/>
        <c:overlap val="-25"/>
        <c:axId val="177794048"/>
        <c:axId val="179352320"/>
      </c:barChart>
      <c:catAx>
        <c:axId val="177794048"/>
        <c:scaling>
          <c:orientation val="minMax"/>
        </c:scaling>
        <c:axPos val="b"/>
        <c:numFmt formatCode="General" sourceLinked="1"/>
        <c:majorTickMark val="none"/>
        <c:tickLblPos val="nextTo"/>
        <c:crossAx val="179352320"/>
        <c:crosses val="autoZero"/>
        <c:auto val="1"/>
        <c:lblAlgn val="ctr"/>
        <c:lblOffset val="100"/>
      </c:catAx>
      <c:valAx>
        <c:axId val="179352320"/>
        <c:scaling>
          <c:orientation val="minMax"/>
        </c:scaling>
        <c:delete val="1"/>
        <c:axPos val="l"/>
        <c:numFmt formatCode="General" sourceLinked="1"/>
        <c:tickLblPos val="nextTo"/>
        <c:crossAx val="177794048"/>
        <c:crosses val="autoZero"/>
        <c:crossBetween val="between"/>
      </c:valAx>
    </c:plotArea>
    <c:legend>
      <c:legendPos val="t"/>
    </c:legend>
    <c:plotVisOnly val="1"/>
    <c:dispBlanksAs val="gap"/>
  </c:chart>
  <c:txPr>
    <a:bodyPr/>
    <a:lstStyle/>
    <a:p>
      <a:pPr>
        <a:defRPr sz="1000">
          <a:latin typeface="Arial" pitchFamily="34" charset="0"/>
          <a:cs typeface="Arial" pitchFamily="34" charset="0"/>
        </a:defRPr>
      </a:pPr>
      <a:endParaRPr lang="en-US"/>
    </a:p>
  </c:txPr>
  <c:externalData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B24E5559-33D8-4064-961A-358EF88D1583}" type="datetimeFigureOut">
              <a:rPr lang="en-US" smtClean="0"/>
              <a:pPr/>
              <a:t>2/8/2018</a:t>
            </a:fld>
            <a:endParaRPr lang="en-US"/>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4D30672A-148A-4CDA-86EC-A82325B9A69E}" type="slidenum">
              <a:rPr lang="en-US" smtClean="0"/>
              <a:pPr/>
              <a:t>‹#›</a:t>
            </a:fld>
            <a:endParaRPr lang="en-US"/>
          </a:p>
        </p:txBody>
      </p:sp>
    </p:spTree>
    <p:extLst>
      <p:ext uri="{BB962C8B-B14F-4D97-AF65-F5344CB8AC3E}">
        <p14:creationId xmlns:p14="http://schemas.microsoft.com/office/powerpoint/2010/main" xmlns="" val="579934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6866" y="0"/>
            <a:ext cx="2890665" cy="496967"/>
          </a:xfrm>
          <a:prstGeom prst="rect">
            <a:avLst/>
          </a:prstGeom>
        </p:spPr>
        <p:txBody>
          <a:bodyPr vert="horz" lIns="91440" tIns="45720" rIns="91440" bIns="45720" rtlCol="0"/>
          <a:lstStyle>
            <a:lvl1pPr algn="r">
              <a:defRPr sz="1200"/>
            </a:lvl1pPr>
          </a:lstStyle>
          <a:p>
            <a:fld id="{2C9D0C8A-9339-4D00-BAA3-138FDFB71CB2}" type="datetimeFigureOut">
              <a:rPr lang="en-US" smtClean="0"/>
              <a:pPr/>
              <a:t>2/8/2018</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598" y="4715629"/>
            <a:ext cx="5335893" cy="44679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671"/>
            <a:ext cx="2890665" cy="4969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6866" y="9429671"/>
            <a:ext cx="2890665" cy="496966"/>
          </a:xfrm>
          <a:prstGeom prst="rect">
            <a:avLst/>
          </a:prstGeom>
        </p:spPr>
        <p:txBody>
          <a:bodyPr vert="horz" lIns="91440" tIns="45720" rIns="91440" bIns="45720" rtlCol="0" anchor="b"/>
          <a:lstStyle>
            <a:lvl1pPr algn="r">
              <a:defRPr sz="1200"/>
            </a:lvl1pPr>
          </a:lstStyle>
          <a:p>
            <a:fld id="{9421491A-D24C-41D8-BB8C-0739C89D4E71}" type="slidenum">
              <a:rPr lang="en-US" smtClean="0"/>
              <a:pPr/>
              <a:t>‹#›</a:t>
            </a:fld>
            <a:endParaRPr lang="en-US"/>
          </a:p>
        </p:txBody>
      </p:sp>
    </p:spTree>
    <p:extLst>
      <p:ext uri="{BB962C8B-B14F-4D97-AF65-F5344CB8AC3E}">
        <p14:creationId xmlns:p14="http://schemas.microsoft.com/office/powerpoint/2010/main" xmlns="" val="2979149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B903649-09DA-45CD-A718-20A1F0440727}" type="slidenum">
              <a:rPr lang="en-US" altLang="en-US" smtClean="0"/>
              <a:pPr/>
              <a:t>8</a:t>
            </a:fld>
            <a:endParaRPr lang="en-US" altLang="en-US" smtClean="0"/>
          </a:p>
        </p:txBody>
      </p:sp>
    </p:spTree>
    <p:extLst>
      <p:ext uri="{BB962C8B-B14F-4D97-AF65-F5344CB8AC3E}">
        <p14:creationId xmlns:p14="http://schemas.microsoft.com/office/powerpoint/2010/main" xmlns="" val="183197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B903649-09DA-45CD-A718-20A1F0440727}" type="slidenum">
              <a:rPr lang="en-US" altLang="en-US" smtClean="0"/>
              <a:pPr/>
              <a:t>9</a:t>
            </a:fld>
            <a:endParaRPr lang="en-US" altLang="en-US" smtClean="0"/>
          </a:p>
        </p:txBody>
      </p:sp>
    </p:spTree>
    <p:extLst>
      <p:ext uri="{BB962C8B-B14F-4D97-AF65-F5344CB8AC3E}">
        <p14:creationId xmlns:p14="http://schemas.microsoft.com/office/powerpoint/2010/main" xmlns="" val="3672411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E1DF25E-D3F4-4141-A638-8ACAF1B95A62}" type="slidenum">
              <a:rPr lang="en-US" altLang="en-US" smtClean="0"/>
              <a:pPr/>
              <a:t>10</a:t>
            </a:fld>
            <a:endParaRPr lang="en-US" altLang="en-US" smtClean="0"/>
          </a:p>
        </p:txBody>
      </p:sp>
    </p:spTree>
    <p:extLst>
      <p:ext uri="{BB962C8B-B14F-4D97-AF65-F5344CB8AC3E}">
        <p14:creationId xmlns:p14="http://schemas.microsoft.com/office/powerpoint/2010/main" xmlns="" val="2867879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43EF80-7D0A-447B-8B89-EC301091BE0D}"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43EF80-7D0A-447B-8B89-EC301091BE0D}"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43EF80-7D0A-447B-8B89-EC301091BE0D}"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a:xfrm>
            <a:off x="1921934" y="5054602"/>
            <a:ext cx="4064860" cy="279400"/>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17317" y="5054602"/>
            <a:ext cx="413483" cy="279400"/>
          </a:xfrm>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42172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60828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31573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8045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24021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77862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26019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0643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43EF80-7D0A-447B-8B89-EC301091BE0D}"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18440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5640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1226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9518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07011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02295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20753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50974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52179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1027C01-588C-4625-967A-A2E2F30AF385}" type="datetimeFigureOut">
              <a:rPr lang="en-US">
                <a:solidFill>
                  <a:prstClr val="black">
                    <a:tint val="75000"/>
                  </a:prstClr>
                </a:solidFill>
              </a:rPr>
              <a:pPr>
                <a:def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B64A72-B933-41C5-93A3-FE3F57A7079B}" type="slidenum">
              <a:rPr lang="en-US" altLang="en-US"/>
              <a:pPr>
                <a:defRPr/>
              </a:pPr>
              <a:t>‹#›</a:t>
            </a:fld>
            <a:endParaRPr lang="en-US" altLang="en-US"/>
          </a:p>
        </p:txBody>
      </p:sp>
    </p:spTree>
    <p:extLst>
      <p:ext uri="{BB962C8B-B14F-4D97-AF65-F5344CB8AC3E}">
        <p14:creationId xmlns:p14="http://schemas.microsoft.com/office/powerpoint/2010/main" xmlns="" val="3879872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3EF80-7D0A-447B-8B89-EC301091BE0D}"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75379F-D531-4225-A57C-ACF104013CC1}" type="datetimeFigureOut">
              <a:rPr lang="en-US">
                <a:solidFill>
                  <a:prstClr val="black">
                    <a:tint val="75000"/>
                  </a:prstClr>
                </a:solidFill>
              </a:rPr>
              <a:pPr>
                <a:def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540FCA-E2E8-4C7E-A6BB-F8F95DF51BB7}" type="slidenum">
              <a:rPr lang="en-US" altLang="en-US"/>
              <a:pPr>
                <a:defRPr/>
              </a:pPr>
              <a:t>‹#›</a:t>
            </a:fld>
            <a:endParaRPr lang="en-US" altLang="en-US"/>
          </a:p>
        </p:txBody>
      </p:sp>
    </p:spTree>
    <p:extLst>
      <p:ext uri="{BB962C8B-B14F-4D97-AF65-F5344CB8AC3E}">
        <p14:creationId xmlns:p14="http://schemas.microsoft.com/office/powerpoint/2010/main" xmlns="" val="1170003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EB9C63-C6B4-4E0D-AFE1-2EE0173B7081}" type="datetimeFigureOut">
              <a:rPr lang="en-US">
                <a:solidFill>
                  <a:prstClr val="black">
                    <a:tint val="75000"/>
                  </a:prstClr>
                </a:solidFill>
              </a:rPr>
              <a:pPr>
                <a:def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F1AD2E1-80B6-4978-B288-3333C273F69F}" type="slidenum">
              <a:rPr lang="en-US" altLang="en-US"/>
              <a:pPr>
                <a:defRPr/>
              </a:pPr>
              <a:t>‹#›</a:t>
            </a:fld>
            <a:endParaRPr lang="en-US" altLang="en-US"/>
          </a:p>
        </p:txBody>
      </p:sp>
    </p:spTree>
    <p:extLst>
      <p:ext uri="{BB962C8B-B14F-4D97-AF65-F5344CB8AC3E}">
        <p14:creationId xmlns:p14="http://schemas.microsoft.com/office/powerpoint/2010/main" xmlns="" val="2343024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3B455E0-111C-4AE1-9888-578FB185CA7C}" type="datetimeFigureOut">
              <a:rPr lang="en-US">
                <a:solidFill>
                  <a:prstClr val="black">
                    <a:tint val="75000"/>
                  </a:prstClr>
                </a:solidFill>
              </a:rPr>
              <a:pPr>
                <a:defRPr/>
              </a:pPr>
              <a:t>2/8/2018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ACE2262-9CCA-4B6D-B659-6A5AAD5FFEF0}" type="slidenum">
              <a:rPr lang="en-US" altLang="en-US"/>
              <a:pPr>
                <a:defRPr/>
              </a:pPr>
              <a:t>‹#›</a:t>
            </a:fld>
            <a:endParaRPr lang="en-US" altLang="en-US"/>
          </a:p>
        </p:txBody>
      </p:sp>
    </p:spTree>
    <p:extLst>
      <p:ext uri="{BB962C8B-B14F-4D97-AF65-F5344CB8AC3E}">
        <p14:creationId xmlns:p14="http://schemas.microsoft.com/office/powerpoint/2010/main" xmlns="" val="1590330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F425B4A-3F88-496D-9192-23106904BA2D}" type="datetimeFigureOut">
              <a:rPr lang="en-US">
                <a:solidFill>
                  <a:prstClr val="black">
                    <a:tint val="75000"/>
                  </a:prstClr>
                </a:solidFill>
              </a:rPr>
              <a:pPr>
                <a:defRPr/>
              </a:pPr>
              <a:t>2/8/2018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261F28D-7E7E-493F-83C3-C6FD0C43B5CE}" type="slidenum">
              <a:rPr lang="en-US" altLang="en-US"/>
              <a:pPr>
                <a:defRPr/>
              </a:pPr>
              <a:t>‹#›</a:t>
            </a:fld>
            <a:endParaRPr lang="en-US" altLang="en-US"/>
          </a:p>
        </p:txBody>
      </p:sp>
    </p:spTree>
    <p:extLst>
      <p:ext uri="{BB962C8B-B14F-4D97-AF65-F5344CB8AC3E}">
        <p14:creationId xmlns:p14="http://schemas.microsoft.com/office/powerpoint/2010/main" xmlns="" val="2506317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9C96F0-18A5-4A07-A07E-3589235B5F75}" type="datetimeFigureOut">
              <a:rPr lang="en-US">
                <a:solidFill>
                  <a:prstClr val="black">
                    <a:tint val="75000"/>
                  </a:prstClr>
                </a:solidFill>
              </a:rPr>
              <a:pPr>
                <a:defRPr/>
              </a:pPr>
              <a:t>2/8/2018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E0A5AEE-3477-493C-9B97-073CE6F9D988}" type="slidenum">
              <a:rPr lang="en-US" altLang="en-US"/>
              <a:pPr>
                <a:defRPr/>
              </a:pPr>
              <a:t>‹#›</a:t>
            </a:fld>
            <a:endParaRPr lang="en-US" altLang="en-US"/>
          </a:p>
        </p:txBody>
      </p:sp>
    </p:spTree>
    <p:extLst>
      <p:ext uri="{BB962C8B-B14F-4D97-AF65-F5344CB8AC3E}">
        <p14:creationId xmlns:p14="http://schemas.microsoft.com/office/powerpoint/2010/main" xmlns="" val="3263346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047B97-1A04-439E-A70A-31B53B1FCD6E}" type="datetimeFigureOut">
              <a:rPr lang="en-US">
                <a:solidFill>
                  <a:prstClr val="black">
                    <a:tint val="75000"/>
                  </a:prstClr>
                </a:solidFill>
              </a:rPr>
              <a:pPr>
                <a:defRPr/>
              </a:pPr>
              <a:t>2/8/2018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9A32265-43EE-4B27-8848-18B603F1A0AD}" type="slidenum">
              <a:rPr lang="en-US" altLang="en-US"/>
              <a:pPr>
                <a:defRPr/>
              </a:pPr>
              <a:t>‹#›</a:t>
            </a:fld>
            <a:endParaRPr lang="en-US" altLang="en-US"/>
          </a:p>
        </p:txBody>
      </p:sp>
    </p:spTree>
    <p:extLst>
      <p:ext uri="{BB962C8B-B14F-4D97-AF65-F5344CB8AC3E}">
        <p14:creationId xmlns:p14="http://schemas.microsoft.com/office/powerpoint/2010/main" xmlns="" val="4121018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13BD13-F890-449B-BD17-FA9D48418103}" type="datetimeFigureOut">
              <a:rPr lang="en-US">
                <a:solidFill>
                  <a:prstClr val="black">
                    <a:tint val="75000"/>
                  </a:prstClr>
                </a:solidFill>
              </a:rPr>
              <a:pPr>
                <a:defRPr/>
              </a:pPr>
              <a:t>2/8/2018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8C54C8C-A693-4BDE-A734-FD4EAB4DC636}" type="slidenum">
              <a:rPr lang="en-US" altLang="en-US"/>
              <a:pPr>
                <a:defRPr/>
              </a:pPr>
              <a:t>‹#›</a:t>
            </a:fld>
            <a:endParaRPr lang="en-US" altLang="en-US"/>
          </a:p>
        </p:txBody>
      </p:sp>
    </p:spTree>
    <p:extLst>
      <p:ext uri="{BB962C8B-B14F-4D97-AF65-F5344CB8AC3E}">
        <p14:creationId xmlns:p14="http://schemas.microsoft.com/office/powerpoint/2010/main" xmlns="" val="500132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5C030A-FC1F-4AF1-AFBE-A7003312F67A}" type="datetimeFigureOut">
              <a:rPr lang="en-US">
                <a:solidFill>
                  <a:prstClr val="black">
                    <a:tint val="75000"/>
                  </a:prstClr>
                </a:solidFill>
              </a:rPr>
              <a:pPr>
                <a:defRPr/>
              </a:pPr>
              <a:t>2/8/2018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D5CEBAB-1A35-4AC7-9669-79965EA27C65}" type="slidenum">
              <a:rPr lang="en-US" altLang="en-US"/>
              <a:pPr>
                <a:defRPr/>
              </a:pPr>
              <a:t>‹#›</a:t>
            </a:fld>
            <a:endParaRPr lang="en-US" altLang="en-US"/>
          </a:p>
        </p:txBody>
      </p:sp>
    </p:spTree>
    <p:extLst>
      <p:ext uri="{BB962C8B-B14F-4D97-AF65-F5344CB8AC3E}">
        <p14:creationId xmlns:p14="http://schemas.microsoft.com/office/powerpoint/2010/main" xmlns="" val="2096650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572C3E-2664-47A0-B089-A6E46BDE39FA}" type="datetimeFigureOut">
              <a:rPr lang="en-US">
                <a:solidFill>
                  <a:prstClr val="black">
                    <a:tint val="75000"/>
                  </a:prstClr>
                </a:solidFill>
              </a:rPr>
              <a:pPr>
                <a:def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DB04E8-57B3-4A26-8528-61B024E8DFFA}" type="slidenum">
              <a:rPr lang="en-US" altLang="en-US"/>
              <a:pPr>
                <a:defRPr/>
              </a:pPr>
              <a:t>‹#›</a:t>
            </a:fld>
            <a:endParaRPr lang="en-US" altLang="en-US"/>
          </a:p>
        </p:txBody>
      </p:sp>
    </p:spTree>
    <p:extLst>
      <p:ext uri="{BB962C8B-B14F-4D97-AF65-F5344CB8AC3E}">
        <p14:creationId xmlns:p14="http://schemas.microsoft.com/office/powerpoint/2010/main" xmlns="" val="38679382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C9852E-DF98-420C-AD98-9D84ED633EBA}" type="datetimeFigureOut">
              <a:rPr lang="en-US">
                <a:solidFill>
                  <a:prstClr val="black">
                    <a:tint val="75000"/>
                  </a:prstClr>
                </a:solidFill>
              </a:rPr>
              <a:pPr>
                <a:def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1284D95-0960-4671-BB02-70ACC8AB6239}" type="slidenum">
              <a:rPr lang="en-US" altLang="en-US"/>
              <a:pPr>
                <a:defRPr/>
              </a:pPr>
              <a:t>‹#›</a:t>
            </a:fld>
            <a:endParaRPr lang="en-US" altLang="en-US"/>
          </a:p>
        </p:txBody>
      </p:sp>
    </p:spTree>
    <p:extLst>
      <p:ext uri="{BB962C8B-B14F-4D97-AF65-F5344CB8AC3E}">
        <p14:creationId xmlns:p14="http://schemas.microsoft.com/office/powerpoint/2010/main" xmlns="" val="257874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43EF80-7D0A-447B-8B89-EC301091BE0D}"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43EF80-7D0A-447B-8B89-EC301091BE0D}" type="datetimeFigureOut">
              <a:rPr lang="en-US" smtClean="0"/>
              <a:pPr/>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43EF80-7D0A-447B-8B89-EC301091BE0D}" type="datetimeFigureOut">
              <a:rPr lang="en-US" smtClean="0"/>
              <a:pPr/>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3EF80-7D0A-447B-8B89-EC301091BE0D}" type="datetimeFigureOut">
              <a:rPr lang="en-US" smtClean="0"/>
              <a:pPr/>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3EF80-7D0A-447B-8B89-EC301091BE0D}"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3EF80-7D0A-447B-8B89-EC301091BE0D}"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3EF80-7D0A-447B-8B89-EC301091BE0D}" type="datetimeFigureOut">
              <a:rPr lang="en-US" smtClean="0"/>
              <a:pPr/>
              <a:t>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66A83-E7AE-4766-BAED-DB374AF6B9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43EF80-7D0A-447B-8B89-EC301091BE0D}" type="datetimeFigureOut">
              <a:rPr lang="en-US" smtClean="0"/>
              <a:pPr/>
              <a:t>2/8/2018</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4A66A83-E7AE-4766-BAED-DB374AF6B973}" type="slidenum">
              <a:rPr lang="en-US" smtClean="0"/>
              <a:pPr/>
              <a:t>‹#›</a:t>
            </a:fld>
            <a:endParaRPr lang="en-US"/>
          </a:p>
        </p:txBody>
      </p:sp>
    </p:spTree>
    <p:extLst>
      <p:ext uri="{BB962C8B-B14F-4D97-AF65-F5344CB8AC3E}">
        <p14:creationId xmlns:p14="http://schemas.microsoft.com/office/powerpoint/2010/main" xmlns="" val="42840879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eaLnBrk="0" fontAlgn="base" hangingPunct="0">
              <a:spcBef>
                <a:spcPct val="0"/>
              </a:spcBef>
              <a:spcAft>
                <a:spcPct val="0"/>
              </a:spcAft>
              <a:defRPr/>
            </a:pPr>
            <a:fld id="{7844AF35-D74D-4BF7-90C5-90874B5E49C6}" type="datetimeFigureOut">
              <a:rPr lang="en-US">
                <a:solidFill>
                  <a:prstClr val="black">
                    <a:tint val="75000"/>
                  </a:prstClr>
                </a:solidFill>
              </a:rPr>
              <a:pPr eaLnBrk="0" fontAlgn="base" hangingPunct="0">
                <a:spcBef>
                  <a:spcPct val="0"/>
                </a:spcBef>
                <a:spcAft>
                  <a:spcPct val="0"/>
                </a:spcAft>
                <a:defRPr/>
              </a:pPr>
              <a:t>2/8/2018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4E1A7B07-EF83-4E7C-919C-55F3A3881389}" type="slidenum">
              <a:rPr lang="en-US" altLang="en-US">
                <a:cs typeface="Arial" panose="020B0604020202020204" pitchFamily="34" charset="0"/>
              </a:rPr>
              <a:pPr eaLnBrk="0" fontAlgn="base" hangingPunct="0">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xmlns="" val="43487026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3.xml"/><Relationship Id="rId7" Type="http://schemas.openxmlformats.org/officeDocument/2006/relationships/chart" Target="../charts/chart10.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Microsoft_Office_Excel_97-2003_Worksheet5.xls"/><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chart" Target="../charts/char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1.xml"/><Relationship Id="rId7" Type="http://schemas.openxmlformats.org/officeDocument/2006/relationships/chart" Target="../charts/chart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Office_Excel_97-2003_Worksheet1.xls"/><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oleObject" Target="../embeddings/Microsoft_Office_Excel_97-2003_Worksheet2.xls"/></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2.xml"/><Relationship Id="rId7" Type="http://schemas.openxmlformats.org/officeDocument/2006/relationships/chart" Target="../charts/chart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Office_Excel_97-2003_Worksheet3.xls"/><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oleObject" Target="../embeddings/Microsoft_Office_Excel_97-2003_Worksheet4.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55096"/>
            <a:ext cx="9144000" cy="6858000"/>
          </a:xfrm>
          <a:prstGeom prst="rect">
            <a:avLst/>
          </a:prstGeom>
          <a:noFill/>
          <a:ln>
            <a:noFill/>
          </a:ln>
        </p:spPr>
      </p:pic>
      <p:sp>
        <p:nvSpPr>
          <p:cNvPr id="3" name="TextBox 2"/>
          <p:cNvSpPr txBox="1"/>
          <p:nvPr/>
        </p:nvSpPr>
        <p:spPr>
          <a:xfrm>
            <a:off x="914400" y="1788854"/>
            <a:ext cx="7924800"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mn-MN" sz="2400" b="1" cap="all" dirty="0" smtClean="0">
                <a:solidFill>
                  <a:schemeClr val="bg2">
                    <a:lumMod val="25000"/>
                  </a:schemeClr>
                </a:solidFill>
                <a:latin typeface="Arial" pitchFamily="34" charset="0"/>
                <a:ea typeface="+mj-ea"/>
                <a:cs typeface="Arial" pitchFamily="34" charset="0"/>
              </a:rPr>
              <a:t>Дундговь аймгийн</a:t>
            </a:r>
            <a:endParaRPr lang="en-US" sz="2400" b="1" cap="all" dirty="0" smtClean="0">
              <a:solidFill>
                <a:schemeClr val="bg2">
                  <a:lumMod val="25000"/>
                </a:schemeClr>
              </a:solidFill>
              <a:latin typeface="Arial" pitchFamily="34" charset="0"/>
              <a:ea typeface="+mj-ea"/>
              <a:cs typeface="Arial" pitchFamily="34" charset="0"/>
            </a:endParaRPr>
          </a:p>
          <a:p>
            <a:pPr algn="ctr"/>
            <a:r>
              <a:rPr lang="mn-MN" sz="2400" b="1" cap="all" dirty="0" smtClean="0">
                <a:solidFill>
                  <a:schemeClr val="bg2">
                    <a:lumMod val="25000"/>
                  </a:schemeClr>
                </a:solidFill>
                <a:latin typeface="Arial" pitchFamily="34" charset="0"/>
                <a:ea typeface="+mj-ea"/>
                <a:cs typeface="Arial" pitchFamily="34" charset="0"/>
              </a:rPr>
              <a:t> нийгэм эдийн засгийн байдал</a:t>
            </a:r>
          </a:p>
          <a:p>
            <a:pPr algn="ctr"/>
            <a:r>
              <a:rPr lang="mn-MN" sz="2400" b="1" cap="all" dirty="0" smtClean="0">
                <a:solidFill>
                  <a:schemeClr val="bg2">
                    <a:lumMod val="25000"/>
                  </a:schemeClr>
                </a:solidFill>
                <a:latin typeface="Arial" pitchFamily="34" charset="0"/>
                <a:ea typeface="+mj-ea"/>
                <a:cs typeface="Arial" pitchFamily="34" charset="0"/>
              </a:rPr>
              <a:t>2016 оны </a:t>
            </a:r>
            <a:r>
              <a:rPr lang="en-US" sz="2400" b="1" cap="all" dirty="0" smtClean="0">
                <a:solidFill>
                  <a:schemeClr val="bg2">
                    <a:lumMod val="25000"/>
                  </a:schemeClr>
                </a:solidFill>
                <a:latin typeface="Arial" pitchFamily="34" charset="0"/>
                <a:ea typeface="+mj-ea"/>
                <a:cs typeface="Arial" pitchFamily="34" charset="0"/>
              </a:rPr>
              <a:t>7</a:t>
            </a:r>
            <a:r>
              <a:rPr lang="mn-MN" sz="2400" b="1" cap="all" dirty="0" smtClean="0">
                <a:solidFill>
                  <a:schemeClr val="bg2">
                    <a:lumMod val="25000"/>
                  </a:schemeClr>
                </a:solidFill>
                <a:latin typeface="Arial" pitchFamily="34" charset="0"/>
                <a:ea typeface="+mj-ea"/>
                <a:cs typeface="Arial" pitchFamily="34" charset="0"/>
              </a:rPr>
              <a:t>–р сарын байдлаар </a:t>
            </a:r>
            <a:endParaRPr lang="en-US" sz="2400" b="1" cap="all" dirty="0" smtClean="0">
              <a:solidFill>
                <a:schemeClr val="bg2">
                  <a:lumMod val="25000"/>
                </a:schemeClr>
              </a:solidFill>
              <a:latin typeface="Arial" pitchFamily="34" charset="0"/>
              <a:ea typeface="+mj-ea"/>
              <a:cs typeface="Arial" pitchFamily="34" charset="0"/>
            </a:endParaRPr>
          </a:p>
          <a:p>
            <a:pPr algn="ctr"/>
            <a:endParaRPr lang="en-US" sz="2400" b="1" cap="all" dirty="0">
              <a:solidFill>
                <a:schemeClr val="bg2">
                  <a:lumMod val="25000"/>
                </a:schemeClr>
              </a:solidFill>
              <a:latin typeface="Arial" pitchFamily="34" charset="0"/>
              <a:ea typeface="+mj-ea"/>
              <a:cs typeface="Arial" pitchFamily="34" charset="0"/>
            </a:endParaRPr>
          </a:p>
        </p:txBody>
      </p:sp>
    </p:spTree>
    <p:extLst>
      <p:ext uri="{BB962C8B-B14F-4D97-AF65-F5344CB8AC3E}">
        <p14:creationId xmlns:p14="http://schemas.microsoft.com/office/powerpoint/2010/main" xmlns="" val="3042660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Эрүүл мэнд</a:t>
            </a:r>
          </a:p>
        </p:txBody>
      </p:sp>
      <p:pic>
        <p:nvPicPr>
          <p:cNvPr id="7171" name="Picture 9" descr="\\exchange_server\MCCT\RESTRICTED\1.ARCHIVE\10. Design_Logo\NSO_LOGO\logo_mgl.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200025"/>
            <a:ext cx="703263"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173"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7182" name="Picture 2" descr="D:\SARIIN MEDEE\Hevleliin baga hural\2013.12\Information icon\3.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19600" y="4398963"/>
              <a:ext cx="533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aphicFrame>
        <p:nvGraphicFramePr>
          <p:cNvPr id="7174" name="Chart 11"/>
          <p:cNvGraphicFramePr>
            <a:graphicFrameLocks/>
          </p:cNvGraphicFramePr>
          <p:nvPr/>
        </p:nvGraphicFramePr>
        <p:xfrm>
          <a:off x="652463" y="1168400"/>
          <a:ext cx="4159250" cy="4673600"/>
        </p:xfrm>
        <a:graphic>
          <a:graphicData uri="http://schemas.openxmlformats.org/presentationml/2006/ole">
            <p:oleObj spid="_x0000_s16464" r:id="rId6" imgW="4157832" imgH="4669941" progId="Excel.Sheet.8">
              <p:embed/>
            </p:oleObj>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7"/>
          </a:graphicData>
        </a:graphic>
      </p:graphicFrame>
      <p:pic>
        <p:nvPicPr>
          <p:cNvPr id="13320" name="Picture 2" descr="C:\Users\User\Desktop\10_Dundgovi dem.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3358" y="200025"/>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7177" name="Picture 9" descr="\\exchange_server\MCCT\RESTRICTED\1.ARCHIVE\10. Design_Logo\NSO_LOGO\logo_mgl.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513" y="228600"/>
            <a:ext cx="703262"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12"/>
          <p:cNvSpPr>
            <a:spLocks noChangeArrowheads="1"/>
          </p:cNvSpPr>
          <p:nvPr/>
        </p:nvSpPr>
        <p:spPr bwMode="auto">
          <a:xfrm>
            <a:off x="809625" y="525463"/>
            <a:ext cx="8294688"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 ЭДИЙН ЗАСГИЙН ҮЗҮҮЛЭЛТ</a:t>
            </a:r>
            <a:r>
              <a:rPr lang="en-US" sz="2000" b="1" kern="0" dirty="0">
                <a:solidFill>
                  <a:sysClr val="window" lastClr="FFFFFF"/>
                </a:solidFill>
                <a:latin typeface="Arial Unicode MS" pitchFamily="34" charset="-128"/>
                <a:ea typeface="Arial Unicode MS" pitchFamily="34" charset="-128"/>
                <a:cs typeface="Arial Unicode MS" pitchFamily="34" charset="-128"/>
              </a:rPr>
              <a:t> – </a:t>
            </a:r>
            <a:r>
              <a:rPr lang="mn-MN" sz="2000" b="1" kern="0" dirty="0">
                <a:solidFill>
                  <a:sysClr val="window" lastClr="FFFFFF"/>
                </a:solidFill>
                <a:latin typeface="Arial Unicode MS" pitchFamily="34" charset="-128"/>
                <a:ea typeface="Arial Unicode MS" pitchFamily="34" charset="-128"/>
                <a:cs typeface="Arial Unicode MS" pitchFamily="34" charset="-128"/>
              </a:rPr>
              <a:t>Аж үйлдвэр</a:t>
            </a:r>
          </a:p>
        </p:txBody>
      </p:sp>
      <p:sp>
        <p:nvSpPr>
          <p:cNvPr id="7179" name="Rectangle 2"/>
          <p:cNvSpPr>
            <a:spLocks noChangeArrowheads="1"/>
          </p:cNvSpPr>
          <p:nvPr/>
        </p:nvSpPr>
        <p:spPr bwMode="auto">
          <a:xfrm>
            <a:off x="1143000" y="5572125"/>
            <a:ext cx="76962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mn-MN" sz="1400">
              <a:latin typeface="Arial" panose="020B0604020202020204" pitchFamily="34" charset="0"/>
            </a:endParaRPr>
          </a:p>
        </p:txBody>
      </p:sp>
      <p:sp>
        <p:nvSpPr>
          <p:cNvPr id="3" name="Rectangle 2"/>
          <p:cNvSpPr/>
          <p:nvPr/>
        </p:nvSpPr>
        <p:spPr>
          <a:xfrm>
            <a:off x="1143001" y="5572125"/>
            <a:ext cx="7696198" cy="738664"/>
          </a:xfrm>
          <a:prstGeom prst="rect">
            <a:avLst/>
          </a:prstGeom>
        </p:spPr>
        <p:txBody>
          <a:bodyPr wrap="square">
            <a:spAutoFit/>
          </a:bodyPr>
          <a:lstStyle/>
          <a:p>
            <a:pPr>
              <a:lnSpc>
                <a:spcPct val="150000"/>
              </a:lnSpc>
            </a:pPr>
            <a:r>
              <a:rPr lang="mn-MN" sz="1400" dirty="0">
                <a:latin typeface="Arial Mon" pitchFamily="34" charset="0"/>
              </a:rPr>
              <a:t>Аж үйлдвэрийн бүтээгдэхүүн үйлдвэрлэлт 2016 оны  7 сарын байдлаар 2251.5 сая төгрөг болж өнгөрсөн оны мөн үетэй харьцуулахад 48.0  хувиар  буурсан байна</a:t>
            </a:r>
            <a:endParaRPr lang="en-US" dirty="0">
              <a:latin typeface="Arial Mon" pitchFamily="34" charset="0"/>
            </a:endParaRPr>
          </a:p>
        </p:txBody>
      </p:sp>
      <p:graphicFrame>
        <p:nvGraphicFramePr>
          <p:cNvPr id="16" name="Chart 15"/>
          <p:cNvGraphicFramePr>
            <a:graphicFrameLocks/>
          </p:cNvGraphicFramePr>
          <p:nvPr/>
        </p:nvGraphicFramePr>
        <p:xfrm>
          <a:off x="1130816" y="1594108"/>
          <a:ext cx="6882367" cy="366978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xmlns="" val="3438320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sp>
        <p:nvSpPr>
          <p:cNvPr id="6" name="Rectangle 12"/>
          <p:cNvSpPr>
            <a:spLocks noChangeArrowheads="1"/>
          </p:cNvSpPr>
          <p:nvPr/>
        </p:nvSpPr>
        <p:spPr bwMode="auto">
          <a:xfrm>
            <a:off x="838200" y="523280"/>
            <a:ext cx="8305800" cy="400050"/>
          </a:xfrm>
          <a:prstGeom prst="rect">
            <a:avLst/>
          </a:prstGeom>
          <a:solidFill>
            <a:srgbClr val="996600"/>
          </a:solidFill>
          <a:ln w="9525">
            <a:noFill/>
            <a:miter lim="800000"/>
            <a:headEnd/>
            <a:tailEnd/>
          </a:ln>
        </p:spPr>
        <p:txBody>
          <a:bodyPr wrap="square">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 ЭДИЙН ЗАСГИЙН ҮЗҮҮЛЭЛТ</a:t>
            </a:r>
            <a:r>
              <a:rPr lang="en-US" sz="2000" b="1" kern="0" dirty="0">
                <a:solidFill>
                  <a:sysClr val="window" lastClr="FFFFFF"/>
                </a:solidFill>
                <a:latin typeface="Arial Unicode MS" pitchFamily="34" charset="-128"/>
                <a:ea typeface="Arial Unicode MS" pitchFamily="34" charset="-128"/>
                <a:cs typeface="Arial Unicode MS" pitchFamily="34" charset="-128"/>
              </a:rPr>
              <a:t> – </a:t>
            </a:r>
            <a:r>
              <a:rPr lang="mn-MN" sz="2000" b="1" kern="0" dirty="0" smtClean="0">
                <a:solidFill>
                  <a:sysClr val="window" lastClr="FFFFFF"/>
                </a:solidFill>
                <a:latin typeface="Arial Unicode MS" pitchFamily="34" charset="-128"/>
                <a:ea typeface="Arial Unicode MS" pitchFamily="34" charset="-128"/>
                <a:cs typeface="Arial Unicode MS" pitchFamily="34" charset="-128"/>
              </a:rPr>
              <a:t>Төсөв санхүү</a:t>
            </a:r>
            <a:endParaRPr lang="mn-MN" sz="2000" b="1" kern="0" dirty="0">
              <a:solidFill>
                <a:sysClr val="window" lastClr="FFFFFF"/>
              </a:solidFill>
              <a:latin typeface="Arial Unicode MS" pitchFamily="34" charset="-128"/>
              <a:ea typeface="Arial Unicode MS" pitchFamily="34" charset="-128"/>
              <a:cs typeface="Arial Unicode MS" pitchFamily="34" charset="-128"/>
            </a:endParaRPr>
          </a:p>
        </p:txBody>
      </p:sp>
      <p:sp>
        <p:nvSpPr>
          <p:cNvPr id="3" name="Rectangle 2"/>
          <p:cNvSpPr/>
          <p:nvPr/>
        </p:nvSpPr>
        <p:spPr>
          <a:xfrm>
            <a:off x="990600" y="2690336"/>
            <a:ext cx="8001000" cy="3570208"/>
          </a:xfrm>
          <a:prstGeom prst="rect">
            <a:avLst/>
          </a:prstGeom>
        </p:spPr>
        <p:txBody>
          <a:bodyPr wrap="square">
            <a:spAutoFit/>
          </a:bodyPr>
          <a:lstStyle/>
          <a:p>
            <a:pPr algn="just">
              <a:spcAft>
                <a:spcPts val="0"/>
              </a:spcAft>
            </a:pPr>
            <a:endParaRPr lang="mn-MN" dirty="0" smtClean="0">
              <a:latin typeface="Arial" panose="020B0604020202020204" pitchFamily="34" charset="0"/>
              <a:ea typeface="Times New Roman" panose="02020603050405020304" pitchFamily="18" charset="0"/>
            </a:endParaRPr>
          </a:p>
          <a:p>
            <a:pPr algn="just">
              <a:spcAft>
                <a:spcPts val="0"/>
              </a:spcAft>
            </a:pPr>
            <a:endParaRPr lang="mn-MN" dirty="0">
              <a:latin typeface="Arial" panose="020B0604020202020204" pitchFamily="34" charset="0"/>
              <a:ea typeface="Times New Roman" panose="02020603050405020304" pitchFamily="18" charset="0"/>
            </a:endParaRPr>
          </a:p>
          <a:p>
            <a:pPr algn="just">
              <a:spcAft>
                <a:spcPts val="0"/>
              </a:spcAft>
            </a:pPr>
            <a:endParaRPr lang="mn-MN" dirty="0" smtClean="0">
              <a:latin typeface="Arial" panose="020B0604020202020204" pitchFamily="34" charset="0"/>
              <a:ea typeface="Times New Roman" panose="02020603050405020304" pitchFamily="18" charset="0"/>
            </a:endParaRPr>
          </a:p>
          <a:p>
            <a:pPr algn="just">
              <a:spcAft>
                <a:spcPts val="0"/>
              </a:spcAft>
            </a:pPr>
            <a:endParaRPr lang="mn-MN" dirty="0">
              <a:latin typeface="Arial" panose="020B0604020202020204" pitchFamily="34" charset="0"/>
              <a:ea typeface="Times New Roman" panose="02020603050405020304" pitchFamily="18" charset="0"/>
            </a:endParaRPr>
          </a:p>
          <a:p>
            <a:pPr algn="just">
              <a:spcAft>
                <a:spcPts val="0"/>
              </a:spcAft>
            </a:pPr>
            <a:endParaRPr lang="mn-MN" dirty="0" smtClean="0">
              <a:latin typeface="Arial" panose="020B0604020202020204" pitchFamily="34" charset="0"/>
              <a:ea typeface="Times New Roman" panose="02020603050405020304" pitchFamily="18" charset="0"/>
            </a:endParaRPr>
          </a:p>
          <a:p>
            <a:pPr algn="just">
              <a:spcAft>
                <a:spcPts val="0"/>
              </a:spcAft>
            </a:pPr>
            <a:endParaRPr lang="mn-MN" dirty="0">
              <a:latin typeface="Arial" panose="020B0604020202020204" pitchFamily="34" charset="0"/>
              <a:ea typeface="Times New Roman" panose="02020603050405020304" pitchFamily="18" charset="0"/>
            </a:endParaRPr>
          </a:p>
          <a:p>
            <a:pPr algn="just">
              <a:spcAft>
                <a:spcPts val="0"/>
              </a:spcAft>
            </a:pPr>
            <a:endParaRPr lang="mn-MN" dirty="0" smtClean="0">
              <a:latin typeface="Arial" panose="020B0604020202020204" pitchFamily="34" charset="0"/>
              <a:ea typeface="Times New Roman" panose="02020603050405020304" pitchFamily="18" charset="0"/>
            </a:endParaRPr>
          </a:p>
          <a:p>
            <a:pPr algn="just"/>
            <a:endParaRPr lang="en-US" sz="1400" dirty="0" smtClean="0">
              <a:latin typeface="Arial" panose="020B0604020202020204" pitchFamily="34" charset="0"/>
              <a:ea typeface="Times New Roman" panose="02020603050405020304" pitchFamily="18" charset="0"/>
            </a:endParaRPr>
          </a:p>
          <a:p>
            <a:pPr algn="just"/>
            <a:endParaRPr lang="en-US" sz="1400" dirty="0">
              <a:latin typeface="Arial" panose="020B0604020202020204" pitchFamily="34" charset="0"/>
              <a:ea typeface="Times New Roman" panose="02020603050405020304" pitchFamily="18" charset="0"/>
            </a:endParaRPr>
          </a:p>
          <a:p>
            <a:pPr algn="just"/>
            <a:r>
              <a:rPr lang="en-US" sz="1200" dirty="0" smtClean="0">
                <a:latin typeface="Arial Mon" pitchFamily="34" charset="0"/>
              </a:rPr>
              <a:t>        </a:t>
            </a:r>
            <a:r>
              <a:rPr lang="mn-MN" sz="1200" dirty="0" smtClean="0">
                <a:latin typeface="Arial Mon" pitchFamily="34" charset="0"/>
              </a:rPr>
              <a:t>Санхүү</a:t>
            </a:r>
            <a:r>
              <a:rPr lang="mn-MN" sz="1200" dirty="0">
                <a:latin typeface="Arial Mon" pitchFamily="34" charset="0"/>
              </a:rPr>
              <a:t>, төрийн сангийн хэлтсийн мэдээгээр 2016 оны</a:t>
            </a:r>
            <a:r>
              <a:rPr lang="en-US" sz="1200" dirty="0">
                <a:latin typeface="Arial Mon" pitchFamily="34" charset="0"/>
              </a:rPr>
              <a:t>     </a:t>
            </a:r>
            <a:r>
              <a:rPr lang="mn-MN" sz="1200" dirty="0">
                <a:latin typeface="Arial Mon" pitchFamily="34" charset="0"/>
              </a:rPr>
              <a:t> 7-р сарын байдлаар орон нутгийн төсвийн орлогын төлөвлөгөөний биелэлт 69.2 хувьтай буюу 3258.9 сая төгрөгийн гүйцэтгэлтэй байна</a:t>
            </a:r>
            <a:endParaRPr lang="en-US" sz="1200" dirty="0">
              <a:latin typeface="Arial Mon" pitchFamily="34" charset="0"/>
            </a:endParaRPr>
          </a:p>
          <a:p>
            <a:pPr algn="just"/>
            <a:r>
              <a:rPr lang="mn-MN" sz="1200" dirty="0">
                <a:latin typeface="Arial Mon" pitchFamily="34" charset="0"/>
              </a:rPr>
              <a:t>Тусламжийн орлогыг оруулан тооцсоноор аймгийн х‎эмжээний нийт орлого ба тусламж </a:t>
            </a:r>
            <a:r>
              <a:rPr lang="en-US" sz="1200" dirty="0">
                <a:latin typeface="Arial Mon" pitchFamily="34" charset="0"/>
              </a:rPr>
              <a:t>23517.8 </a:t>
            </a:r>
            <a:r>
              <a:rPr lang="mn-MN" sz="1200" dirty="0">
                <a:latin typeface="Arial Mon" pitchFamily="34" charset="0"/>
              </a:rPr>
              <a:t>сая төгрөг болж, төлөвлөгөөний биел‎элт </a:t>
            </a:r>
            <a:r>
              <a:rPr lang="en-US" sz="1200" dirty="0">
                <a:latin typeface="Arial Mon" pitchFamily="34" charset="0"/>
              </a:rPr>
              <a:t>92.2 </a:t>
            </a:r>
            <a:r>
              <a:rPr lang="mn-MN" sz="1200" dirty="0">
                <a:latin typeface="Arial Mon" pitchFamily="34" charset="0"/>
              </a:rPr>
              <a:t>хувьтай байна. Орон нутгийн төсөвт ‎улсын төсвөөс авсан санхүүгийн дэмжлэг </a:t>
            </a:r>
            <a:r>
              <a:rPr lang="en-US" sz="1200" dirty="0">
                <a:latin typeface="Arial Mon" pitchFamily="34" charset="0"/>
              </a:rPr>
              <a:t>4589.6 </a:t>
            </a:r>
            <a:r>
              <a:rPr lang="mn-MN" sz="1200" dirty="0">
                <a:latin typeface="Arial Mon" pitchFamily="34" charset="0"/>
              </a:rPr>
              <a:t>сая төгрөг, тусгай зориулалтын шилжүүлгээс санхүүжих </a:t>
            </a:r>
            <a:r>
              <a:rPr lang="en-US" sz="1200" dirty="0">
                <a:latin typeface="Arial Mon" pitchFamily="34" charset="0"/>
              </a:rPr>
              <a:t>13384.8 </a:t>
            </a:r>
            <a:r>
              <a:rPr lang="mn-MN" sz="1200" dirty="0">
                <a:latin typeface="Arial Mon" pitchFamily="34" charset="0"/>
              </a:rPr>
              <a:t>сая төгрөг, орон нутгийн хөгжлийн сангийн орлогоос </a:t>
            </a:r>
            <a:r>
              <a:rPr lang="en-US" sz="1200" dirty="0">
                <a:latin typeface="Arial Mon" pitchFamily="34" charset="0"/>
              </a:rPr>
              <a:t>2284.6 </a:t>
            </a:r>
            <a:r>
              <a:rPr lang="mn-MN" sz="1200" dirty="0">
                <a:latin typeface="Arial Mon" pitchFamily="34" charset="0"/>
              </a:rPr>
              <a:t>сая төг нийт </a:t>
            </a:r>
            <a:r>
              <a:rPr lang="en-US" sz="1200" dirty="0">
                <a:latin typeface="Arial Mon" pitchFamily="34" charset="0"/>
              </a:rPr>
              <a:t>20258.9 </a:t>
            </a:r>
            <a:r>
              <a:rPr lang="mn-MN" sz="1200" dirty="0">
                <a:latin typeface="Arial Mon" pitchFamily="34" charset="0"/>
              </a:rPr>
              <a:t>сая төгрөгийн тусламжийн орлого орсон </a:t>
            </a:r>
            <a:r>
              <a:rPr lang="mn-MN" sz="1200" dirty="0" smtClean="0">
                <a:latin typeface="Arial Mon" pitchFamily="34" charset="0"/>
              </a:rPr>
              <a:t>байна</a:t>
            </a:r>
            <a:r>
              <a:rPr lang="en-US" sz="1200" dirty="0" smtClean="0">
                <a:latin typeface="Arial Mon" pitchFamily="34" charset="0"/>
              </a:rPr>
              <a:t>.</a:t>
            </a:r>
            <a:endParaRPr lang="en-US" sz="1200" dirty="0">
              <a:latin typeface="Arial Mon"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xmlns="" val="4045628957"/>
              </p:ext>
            </p:extLst>
          </p:nvPr>
        </p:nvGraphicFramePr>
        <p:xfrm>
          <a:off x="990601" y="1143000"/>
          <a:ext cx="3810000" cy="381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xmlns="" val="1013509750"/>
              </p:ext>
            </p:extLst>
          </p:nvPr>
        </p:nvGraphicFramePr>
        <p:xfrm>
          <a:off x="5105399" y="1219200"/>
          <a:ext cx="3810001" cy="35528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284329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solidFill>
                  <a:prstClr val="black"/>
                </a:solidFill>
                <a:latin typeface="Arial" pitchFamily="34" charset="0"/>
                <a:cs typeface="Arial" pitchFamily="34" charset="0"/>
              </a:rPr>
              <a:t>                                                                                                                                                  </a:t>
            </a:r>
          </a:p>
          <a:p>
            <a:pPr algn="ctr"/>
            <a:endParaRPr lang="mn-MN" b="1" dirty="0">
              <a:solidFill>
                <a:prstClr val="black"/>
              </a:solidFill>
              <a:latin typeface="Arial" pitchFamily="34" charset="0"/>
              <a:cs typeface="Arial" pitchFamily="34" charset="0"/>
            </a:endParaRPr>
          </a:p>
          <a:p>
            <a:pPr algn="ctr"/>
            <a:endParaRPr lang="mn-MN" b="1" dirty="0" smtClean="0">
              <a:solidFill>
                <a:prstClr val="black"/>
              </a:solidFill>
              <a:latin typeface="Arial" pitchFamily="34" charset="0"/>
              <a:cs typeface="Arial" pitchFamily="34" charset="0"/>
            </a:endParaRPr>
          </a:p>
        </p:txBody>
      </p:sp>
      <p:sp>
        <p:nvSpPr>
          <p:cNvPr id="6" name="Rectangle 12"/>
          <p:cNvSpPr>
            <a:spLocks noChangeArrowheads="1"/>
          </p:cNvSpPr>
          <p:nvPr/>
        </p:nvSpPr>
        <p:spPr bwMode="auto">
          <a:xfrm>
            <a:off x="838200" y="523280"/>
            <a:ext cx="8305800" cy="40005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 ЭДИЙН ЗАСГИЙН ҮЗҮҮЛЭЛТ</a:t>
            </a:r>
            <a:r>
              <a:rPr lang="en-US" sz="2000" b="1" kern="0" dirty="0">
                <a:solidFill>
                  <a:sysClr val="window" lastClr="FFFFFF"/>
                </a:solidFill>
                <a:latin typeface="Arial Unicode MS" pitchFamily="34" charset="-128"/>
                <a:ea typeface="Arial Unicode MS" pitchFamily="34" charset="-128"/>
                <a:cs typeface="Arial Unicode MS" pitchFamily="34" charset="-128"/>
              </a:rPr>
              <a:t> – </a:t>
            </a:r>
            <a:r>
              <a:rPr lang="mn-MN" sz="2000" b="1" kern="0" dirty="0" smtClean="0">
                <a:solidFill>
                  <a:sysClr val="window" lastClr="FFFFFF"/>
                </a:solidFill>
                <a:latin typeface="Arial Unicode MS" pitchFamily="34" charset="-128"/>
                <a:ea typeface="Arial Unicode MS" pitchFamily="34" charset="-128"/>
                <a:cs typeface="Arial Unicode MS" pitchFamily="34" charset="-128"/>
              </a:rPr>
              <a:t>Төсөв санхүү</a:t>
            </a:r>
            <a:endParaRPr lang="mn-MN" sz="2000" b="1" kern="0" dirty="0">
              <a:solidFill>
                <a:sysClr val="window" lastClr="FFFFFF"/>
              </a:solidFill>
              <a:latin typeface="Arial Unicode MS" pitchFamily="34" charset="-128"/>
              <a:ea typeface="Arial Unicode MS" pitchFamily="34" charset="-128"/>
              <a:cs typeface="Arial Unicode MS" pitchFamily="34" charset="-128"/>
            </a:endParaRPr>
          </a:p>
        </p:txBody>
      </p:sp>
      <p:sp>
        <p:nvSpPr>
          <p:cNvPr id="3" name="Rectangle 2"/>
          <p:cNvSpPr/>
          <p:nvPr/>
        </p:nvSpPr>
        <p:spPr>
          <a:xfrm>
            <a:off x="990600" y="2690336"/>
            <a:ext cx="8001000" cy="2677656"/>
          </a:xfrm>
          <a:prstGeom prst="rect">
            <a:avLst/>
          </a:prstGeom>
        </p:spPr>
        <p:txBody>
          <a:bodyPr wrap="square">
            <a:spAutoFit/>
          </a:bodyPr>
          <a:lstStyle/>
          <a:p>
            <a:pPr algn="just"/>
            <a:endParaRPr lang="mn-MN" dirty="0" smtClean="0">
              <a:solidFill>
                <a:prstClr val="black"/>
              </a:solidFill>
              <a:latin typeface="Arial" panose="020B0604020202020204" pitchFamily="34" charset="0"/>
              <a:ea typeface="Times New Roman" panose="02020603050405020304" pitchFamily="18" charset="0"/>
            </a:endParaRPr>
          </a:p>
          <a:p>
            <a:pPr algn="just"/>
            <a:endParaRPr lang="mn-MN" dirty="0">
              <a:solidFill>
                <a:prstClr val="black"/>
              </a:solidFill>
              <a:latin typeface="Arial" panose="020B0604020202020204" pitchFamily="34" charset="0"/>
              <a:ea typeface="Times New Roman" panose="02020603050405020304" pitchFamily="18" charset="0"/>
            </a:endParaRPr>
          </a:p>
          <a:p>
            <a:pPr algn="just"/>
            <a:endParaRPr lang="mn-MN" dirty="0" smtClean="0">
              <a:solidFill>
                <a:prstClr val="black"/>
              </a:solidFill>
              <a:latin typeface="Arial" panose="020B0604020202020204" pitchFamily="34" charset="0"/>
              <a:ea typeface="Times New Roman" panose="02020603050405020304" pitchFamily="18" charset="0"/>
            </a:endParaRPr>
          </a:p>
          <a:p>
            <a:pPr algn="just"/>
            <a:endParaRPr lang="mn-MN" dirty="0">
              <a:solidFill>
                <a:prstClr val="black"/>
              </a:solidFill>
              <a:latin typeface="Arial" panose="020B0604020202020204" pitchFamily="34" charset="0"/>
              <a:ea typeface="Times New Roman" panose="02020603050405020304" pitchFamily="18" charset="0"/>
            </a:endParaRPr>
          </a:p>
          <a:p>
            <a:pPr algn="just"/>
            <a:endParaRPr lang="mn-MN" dirty="0" smtClean="0">
              <a:solidFill>
                <a:prstClr val="black"/>
              </a:solidFill>
              <a:latin typeface="Arial" panose="020B0604020202020204" pitchFamily="34" charset="0"/>
              <a:ea typeface="Times New Roman" panose="02020603050405020304" pitchFamily="18" charset="0"/>
            </a:endParaRPr>
          </a:p>
          <a:p>
            <a:pPr algn="just"/>
            <a:endParaRPr lang="mn-MN" dirty="0">
              <a:solidFill>
                <a:prstClr val="black"/>
              </a:solidFill>
              <a:latin typeface="Arial" panose="020B0604020202020204" pitchFamily="34" charset="0"/>
              <a:ea typeface="Times New Roman" panose="02020603050405020304" pitchFamily="18" charset="0"/>
            </a:endParaRPr>
          </a:p>
          <a:p>
            <a:pPr algn="just"/>
            <a:endParaRPr lang="mn-MN" dirty="0" smtClean="0">
              <a:solidFill>
                <a:prstClr val="black"/>
              </a:solidFill>
              <a:latin typeface="Arial" panose="020B0604020202020204" pitchFamily="34" charset="0"/>
              <a:ea typeface="Times New Roman" panose="02020603050405020304" pitchFamily="18" charset="0"/>
            </a:endParaRPr>
          </a:p>
          <a:p>
            <a:pPr algn="just"/>
            <a:endParaRPr lang="en-US" sz="1400" dirty="0" smtClean="0">
              <a:solidFill>
                <a:prstClr val="black"/>
              </a:solidFill>
              <a:latin typeface="Arial" panose="020B0604020202020204" pitchFamily="34" charset="0"/>
              <a:ea typeface="Times New Roman" panose="02020603050405020304" pitchFamily="18" charset="0"/>
            </a:endParaRPr>
          </a:p>
          <a:p>
            <a:pPr algn="just"/>
            <a:endParaRPr lang="en-US" sz="1400" dirty="0">
              <a:solidFill>
                <a:prstClr val="black"/>
              </a:solidFill>
              <a:latin typeface="Arial" panose="020B0604020202020204" pitchFamily="34" charset="0"/>
              <a:ea typeface="Times New Roman" panose="02020603050405020304" pitchFamily="18" charset="0"/>
            </a:endParaRPr>
          </a:p>
          <a:p>
            <a:pPr algn="just"/>
            <a:endParaRPr lang="en-US" sz="1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090612" y="4876800"/>
            <a:ext cx="7291388" cy="954107"/>
          </a:xfrm>
          <a:prstGeom prst="rect">
            <a:avLst/>
          </a:prstGeom>
        </p:spPr>
        <p:txBody>
          <a:bodyPr wrap="square">
            <a:spAutoFit/>
          </a:bodyPr>
          <a:lstStyle/>
          <a:p>
            <a:pPr algn="just"/>
            <a:r>
              <a:rPr lang="mn-MN" sz="1400" dirty="0">
                <a:latin typeface="Arial Mon" pitchFamily="34" charset="0"/>
              </a:rPr>
              <a:t>Орон нутгийн төсвийн орлогынхоо төлөвлөгөөг Дэрэн, Дэлгэрхангай, Адаацаг, Өндөршил, Эрдэнэдалай, Сайнцагаан сумд 3.4 – 415.0 хувиар буюу 11910.3-160768.2 мянган төгрөгөөр төлөвлөгөөгөө давуулан биелүүлсэн бол бусад бүх сумд төлөвлөгөөгөө 3.8-53.2 хувиар тасалдуулсан байна</a:t>
            </a:r>
            <a:endParaRPr lang="en-US" sz="1400" dirty="0">
              <a:latin typeface="Arial Mon"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xmlns="" val="1474567635"/>
              </p:ext>
            </p:extLst>
          </p:nvPr>
        </p:nvGraphicFramePr>
        <p:xfrm>
          <a:off x="1419224" y="1267735"/>
          <a:ext cx="6962776" cy="35766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442060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76200"/>
            <a:ext cx="9144000" cy="6858000"/>
          </a:xfrm>
          <a:prstGeom prst="rect">
            <a:avLst/>
          </a:prstGeom>
          <a:noFill/>
          <a:ln>
            <a:noFill/>
          </a:ln>
        </p:spPr>
      </p:pic>
      <p:sp>
        <p:nvSpPr>
          <p:cNvPr id="6" name="Rectangle 5"/>
          <p:cNvSpPr/>
          <p:nvPr/>
        </p:nvSpPr>
        <p:spPr>
          <a:xfrm>
            <a:off x="1524000" y="3581400"/>
            <a:ext cx="6553200" cy="2246769"/>
          </a:xfrm>
          <a:prstGeom prst="rect">
            <a:avLst/>
          </a:prstGeom>
        </p:spPr>
        <p:txBody>
          <a:bodyPr wrap="square">
            <a:spAutoFit/>
          </a:bodyPr>
          <a:lstStyle/>
          <a:p>
            <a:pPr marL="285750" indent="-285750" algn="just">
              <a:buFont typeface="Wingdings" panose="05000000000000000000" pitchFamily="2" charset="2"/>
              <a:buChar char="Ø"/>
            </a:pPr>
            <a:r>
              <a:rPr lang="en-US" sz="1400" dirty="0" err="1">
                <a:latin typeface="Arial Mon" pitchFamily="34" charset="0"/>
              </a:rPr>
              <a:t>Цагдаагийн</a:t>
            </a:r>
            <a:r>
              <a:rPr lang="en-US" sz="1400" dirty="0">
                <a:latin typeface="Arial Mon" pitchFamily="34" charset="0"/>
              </a:rPr>
              <a:t> </a:t>
            </a:r>
            <a:r>
              <a:rPr lang="mn-MN" sz="1400" dirty="0">
                <a:latin typeface="Arial Mon" pitchFamily="34" charset="0"/>
              </a:rPr>
              <a:t>хэлтсийн 2016 оны эхний </a:t>
            </a:r>
            <a:r>
              <a:rPr lang="en-US" sz="1400" dirty="0">
                <a:latin typeface="Arial Mon" pitchFamily="34" charset="0"/>
              </a:rPr>
              <a:t>7</a:t>
            </a:r>
            <a:r>
              <a:rPr lang="mn-MN" sz="1400" dirty="0">
                <a:latin typeface="Arial Mon" pitchFamily="34" charset="0"/>
              </a:rPr>
              <a:t> сарын байдлаар аймгийн хэмжээнд нийт бүртгэгдсэн гэмт хэргийн тоо </a:t>
            </a:r>
            <a:r>
              <a:rPr lang="en-US" sz="1400" dirty="0">
                <a:latin typeface="Arial Mon" pitchFamily="34" charset="0"/>
              </a:rPr>
              <a:t>123</a:t>
            </a:r>
            <a:r>
              <a:rPr lang="mn-MN" sz="1400" dirty="0">
                <a:latin typeface="Arial Mon" pitchFamily="34" charset="0"/>
              </a:rPr>
              <a:t> болж өнгөрсөн оны мөн үе‎тэй харьцуулахад </a:t>
            </a:r>
            <a:r>
              <a:rPr lang="en-US" sz="1400" dirty="0">
                <a:latin typeface="Arial Mon" pitchFamily="34" charset="0"/>
              </a:rPr>
              <a:t>21.2</a:t>
            </a:r>
            <a:r>
              <a:rPr lang="mn-MN" sz="1400" dirty="0">
                <a:latin typeface="Arial Mon" pitchFamily="34" charset="0"/>
              </a:rPr>
              <a:t> хувиар буюу </a:t>
            </a:r>
            <a:r>
              <a:rPr lang="en-US" sz="1400" dirty="0">
                <a:latin typeface="Arial Mon" pitchFamily="34" charset="0"/>
              </a:rPr>
              <a:t>33</a:t>
            </a:r>
            <a:r>
              <a:rPr lang="mn-MN" sz="1400" dirty="0">
                <a:latin typeface="Arial Mon" pitchFamily="34" charset="0"/>
              </a:rPr>
              <a:t> хүнээр буурсан байна</a:t>
            </a:r>
            <a:r>
              <a:rPr lang="mn-MN" sz="1400" dirty="0" smtClean="0">
                <a:latin typeface="Arial Mon" pitchFamily="34" charset="0"/>
                <a:cs typeface="Arial" panose="020B0604020202020204" pitchFamily="34" charset="0"/>
              </a:rPr>
              <a:t>. </a:t>
            </a:r>
          </a:p>
          <a:p>
            <a:pPr marL="285750" indent="-285750" algn="just">
              <a:buFont typeface="Wingdings" panose="05000000000000000000" pitchFamily="2" charset="2"/>
              <a:buChar char="Ø"/>
            </a:pPr>
            <a:r>
              <a:rPr lang="mn-MN" sz="1400" dirty="0">
                <a:latin typeface="Arial Mon" pitchFamily="34" charset="0"/>
              </a:rPr>
              <a:t>Гэмт хэрэгт холбогдогсдын тоо өнгөрсөн оны мөн үет‎эй харьцуулахад </a:t>
            </a:r>
            <a:r>
              <a:rPr lang="en-US" sz="1400" dirty="0">
                <a:latin typeface="Arial Mon" pitchFamily="34" charset="0"/>
              </a:rPr>
              <a:t>5.7 </a:t>
            </a:r>
            <a:r>
              <a:rPr lang="mn-MN" sz="1400" dirty="0">
                <a:latin typeface="Arial Mon" pitchFamily="34" charset="0"/>
              </a:rPr>
              <a:t>хувиар буурч </a:t>
            </a:r>
            <a:r>
              <a:rPr lang="en-US" sz="1400" dirty="0">
                <a:latin typeface="Arial Mon" pitchFamily="34" charset="0"/>
              </a:rPr>
              <a:t>1</a:t>
            </a:r>
            <a:r>
              <a:rPr lang="mn-MN" sz="1400" dirty="0">
                <a:latin typeface="Arial Mon" pitchFamily="34" charset="0"/>
              </a:rPr>
              <a:t>15 хүн холбогдоод </a:t>
            </a:r>
            <a:r>
              <a:rPr lang="mn-MN" sz="1400" dirty="0" smtClean="0">
                <a:latin typeface="Arial Mon" pitchFamily="34" charset="0"/>
              </a:rPr>
              <a:t>байна</a:t>
            </a:r>
            <a:r>
              <a:rPr lang="mn-MN" sz="1400" dirty="0" smtClean="0">
                <a:latin typeface="Arial Mon" pitchFamily="34" charset="0"/>
                <a:cs typeface="Arial" panose="020B0604020202020204" pitchFamily="34" charset="0"/>
              </a:rPr>
              <a:t>.</a:t>
            </a:r>
          </a:p>
          <a:p>
            <a:pPr marL="285750" indent="-285750" algn="just">
              <a:buFont typeface="Wingdings" panose="05000000000000000000" pitchFamily="2" charset="2"/>
              <a:buChar char="Ø"/>
            </a:pPr>
            <a:r>
              <a:rPr lang="mn-MN" sz="1400" dirty="0">
                <a:latin typeface="Arial Mon" pitchFamily="34" charset="0"/>
              </a:rPr>
              <a:t>Бүртгэгдсэн нийт хэргүүдийг өнгөөр нь авч үзвэл </a:t>
            </a:r>
            <a:r>
              <a:rPr lang="en-US" sz="1400" dirty="0">
                <a:latin typeface="Arial Mon" pitchFamily="34" charset="0"/>
              </a:rPr>
              <a:t>41.4</a:t>
            </a:r>
            <a:r>
              <a:rPr lang="mn-MN" sz="1400" dirty="0">
                <a:latin typeface="Arial Mon" pitchFamily="34" charset="0"/>
              </a:rPr>
              <a:t> хувийг бусдын бие махбодьд гэмтэл учруулсан, </a:t>
            </a:r>
            <a:r>
              <a:rPr lang="en-US" sz="1400" dirty="0">
                <a:latin typeface="Arial Mon" pitchFamily="34" charset="0"/>
              </a:rPr>
              <a:t>30.0</a:t>
            </a:r>
            <a:r>
              <a:rPr lang="mn-MN" sz="1400" dirty="0">
                <a:latin typeface="Arial Mon" pitchFamily="34" charset="0"/>
              </a:rPr>
              <a:t> хувийг хулгайн, </a:t>
            </a:r>
            <a:r>
              <a:rPr lang="en-US" sz="1400" dirty="0">
                <a:latin typeface="Arial Mon" pitchFamily="34" charset="0"/>
              </a:rPr>
              <a:t>9.7</a:t>
            </a:r>
            <a:r>
              <a:rPr lang="mn-MN" sz="1400" dirty="0">
                <a:latin typeface="Arial Mon" pitchFamily="34" charset="0"/>
              </a:rPr>
              <a:t> хувийг тээврийн хэрэгслийн хөдөлгөөний аюулгүй байдлын эсрэг, </a:t>
            </a:r>
            <a:r>
              <a:rPr lang="en-US" sz="1400" dirty="0">
                <a:latin typeface="Arial Mon" pitchFamily="34" charset="0"/>
              </a:rPr>
              <a:t>4.0</a:t>
            </a:r>
            <a:r>
              <a:rPr lang="mn-MN" sz="1400" dirty="0">
                <a:latin typeface="Arial Mon" pitchFamily="34" charset="0"/>
              </a:rPr>
              <a:t> хувийг залилан, </a:t>
            </a:r>
            <a:r>
              <a:rPr lang="en-US" sz="1400" dirty="0">
                <a:latin typeface="Arial Mon" pitchFamily="34" charset="0"/>
              </a:rPr>
              <a:t>3.3</a:t>
            </a:r>
            <a:r>
              <a:rPr lang="mn-MN" sz="1400" dirty="0">
                <a:latin typeface="Arial Mon" pitchFamily="34" charset="0"/>
              </a:rPr>
              <a:t> хувийг танхай, </a:t>
            </a:r>
            <a:r>
              <a:rPr lang="en-US" sz="1400" dirty="0">
                <a:latin typeface="Arial Mon" pitchFamily="34" charset="0"/>
              </a:rPr>
              <a:t>1.7</a:t>
            </a:r>
            <a:r>
              <a:rPr lang="mn-MN" sz="1400" dirty="0">
                <a:latin typeface="Arial Mon" pitchFamily="34" charset="0"/>
              </a:rPr>
              <a:t> хувийг хүн амь, </a:t>
            </a:r>
            <a:r>
              <a:rPr lang="en-US" sz="1400" dirty="0">
                <a:latin typeface="Arial Mon" pitchFamily="34" charset="0"/>
              </a:rPr>
              <a:t>0.8</a:t>
            </a:r>
            <a:r>
              <a:rPr lang="mn-MN" sz="1400" dirty="0">
                <a:latin typeface="Arial Mon" pitchFamily="34" charset="0"/>
              </a:rPr>
              <a:t> хувийг золгүй учрал, </a:t>
            </a:r>
            <a:r>
              <a:rPr lang="en-US" sz="1400" dirty="0">
                <a:latin typeface="Arial Mon" pitchFamily="34" charset="0"/>
              </a:rPr>
              <a:t>0.8</a:t>
            </a:r>
            <a:r>
              <a:rPr lang="mn-MN" sz="1400" dirty="0">
                <a:latin typeface="Arial Mon" pitchFamily="34" charset="0"/>
              </a:rPr>
              <a:t> хувийг булаалт, </a:t>
            </a:r>
            <a:r>
              <a:rPr lang="en-US" sz="1400" dirty="0">
                <a:latin typeface="Arial Mon" pitchFamily="34" charset="0"/>
              </a:rPr>
              <a:t>8.1</a:t>
            </a:r>
            <a:r>
              <a:rPr lang="mn-MN" sz="1400" dirty="0">
                <a:latin typeface="Arial Mon" pitchFamily="34" charset="0"/>
              </a:rPr>
              <a:t> хувийг бусад хэрэг тус тус эзэлж байна</a:t>
            </a:r>
            <a:r>
              <a:rPr lang="mn-MN" sz="1400" dirty="0" smtClean="0">
                <a:latin typeface="Arial Mon" pitchFamily="34" charset="0"/>
                <a:cs typeface="Arial" panose="020B0604020202020204" pitchFamily="34" charset="0"/>
              </a:rPr>
              <a:t>а</a:t>
            </a:r>
            <a:r>
              <a:rPr lang="mn-MN" sz="1400" dirty="0">
                <a:latin typeface="Arial Mon" pitchFamily="34" charset="0"/>
                <a:cs typeface="Arial" panose="020B0604020202020204" pitchFamily="34" charset="0"/>
              </a:rPr>
              <a:t>. </a:t>
            </a:r>
            <a:endParaRPr lang="en-US" sz="1400" dirty="0">
              <a:latin typeface="Arial Mon"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4080422537"/>
              </p:ext>
            </p:extLst>
          </p:nvPr>
        </p:nvGraphicFramePr>
        <p:xfrm>
          <a:off x="1776412" y="762000"/>
          <a:ext cx="6300788"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94184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76200"/>
            <a:ext cx="9144000" cy="6858000"/>
          </a:xfrm>
          <a:prstGeom prst="rect">
            <a:avLst/>
          </a:prstGeom>
          <a:noFill/>
          <a:ln>
            <a:noFill/>
          </a:ln>
        </p:spPr>
      </p:pic>
      <p:sp>
        <p:nvSpPr>
          <p:cNvPr id="10" name="Rectangle 12"/>
          <p:cNvSpPr>
            <a:spLocks noChangeArrowheads="1"/>
          </p:cNvSpPr>
          <p:nvPr/>
        </p:nvSpPr>
        <p:spPr bwMode="auto">
          <a:xfrm>
            <a:off x="852488" y="457200"/>
            <a:ext cx="8291512"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 </a:t>
            </a:r>
            <a:r>
              <a:rPr lang="mn-MN" sz="2000" b="1" kern="0" dirty="0" smtClean="0">
                <a:solidFill>
                  <a:sysClr val="window" lastClr="FFFFFF"/>
                </a:solidFill>
                <a:latin typeface="Arial Unicode MS" pitchFamily="34" charset="-128"/>
                <a:ea typeface="Arial Unicode MS" pitchFamily="34" charset="-128"/>
                <a:cs typeface="Arial Unicode MS" pitchFamily="34" charset="-128"/>
              </a:rPr>
              <a:t>– Гэмт хэрэг</a:t>
            </a:r>
            <a:endParaRPr lang="mn-MN" sz="2000" b="1" kern="0" dirty="0">
              <a:solidFill>
                <a:sysClr val="window" lastClr="FFFFFF"/>
              </a:solidFill>
              <a:latin typeface="Arial Unicode MS" pitchFamily="34" charset="-128"/>
              <a:ea typeface="Arial Unicode MS" pitchFamily="34" charset="-128"/>
              <a:cs typeface="Arial Unicode MS" pitchFamily="34" charset="-128"/>
            </a:endParaRPr>
          </a:p>
        </p:txBody>
      </p:sp>
      <p:sp>
        <p:nvSpPr>
          <p:cNvPr id="4" name="Rectangle 3"/>
          <p:cNvSpPr/>
          <p:nvPr/>
        </p:nvSpPr>
        <p:spPr>
          <a:xfrm>
            <a:off x="990600" y="4191000"/>
            <a:ext cx="7752522" cy="2031325"/>
          </a:xfrm>
          <a:prstGeom prst="rect">
            <a:avLst/>
          </a:prstGeom>
        </p:spPr>
        <p:txBody>
          <a:bodyPr wrap="square">
            <a:spAutoFit/>
          </a:bodyPr>
          <a:lstStyle/>
          <a:p>
            <a:pPr marL="285750" indent="-285750" algn="just">
              <a:lnSpc>
                <a:spcPct val="150000"/>
              </a:lnSpc>
              <a:buFont typeface="Wingdings" pitchFamily="2" charset="2"/>
              <a:buChar char="Ø"/>
            </a:pPr>
            <a:r>
              <a:rPr lang="mn-MN" sz="1400" dirty="0">
                <a:latin typeface="Arial Mon" pitchFamily="34" charset="0"/>
              </a:rPr>
              <a:t>Гэмт хэргийн улмаас учирсан хохирол 437.4 сая төгрөг, түүний 72.4 хувь буюу 316.5 сая төгрөгийг нөхөн төлүүлээд байна</a:t>
            </a:r>
            <a:r>
              <a:rPr lang="mn-MN" sz="1400" dirty="0" smtClean="0">
                <a:latin typeface="Arial Mon" pitchFamily="34" charset="0"/>
                <a:ea typeface="Times New Roman"/>
              </a:rPr>
              <a:t>. </a:t>
            </a:r>
          </a:p>
          <a:p>
            <a:pPr marL="285750" indent="-285750" algn="just">
              <a:lnSpc>
                <a:spcPct val="150000"/>
              </a:lnSpc>
              <a:buFont typeface="Wingdings" pitchFamily="2" charset="2"/>
              <a:buChar char="Ø"/>
            </a:pPr>
            <a:r>
              <a:rPr lang="mn-MN" sz="1400" dirty="0">
                <a:latin typeface="Arial Mon" pitchFamily="34" charset="0"/>
              </a:rPr>
              <a:t>Нийт г‎эмт хэргийн </a:t>
            </a:r>
            <a:r>
              <a:rPr lang="en-US" sz="1400" dirty="0">
                <a:latin typeface="Arial Mon" pitchFamily="34" charset="0"/>
              </a:rPr>
              <a:t>33.3</a:t>
            </a:r>
            <a:r>
              <a:rPr lang="mn-MN" sz="1400" dirty="0">
                <a:latin typeface="Arial Mon" pitchFamily="34" charset="0"/>
              </a:rPr>
              <a:t> хувийг согтуугаар үйлдсэн байна. 18 ба түүнээс дээш насны 10000 хүнд ногдох гэмт хэрэг аймгийн дүн </a:t>
            </a:r>
            <a:r>
              <a:rPr lang="en-US" sz="1400" dirty="0">
                <a:latin typeface="Arial Mon" pitchFamily="34" charset="0"/>
              </a:rPr>
              <a:t>41</a:t>
            </a:r>
            <a:r>
              <a:rPr lang="mn-MN" sz="1400" dirty="0">
                <a:latin typeface="Arial Mon" pitchFamily="34" charset="0"/>
              </a:rPr>
              <a:t> хүн байхад  Дэлгэрцогт 65, Дэрэн 45, Цагаандэлгэр 58, Говь-Угтаал 58, Хулд </a:t>
            </a:r>
            <a:r>
              <a:rPr lang="en-US" sz="1400" dirty="0">
                <a:latin typeface="Arial Mon" pitchFamily="34" charset="0"/>
              </a:rPr>
              <a:t>52</a:t>
            </a:r>
            <a:r>
              <a:rPr lang="mn-MN" sz="1400" dirty="0">
                <a:latin typeface="Arial Mon" pitchFamily="34" charset="0"/>
              </a:rPr>
              <a:t>, Луус </a:t>
            </a:r>
            <a:r>
              <a:rPr lang="en-US" sz="1400" dirty="0">
                <a:latin typeface="Arial Mon" pitchFamily="34" charset="0"/>
              </a:rPr>
              <a:t>50,</a:t>
            </a:r>
            <a:r>
              <a:rPr lang="mn-MN" sz="1400" dirty="0">
                <a:latin typeface="Arial Mon" pitchFamily="34" charset="0"/>
              </a:rPr>
              <a:t> Гурвансайхан 50, Сайнцагаан 56 хүн байгаа нь гэмт хэрэг ихтэй сумдад орж байна</a:t>
            </a:r>
            <a:r>
              <a:rPr lang="mn-MN" sz="1400" dirty="0" smtClean="0">
                <a:latin typeface="Arial Mon" pitchFamily="34" charset="0"/>
                <a:ea typeface="Times New Roman"/>
              </a:rPr>
              <a:t>. </a:t>
            </a:r>
            <a:endParaRPr lang="en-US" sz="1400" dirty="0">
              <a:latin typeface="Arial Mon"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1362758752"/>
              </p:ext>
            </p:extLst>
          </p:nvPr>
        </p:nvGraphicFramePr>
        <p:xfrm>
          <a:off x="1181100" y="1143000"/>
          <a:ext cx="33909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xmlns="" val="990899436"/>
              </p:ext>
            </p:extLst>
          </p:nvPr>
        </p:nvGraphicFramePr>
        <p:xfrm>
          <a:off x="4648200" y="1143000"/>
          <a:ext cx="3419475" cy="289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991979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sp>
        <p:nvSpPr>
          <p:cNvPr id="10243" name="Content Placeholder 2"/>
          <p:cNvSpPr>
            <a:spLocks noGrp="1"/>
          </p:cNvSpPr>
          <p:nvPr>
            <p:ph idx="1"/>
          </p:nvPr>
        </p:nvSpPr>
        <p:spPr/>
        <p:txBody>
          <a:bodyPr/>
          <a:lstStyle/>
          <a:p>
            <a:endParaRPr lang="en-US" altLang="en-US" smtClean="0"/>
          </a:p>
        </p:txBody>
      </p:sp>
      <p:pic>
        <p:nvPicPr>
          <p:cNvPr id="4" name="Picture 2" descr="C:\Users\User\Desktop\10_Dundgovi de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5"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10245" name="Picture 2" descr="D:\2013\12. December 2013\display1.jpg"/>
          <p:cNvPicPr>
            <a:picLocks noChangeAspect="1" noChangeArrowheads="1"/>
          </p:cNvPicPr>
          <p:nvPr/>
        </p:nvPicPr>
        <p:blipFill>
          <a:blip r:embed="rId3">
            <a:extLst>
              <a:ext uri="{28A0092B-C50C-407E-A947-70E740481C1C}">
                <a14:useLocalDpi xmlns:a14="http://schemas.microsoft.com/office/drawing/2010/main" xmlns="" val="0"/>
              </a:ext>
            </a:extLst>
          </a:blip>
          <a:srcRect l="23940" t="30411" r="23524" b="9421"/>
          <a:stretch>
            <a:fillRect/>
          </a:stretch>
        </p:blipFill>
        <p:spPr bwMode="auto">
          <a:xfrm>
            <a:off x="1143000" y="1077913"/>
            <a:ext cx="7162800" cy="4941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36837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sp>
        <p:nvSpPr>
          <p:cNvPr id="6" name="Rectangle 12"/>
          <p:cNvSpPr>
            <a:spLocks noChangeArrowheads="1"/>
          </p:cNvSpPr>
          <p:nvPr/>
        </p:nvSpPr>
        <p:spPr bwMode="auto">
          <a:xfrm>
            <a:off x="838200" y="528638"/>
            <a:ext cx="8305800" cy="400050"/>
          </a:xfrm>
          <a:prstGeom prst="rect">
            <a:avLst/>
          </a:prstGeom>
          <a:solidFill>
            <a:srgbClr val="996600"/>
          </a:solidFill>
          <a:ln w="9525">
            <a:noFill/>
            <a:miter lim="800000"/>
            <a:headEnd/>
            <a:tailEnd/>
          </a:ln>
        </p:spPr>
        <p:txBody>
          <a:bodyPr wrap="square">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 – Эрүүл мэнд</a:t>
            </a:r>
          </a:p>
        </p:txBody>
      </p:sp>
      <p:sp>
        <p:nvSpPr>
          <p:cNvPr id="7" name="Rectangle 12"/>
          <p:cNvSpPr>
            <a:spLocks noChangeArrowheads="1"/>
          </p:cNvSpPr>
          <p:nvPr/>
        </p:nvSpPr>
        <p:spPr bwMode="auto">
          <a:xfrm>
            <a:off x="838200" y="528638"/>
            <a:ext cx="7913688"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 – Эрүүл мэнд</a:t>
            </a:r>
          </a:p>
        </p:txBody>
      </p:sp>
      <p:sp>
        <p:nvSpPr>
          <p:cNvPr id="3" name="Rectangle 2"/>
          <p:cNvSpPr/>
          <p:nvPr/>
        </p:nvSpPr>
        <p:spPr>
          <a:xfrm>
            <a:off x="1008163" y="4114800"/>
            <a:ext cx="7995443" cy="2031325"/>
          </a:xfrm>
          <a:prstGeom prst="rect">
            <a:avLst/>
          </a:prstGeom>
        </p:spPr>
        <p:txBody>
          <a:bodyPr wrap="square">
            <a:spAutoFit/>
          </a:bodyPr>
          <a:lstStyle/>
          <a:p>
            <a:pPr marL="171450" indent="-171450" algn="just">
              <a:lnSpc>
                <a:spcPct val="150000"/>
              </a:lnSpc>
              <a:buFont typeface="Wingdings" pitchFamily="2" charset="2"/>
              <a:buChar char="Ø"/>
            </a:pPr>
            <a:r>
              <a:rPr lang="en-US" sz="1200" dirty="0" err="1">
                <a:latin typeface="Arial Mon" pitchFamily="34" charset="0"/>
              </a:rPr>
              <a:t>Эрүүл</a:t>
            </a:r>
            <a:r>
              <a:rPr lang="en-US" sz="1200" dirty="0">
                <a:latin typeface="Arial Mon" pitchFamily="34" charset="0"/>
              </a:rPr>
              <a:t> </a:t>
            </a:r>
            <a:r>
              <a:rPr lang="en-US" sz="1200" dirty="0" err="1">
                <a:latin typeface="Arial Mon" pitchFamily="34" charset="0"/>
              </a:rPr>
              <a:t>мэндийн</a:t>
            </a:r>
            <a:r>
              <a:rPr lang="en-US" sz="1200" dirty="0">
                <a:latin typeface="Arial Mon" pitchFamily="34" charset="0"/>
              </a:rPr>
              <a:t> </a:t>
            </a:r>
            <a:r>
              <a:rPr lang="en-US" sz="1200" dirty="0" err="1">
                <a:latin typeface="Arial Mon" pitchFamily="34" charset="0"/>
              </a:rPr>
              <a:t>газрын</a:t>
            </a:r>
            <a:r>
              <a:rPr lang="en-US" sz="1200" dirty="0">
                <a:latin typeface="Arial Mon" pitchFamily="34" charset="0"/>
              </a:rPr>
              <a:t> </a:t>
            </a:r>
            <a:r>
              <a:rPr lang="en-US" sz="1200" dirty="0" err="1">
                <a:latin typeface="Arial Mon" pitchFamily="34" charset="0"/>
              </a:rPr>
              <a:t>мэдээгээр</a:t>
            </a:r>
            <a:r>
              <a:rPr lang="en-US" sz="1200" dirty="0">
                <a:latin typeface="Arial Mon" pitchFamily="34" charset="0"/>
              </a:rPr>
              <a:t> </a:t>
            </a:r>
            <a:r>
              <a:rPr lang="en-US" sz="1200" dirty="0" err="1">
                <a:latin typeface="Arial Mon" pitchFamily="34" charset="0"/>
              </a:rPr>
              <a:t>аймгийн</a:t>
            </a:r>
            <a:r>
              <a:rPr lang="en-US" sz="1200" dirty="0">
                <a:latin typeface="Arial Mon" pitchFamily="34" charset="0"/>
              </a:rPr>
              <a:t> </a:t>
            </a:r>
            <a:r>
              <a:rPr lang="en-US" sz="1200" dirty="0" err="1">
                <a:latin typeface="Arial Mon" pitchFamily="34" charset="0"/>
              </a:rPr>
              <a:t>хэмжээнд</a:t>
            </a:r>
            <a:r>
              <a:rPr lang="en-US" sz="1200" dirty="0">
                <a:latin typeface="Arial Mon" pitchFamily="34" charset="0"/>
              </a:rPr>
              <a:t> </a:t>
            </a:r>
            <a:r>
              <a:rPr lang="mn-MN" sz="1200" dirty="0">
                <a:latin typeface="Arial Mon" pitchFamily="34" charset="0"/>
              </a:rPr>
              <a:t>эхний 7 сарын байдлаар</a:t>
            </a:r>
            <a:r>
              <a:rPr lang="en-US" sz="1200" dirty="0">
                <a:latin typeface="Arial Mon" pitchFamily="34" charset="0"/>
              </a:rPr>
              <a:t> 590 </a:t>
            </a:r>
            <a:r>
              <a:rPr lang="mn-MN" sz="1200" dirty="0">
                <a:latin typeface="Arial Mon" pitchFamily="34" charset="0"/>
              </a:rPr>
              <a:t>эх төрсөн нь өнгөрсөн оны мөн үеэс </a:t>
            </a:r>
            <a:r>
              <a:rPr lang="en-US" sz="1200" dirty="0">
                <a:latin typeface="Arial Mon" pitchFamily="34" charset="0"/>
              </a:rPr>
              <a:t>3</a:t>
            </a:r>
            <a:r>
              <a:rPr lang="mn-MN" sz="1200" dirty="0">
                <a:latin typeface="Arial Mon" pitchFamily="34" charset="0"/>
              </a:rPr>
              <a:t>4 төрөлтөөр нэмэгдсэн ба </a:t>
            </a:r>
            <a:r>
              <a:rPr lang="en-US" sz="1200" dirty="0" err="1">
                <a:latin typeface="Arial Mon" pitchFamily="34" charset="0"/>
              </a:rPr>
              <a:t>нийт</a:t>
            </a:r>
            <a:r>
              <a:rPr lang="en-US" sz="1200" dirty="0">
                <a:latin typeface="Arial Mon" pitchFamily="34" charset="0"/>
              </a:rPr>
              <a:t> </a:t>
            </a:r>
            <a:r>
              <a:rPr lang="en-US" sz="1200" dirty="0" err="1">
                <a:latin typeface="Arial Mon" pitchFamily="34" charset="0"/>
              </a:rPr>
              <a:t>төрсөн</a:t>
            </a:r>
            <a:r>
              <a:rPr lang="en-US" sz="1200" dirty="0">
                <a:latin typeface="Arial Mon" pitchFamily="34" charset="0"/>
              </a:rPr>
              <a:t> </a:t>
            </a:r>
            <a:r>
              <a:rPr lang="en-US" sz="1200" dirty="0" err="1">
                <a:latin typeface="Arial Mon" pitchFamily="34" charset="0"/>
              </a:rPr>
              <a:t>эхчүүдийн</a:t>
            </a:r>
            <a:r>
              <a:rPr lang="en-US" sz="1200" dirty="0">
                <a:latin typeface="Arial Mon" pitchFamily="34" charset="0"/>
              </a:rPr>
              <a:t> 84.7 </a:t>
            </a:r>
            <a:r>
              <a:rPr lang="en-US" sz="1200" dirty="0" err="1">
                <a:latin typeface="Arial Mon" pitchFamily="34" charset="0"/>
              </a:rPr>
              <a:t>хувь</a:t>
            </a:r>
            <a:r>
              <a:rPr lang="en-US" sz="1200" dirty="0">
                <a:latin typeface="Arial Mon" pitchFamily="34" charset="0"/>
              </a:rPr>
              <a:t> </a:t>
            </a:r>
            <a:r>
              <a:rPr lang="en-US" sz="1200" dirty="0" err="1">
                <a:latin typeface="Arial Mon" pitchFamily="34" charset="0"/>
              </a:rPr>
              <a:t>нь</a:t>
            </a:r>
            <a:r>
              <a:rPr lang="en-US" sz="1200" dirty="0">
                <a:latin typeface="Arial Mon" pitchFamily="34" charset="0"/>
              </a:rPr>
              <a:t>  </a:t>
            </a:r>
            <a:r>
              <a:rPr lang="en-US" sz="1200" dirty="0" err="1">
                <a:latin typeface="Arial Mon" pitchFamily="34" charset="0"/>
              </a:rPr>
              <a:t>аймгийн</a:t>
            </a:r>
            <a:r>
              <a:rPr lang="en-US" sz="1200" dirty="0">
                <a:latin typeface="Arial Mon" pitchFamily="34" charset="0"/>
              </a:rPr>
              <a:t> </a:t>
            </a:r>
            <a:r>
              <a:rPr lang="en-US" sz="1200" dirty="0" err="1">
                <a:latin typeface="Arial Mon" pitchFamily="34" charset="0"/>
              </a:rPr>
              <a:t>нэгдсэн</a:t>
            </a:r>
            <a:r>
              <a:rPr lang="en-US" sz="1200" dirty="0">
                <a:latin typeface="Arial Mon" pitchFamily="34" charset="0"/>
              </a:rPr>
              <a:t> </a:t>
            </a:r>
            <a:r>
              <a:rPr lang="en-US" sz="1200" dirty="0" err="1">
                <a:latin typeface="Arial Mon" pitchFamily="34" charset="0"/>
              </a:rPr>
              <a:t>эмнэлэгт</a:t>
            </a:r>
            <a:r>
              <a:rPr lang="en-US" sz="1200" dirty="0">
                <a:latin typeface="Arial Mon" pitchFamily="34" charset="0"/>
              </a:rPr>
              <a:t> </a:t>
            </a:r>
            <a:r>
              <a:rPr lang="en-US" sz="1200" dirty="0" err="1">
                <a:latin typeface="Arial Mon" pitchFamily="34" charset="0"/>
              </a:rPr>
              <a:t>төрсөн</a:t>
            </a:r>
            <a:r>
              <a:rPr lang="en-US" sz="1200" dirty="0">
                <a:latin typeface="Arial Mon" pitchFamily="34" charset="0"/>
              </a:rPr>
              <a:t> </a:t>
            </a:r>
            <a:r>
              <a:rPr lang="en-US" sz="1200" dirty="0" err="1">
                <a:latin typeface="Arial Mon" pitchFamily="34" charset="0"/>
              </a:rPr>
              <a:t>байна</a:t>
            </a:r>
            <a:r>
              <a:rPr lang="en-US" sz="1200" dirty="0">
                <a:latin typeface="Arial Mon" pitchFamily="34" charset="0"/>
              </a:rPr>
              <a:t>. </a:t>
            </a:r>
            <a:r>
              <a:rPr lang="en-US" sz="1200" dirty="0" err="1">
                <a:latin typeface="Arial Mon" pitchFamily="34" charset="0"/>
              </a:rPr>
              <a:t>Тус</a:t>
            </a:r>
            <a:r>
              <a:rPr lang="en-US" sz="1200" dirty="0">
                <a:latin typeface="Arial Mon" pitchFamily="34" charset="0"/>
              </a:rPr>
              <a:t> </a:t>
            </a:r>
            <a:r>
              <a:rPr lang="en-US" sz="1200" dirty="0" err="1">
                <a:latin typeface="Arial Mon" pitchFamily="34" charset="0"/>
              </a:rPr>
              <a:t>аймагт</a:t>
            </a:r>
            <a:r>
              <a:rPr lang="en-US" sz="1200" dirty="0">
                <a:latin typeface="Arial Mon" pitchFamily="34" charset="0"/>
              </a:rPr>
              <a:t> </a:t>
            </a:r>
            <a:r>
              <a:rPr lang="mn-MN" sz="1200" dirty="0">
                <a:latin typeface="Arial Mon" pitchFamily="34" charset="0"/>
              </a:rPr>
              <a:t>эхний 7 сарын </a:t>
            </a:r>
            <a:r>
              <a:rPr lang="en-US" sz="1200" dirty="0" err="1">
                <a:latin typeface="Arial Mon" pitchFamily="34" charset="0"/>
              </a:rPr>
              <a:t>байдлаар</a:t>
            </a:r>
            <a:r>
              <a:rPr lang="en-US" sz="1200" dirty="0">
                <a:latin typeface="Arial Mon" pitchFamily="34" charset="0"/>
              </a:rPr>
              <a:t> </a:t>
            </a:r>
            <a:r>
              <a:rPr lang="en-US" sz="1200" dirty="0" err="1">
                <a:latin typeface="Arial Mon" pitchFamily="34" charset="0"/>
              </a:rPr>
              <a:t>эхийн</a:t>
            </a:r>
            <a:r>
              <a:rPr lang="en-US" sz="1200" dirty="0">
                <a:latin typeface="Arial Mon" pitchFamily="34" charset="0"/>
              </a:rPr>
              <a:t> </a:t>
            </a:r>
            <a:r>
              <a:rPr lang="en-US" sz="1200" dirty="0" err="1">
                <a:latin typeface="Arial Mon" pitchFamily="34" charset="0"/>
              </a:rPr>
              <a:t>эндэгдэл</a:t>
            </a:r>
            <a:r>
              <a:rPr lang="en-US" sz="1200" dirty="0">
                <a:latin typeface="Arial Mon" pitchFamily="34" charset="0"/>
              </a:rPr>
              <a:t> </a:t>
            </a:r>
            <a:r>
              <a:rPr lang="en-US" sz="1200" dirty="0" err="1">
                <a:latin typeface="Arial Mon" pitchFamily="34" charset="0"/>
              </a:rPr>
              <a:t>гараагүй</a:t>
            </a:r>
            <a:r>
              <a:rPr lang="en-US" sz="1200" dirty="0" smtClean="0">
                <a:latin typeface="Arial Mon" pitchFamily="34" charset="0"/>
              </a:rPr>
              <a:t>.</a:t>
            </a:r>
          </a:p>
          <a:p>
            <a:pPr marL="171450" indent="-171450" algn="just">
              <a:lnSpc>
                <a:spcPct val="150000"/>
              </a:lnSpc>
              <a:buFont typeface="Wingdings" pitchFamily="2" charset="2"/>
              <a:buChar char="Ø"/>
            </a:pPr>
            <a:r>
              <a:rPr lang="mn-MN" sz="1200" dirty="0">
                <a:latin typeface="Arial Mon" pitchFamily="34" charset="0"/>
              </a:rPr>
              <a:t>201</a:t>
            </a:r>
            <a:r>
              <a:rPr lang="en-US" sz="1200" dirty="0">
                <a:latin typeface="Arial Mon" pitchFamily="34" charset="0"/>
              </a:rPr>
              <a:t>6 </a:t>
            </a:r>
            <a:r>
              <a:rPr lang="mn-MN" sz="1200" dirty="0">
                <a:latin typeface="Arial Mon" pitchFamily="34" charset="0"/>
              </a:rPr>
              <a:t>оны эхний 7 сарын байдлаар н</a:t>
            </a:r>
            <a:r>
              <a:rPr lang="en-US" sz="1200" dirty="0" err="1">
                <a:latin typeface="Arial Mon" pitchFamily="34" charset="0"/>
              </a:rPr>
              <a:t>ялхсын</a:t>
            </a:r>
            <a:r>
              <a:rPr lang="en-US" sz="1200" dirty="0">
                <a:latin typeface="Arial Mon" pitchFamily="34" charset="0"/>
              </a:rPr>
              <a:t> </a:t>
            </a:r>
            <a:r>
              <a:rPr lang="en-US" sz="1200" dirty="0" err="1">
                <a:latin typeface="Arial Mon" pitchFamily="34" charset="0"/>
              </a:rPr>
              <a:t>эндэгд</a:t>
            </a:r>
            <a:r>
              <a:rPr lang="mn-MN" sz="1200" dirty="0">
                <a:latin typeface="Arial Mon" pitchFamily="34" charset="0"/>
              </a:rPr>
              <a:t>э</a:t>
            </a:r>
            <a:r>
              <a:rPr lang="en-US" sz="1200" dirty="0">
                <a:latin typeface="Arial Mon" pitchFamily="34" charset="0"/>
              </a:rPr>
              <a:t>л 8 </a:t>
            </a:r>
            <a:r>
              <a:rPr lang="mn-MN" sz="1200" dirty="0">
                <a:latin typeface="Arial Mon" pitchFamily="34" charset="0"/>
              </a:rPr>
              <a:t>тохиолдол бүртгэгдсэн нь Өлзийт суманд 1 хүүхэд, Дэлгэрхангай суманд 1 хүүхэд, аймгийн төвд </a:t>
            </a:r>
            <a:r>
              <a:rPr lang="en-US" sz="1200" dirty="0">
                <a:latin typeface="Arial Mon" pitchFamily="34" charset="0"/>
              </a:rPr>
              <a:t>6 </a:t>
            </a:r>
            <a:r>
              <a:rPr lang="mn-MN" sz="1200" dirty="0">
                <a:latin typeface="Arial Mon" pitchFamily="34" charset="0"/>
              </a:rPr>
              <a:t>хүүхэд өвчний улмаас эндсэн байна. Мөн 1-5 хүртэлх насны хүүхдийн эндэгдэл 4 бүртгэгдсэн Дэлгэрхангай, Адаацаг, Өндөршил сумдад тус бүр нэг хүүхэд амьсгалын замын өвчний улмаас, Өндөршил суманд 1 хүүхэд ослоор эндсэн байна.</a:t>
            </a:r>
            <a:endParaRPr lang="en-US" sz="1200" dirty="0">
              <a:effectLst/>
              <a:latin typeface="Arial Mon" pitchFamily="34" charset="0"/>
              <a:ea typeface="Times New Roman"/>
            </a:endParaRPr>
          </a:p>
        </p:txBody>
      </p:sp>
      <p:graphicFrame>
        <p:nvGraphicFramePr>
          <p:cNvPr id="11" name="Chart 10"/>
          <p:cNvGraphicFramePr>
            <a:graphicFrameLocks/>
          </p:cNvGraphicFramePr>
          <p:nvPr>
            <p:extLst>
              <p:ext uri="{D42A27DB-BD31-4B8C-83A1-F6EECF244321}">
                <p14:modId xmlns:p14="http://schemas.microsoft.com/office/powerpoint/2010/main" xmlns="" val="261052649"/>
              </p:ext>
            </p:extLst>
          </p:nvPr>
        </p:nvGraphicFramePr>
        <p:xfrm>
          <a:off x="1272084" y="1066800"/>
          <a:ext cx="3376116"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xmlns="" val="3132672174"/>
              </p:ext>
            </p:extLst>
          </p:nvPr>
        </p:nvGraphicFramePr>
        <p:xfrm>
          <a:off x="4724400" y="1143000"/>
          <a:ext cx="3733800" cy="2819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96752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3313"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sp>
        <p:nvSpPr>
          <p:cNvPr id="6" name="Rectangle 12"/>
          <p:cNvSpPr>
            <a:spLocks noChangeArrowheads="1"/>
          </p:cNvSpPr>
          <p:nvPr/>
        </p:nvSpPr>
        <p:spPr bwMode="auto">
          <a:xfrm>
            <a:off x="834887" y="523280"/>
            <a:ext cx="8305800" cy="400050"/>
          </a:xfrm>
          <a:prstGeom prst="rect">
            <a:avLst/>
          </a:prstGeom>
          <a:solidFill>
            <a:srgbClr val="996600"/>
          </a:solidFill>
          <a:ln w="9525">
            <a:noFill/>
            <a:miter lim="800000"/>
            <a:headEnd/>
            <a:tailEnd/>
          </a:ln>
        </p:spPr>
        <p:txBody>
          <a:bodyPr wrap="square">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 – Эрүүл мэнд</a:t>
            </a:r>
          </a:p>
        </p:txBody>
      </p:sp>
      <p:sp>
        <p:nvSpPr>
          <p:cNvPr id="3" name="Rectangle 2"/>
          <p:cNvSpPr/>
          <p:nvPr/>
        </p:nvSpPr>
        <p:spPr>
          <a:xfrm>
            <a:off x="995148" y="4114800"/>
            <a:ext cx="8001000" cy="1600438"/>
          </a:xfrm>
          <a:prstGeom prst="rect">
            <a:avLst/>
          </a:prstGeom>
        </p:spPr>
        <p:txBody>
          <a:bodyPr wrap="square">
            <a:spAutoFit/>
          </a:bodyPr>
          <a:lstStyle/>
          <a:p>
            <a:r>
              <a:rPr lang="en-US" sz="1400" dirty="0" smtClean="0">
                <a:latin typeface="Arial Mon" pitchFamily="34" charset="0"/>
              </a:rPr>
              <a:t>	2016 </a:t>
            </a:r>
            <a:r>
              <a:rPr lang="en-US" sz="1400" dirty="0" err="1">
                <a:latin typeface="Arial Mon" pitchFamily="34" charset="0"/>
              </a:rPr>
              <a:t>оны</a:t>
            </a:r>
            <a:r>
              <a:rPr lang="en-US" sz="1400" dirty="0">
                <a:latin typeface="Arial Mon" pitchFamily="34" charset="0"/>
              </a:rPr>
              <a:t> </a:t>
            </a:r>
            <a:r>
              <a:rPr lang="mn-MN" sz="1400" dirty="0">
                <a:latin typeface="Arial Mon" pitchFamily="34" charset="0"/>
              </a:rPr>
              <a:t>эхний 7 сарын </a:t>
            </a:r>
            <a:r>
              <a:rPr lang="en-US" sz="1400" dirty="0" err="1">
                <a:latin typeface="Arial Mon" pitchFamily="34" charset="0"/>
              </a:rPr>
              <a:t>байдлаар</a:t>
            </a:r>
            <a:r>
              <a:rPr lang="en-US" sz="1400" dirty="0">
                <a:latin typeface="Arial Mon" pitchFamily="34" charset="0"/>
              </a:rPr>
              <a:t> </a:t>
            </a:r>
            <a:r>
              <a:rPr lang="mn-MN" sz="1400" dirty="0">
                <a:latin typeface="Arial Mon" pitchFamily="34" charset="0"/>
              </a:rPr>
              <a:t>эмнэлэгт </a:t>
            </a:r>
            <a:r>
              <a:rPr lang="en-US" sz="1400" dirty="0" err="1">
                <a:latin typeface="Arial Mon" pitchFamily="34" charset="0"/>
              </a:rPr>
              <a:t>шинээр</a:t>
            </a:r>
            <a:r>
              <a:rPr lang="en-US" sz="1400" dirty="0">
                <a:latin typeface="Arial Mon" pitchFamily="34" charset="0"/>
              </a:rPr>
              <a:t> </a:t>
            </a:r>
            <a:r>
              <a:rPr lang="mn-MN" sz="1400" dirty="0">
                <a:latin typeface="Arial Mon" pitchFamily="34" charset="0"/>
              </a:rPr>
              <a:t>6879 </a:t>
            </a:r>
            <a:r>
              <a:rPr lang="en-US" sz="1400" dirty="0" err="1">
                <a:latin typeface="Arial Mon" pitchFamily="34" charset="0"/>
              </a:rPr>
              <a:t>эмчлүүлэгч</a:t>
            </a:r>
            <a:r>
              <a:rPr lang="en-US" sz="1400" dirty="0">
                <a:latin typeface="Arial Mon" pitchFamily="34" charset="0"/>
              </a:rPr>
              <a:t> </a:t>
            </a:r>
            <a:r>
              <a:rPr lang="en-US" sz="1400" dirty="0" err="1">
                <a:latin typeface="Arial Mon" pitchFamily="34" charset="0"/>
              </a:rPr>
              <a:t>хэвтэж</a:t>
            </a:r>
            <a:r>
              <a:rPr lang="en-US" sz="1400" dirty="0">
                <a:latin typeface="Arial Mon" pitchFamily="34" charset="0"/>
              </a:rPr>
              <a:t> </a:t>
            </a:r>
            <a:r>
              <a:rPr lang="mn-MN" sz="1400" dirty="0">
                <a:latin typeface="Arial Mon" pitchFamily="34" charset="0"/>
              </a:rPr>
              <a:t>6846 </a:t>
            </a:r>
            <a:r>
              <a:rPr lang="en-US" sz="1400" dirty="0" err="1">
                <a:latin typeface="Arial Mon" pitchFamily="34" charset="0"/>
              </a:rPr>
              <a:t>эмчлүүлэгч</a:t>
            </a:r>
            <a:r>
              <a:rPr lang="en-US" sz="1400" dirty="0">
                <a:latin typeface="Arial Mon" pitchFamily="34" charset="0"/>
              </a:rPr>
              <a:t> </a:t>
            </a:r>
            <a:r>
              <a:rPr lang="en-US" sz="1400" dirty="0" err="1">
                <a:latin typeface="Arial Mon" pitchFamily="34" charset="0"/>
              </a:rPr>
              <a:t>эмнэлгээс</a:t>
            </a:r>
            <a:r>
              <a:rPr lang="en-US" sz="1400" dirty="0">
                <a:latin typeface="Arial Mon" pitchFamily="34" charset="0"/>
              </a:rPr>
              <a:t> </a:t>
            </a:r>
            <a:r>
              <a:rPr lang="en-US" sz="1400" dirty="0" err="1">
                <a:latin typeface="Arial Mon" pitchFamily="34" charset="0"/>
              </a:rPr>
              <a:t>гарсан</a:t>
            </a:r>
            <a:r>
              <a:rPr lang="en-US" sz="1400" dirty="0">
                <a:latin typeface="Arial Mon" pitchFamily="34" charset="0"/>
              </a:rPr>
              <a:t> </a:t>
            </a:r>
            <a:r>
              <a:rPr lang="en-US" sz="1400" dirty="0" err="1">
                <a:latin typeface="Arial Mon" pitchFamily="34" charset="0"/>
              </a:rPr>
              <a:t>бөгөөд</a:t>
            </a:r>
            <a:r>
              <a:rPr lang="en-US" sz="1400" dirty="0">
                <a:latin typeface="Arial Mon" pitchFamily="34" charset="0"/>
              </a:rPr>
              <a:t> </a:t>
            </a:r>
            <a:r>
              <a:rPr lang="en-US" sz="1400" dirty="0" err="1">
                <a:latin typeface="Arial Mon" pitchFamily="34" charset="0"/>
              </a:rPr>
              <a:t>нийт</a:t>
            </a:r>
            <a:r>
              <a:rPr lang="en-US" sz="1400" dirty="0">
                <a:latin typeface="Arial Mon" pitchFamily="34" charset="0"/>
              </a:rPr>
              <a:t> </a:t>
            </a:r>
            <a:r>
              <a:rPr lang="mn-MN" sz="1400" dirty="0">
                <a:latin typeface="Arial Mon" pitchFamily="34" charset="0"/>
              </a:rPr>
              <a:t>49287 </a:t>
            </a:r>
            <a:r>
              <a:rPr lang="en-US" sz="1400" dirty="0" err="1">
                <a:latin typeface="Arial Mon" pitchFamily="34" charset="0"/>
              </a:rPr>
              <a:t>ор</a:t>
            </a:r>
            <a:r>
              <a:rPr lang="en-US" sz="1400" dirty="0">
                <a:latin typeface="Arial Mon" pitchFamily="34" charset="0"/>
              </a:rPr>
              <a:t> </a:t>
            </a:r>
            <a:r>
              <a:rPr lang="en-US" sz="1400" dirty="0" err="1">
                <a:latin typeface="Arial Mon" pitchFamily="34" charset="0"/>
              </a:rPr>
              <a:t>хоног</a:t>
            </a:r>
            <a:r>
              <a:rPr lang="en-US" sz="1400" dirty="0">
                <a:latin typeface="Arial Mon" pitchFamily="34" charset="0"/>
              </a:rPr>
              <a:t> </a:t>
            </a:r>
            <a:r>
              <a:rPr lang="en-US" sz="1400" dirty="0" err="1">
                <a:latin typeface="Arial Mon" pitchFamily="34" charset="0"/>
              </a:rPr>
              <a:t>ашиглаж</a:t>
            </a:r>
            <a:r>
              <a:rPr lang="en-US" sz="1400" dirty="0">
                <a:latin typeface="Arial Mon" pitchFamily="34" charset="0"/>
              </a:rPr>
              <a:t>, </a:t>
            </a:r>
            <a:r>
              <a:rPr lang="en-US" sz="1400" dirty="0" err="1">
                <a:latin typeface="Arial Mon" pitchFamily="34" charset="0"/>
              </a:rPr>
              <a:t>дундаж</a:t>
            </a:r>
            <a:r>
              <a:rPr lang="en-US" sz="1400" dirty="0">
                <a:latin typeface="Arial Mon" pitchFamily="34" charset="0"/>
              </a:rPr>
              <a:t> </a:t>
            </a:r>
            <a:r>
              <a:rPr lang="en-US" sz="1400" dirty="0" err="1">
                <a:latin typeface="Arial Mon" pitchFamily="34" charset="0"/>
              </a:rPr>
              <a:t>ор</a:t>
            </a:r>
            <a:r>
              <a:rPr lang="en-US" sz="1400" dirty="0">
                <a:latin typeface="Arial Mon" pitchFamily="34" charset="0"/>
              </a:rPr>
              <a:t> </a:t>
            </a:r>
            <a:r>
              <a:rPr lang="en-US" sz="1400" dirty="0" err="1">
                <a:latin typeface="Arial Mon" pitchFamily="34" charset="0"/>
              </a:rPr>
              <a:t>хоног</a:t>
            </a:r>
            <a:r>
              <a:rPr lang="en-US" sz="1400" dirty="0">
                <a:latin typeface="Arial Mon" pitchFamily="34" charset="0"/>
              </a:rPr>
              <a:t> 7,</a:t>
            </a:r>
            <a:r>
              <a:rPr lang="mn-MN" sz="1400" dirty="0">
                <a:latin typeface="Arial Mon" pitchFamily="34" charset="0"/>
              </a:rPr>
              <a:t>2 </a:t>
            </a:r>
            <a:r>
              <a:rPr lang="en-US" sz="1400" dirty="0" err="1">
                <a:latin typeface="Arial Mon" pitchFamily="34" charset="0"/>
              </a:rPr>
              <a:t>байна</a:t>
            </a:r>
            <a:r>
              <a:rPr lang="en-US" sz="1400" dirty="0">
                <a:latin typeface="Arial Mon" pitchFamily="34" charset="0"/>
              </a:rPr>
              <a:t>.</a:t>
            </a:r>
          </a:p>
          <a:p>
            <a:r>
              <a:rPr lang="en-US" sz="1400" dirty="0" smtClean="0">
                <a:latin typeface="Arial Mon" pitchFamily="34" charset="0"/>
              </a:rPr>
              <a:t>	</a:t>
            </a:r>
            <a:r>
              <a:rPr lang="mn-MN" sz="1400" dirty="0" smtClean="0">
                <a:latin typeface="Arial Mon" pitchFamily="34" charset="0"/>
              </a:rPr>
              <a:t>Эхний </a:t>
            </a:r>
            <a:r>
              <a:rPr lang="mn-MN" sz="1400" dirty="0">
                <a:latin typeface="Arial Mon" pitchFamily="34" charset="0"/>
              </a:rPr>
              <a:t>7 сарын </a:t>
            </a:r>
            <a:r>
              <a:rPr lang="en-US" sz="1400" dirty="0" err="1">
                <a:latin typeface="Arial Mon" pitchFamily="34" charset="0"/>
              </a:rPr>
              <a:t>байдлаар</a:t>
            </a:r>
            <a:r>
              <a:rPr lang="en-US" sz="1400" dirty="0">
                <a:latin typeface="Arial Mon" pitchFamily="34" charset="0"/>
              </a:rPr>
              <a:t> </a:t>
            </a:r>
            <a:r>
              <a:rPr lang="mn-MN" sz="1400" dirty="0">
                <a:latin typeface="Arial Mon" pitchFamily="34" charset="0"/>
              </a:rPr>
              <a:t>109715 </a:t>
            </a:r>
            <a:r>
              <a:rPr lang="en-US" sz="1400" dirty="0" err="1">
                <a:latin typeface="Arial Mon" pitchFamily="34" charset="0"/>
              </a:rPr>
              <a:t>амбулаторийн</a:t>
            </a:r>
            <a:r>
              <a:rPr lang="en-US" sz="1400" dirty="0">
                <a:latin typeface="Arial Mon" pitchFamily="34" charset="0"/>
              </a:rPr>
              <a:t> </a:t>
            </a:r>
            <a:r>
              <a:rPr lang="en-US" sz="1400" dirty="0" err="1">
                <a:latin typeface="Arial Mon" pitchFamily="34" charset="0"/>
              </a:rPr>
              <a:t>үзлэг</a:t>
            </a:r>
            <a:r>
              <a:rPr lang="en-US" sz="1400" dirty="0">
                <a:latin typeface="Arial Mon" pitchFamily="34" charset="0"/>
              </a:rPr>
              <a:t> </a:t>
            </a:r>
            <a:r>
              <a:rPr lang="en-US" sz="1400" dirty="0" err="1">
                <a:latin typeface="Arial Mon" pitchFamily="34" charset="0"/>
              </a:rPr>
              <a:t>бүртгэгдсэнээс</a:t>
            </a:r>
            <a:r>
              <a:rPr lang="en-US" sz="1400" dirty="0">
                <a:latin typeface="Arial Mon" pitchFamily="34" charset="0"/>
              </a:rPr>
              <a:t> </a:t>
            </a:r>
            <a:r>
              <a:rPr lang="en-US" sz="1400" dirty="0" err="1">
                <a:latin typeface="Arial Mon" pitchFamily="34" charset="0"/>
              </a:rPr>
              <a:t>урьдчилан</a:t>
            </a:r>
            <a:r>
              <a:rPr lang="en-US" sz="1400" dirty="0">
                <a:latin typeface="Arial Mon" pitchFamily="34" charset="0"/>
              </a:rPr>
              <a:t> </a:t>
            </a:r>
            <a:r>
              <a:rPr lang="en-US" sz="1400" dirty="0" err="1">
                <a:latin typeface="Arial Mon" pitchFamily="34" charset="0"/>
              </a:rPr>
              <a:t>сэргийлэх</a:t>
            </a:r>
            <a:r>
              <a:rPr lang="en-US" sz="1400" dirty="0">
                <a:latin typeface="Arial Mon" pitchFamily="34" charset="0"/>
              </a:rPr>
              <a:t> </a:t>
            </a:r>
            <a:r>
              <a:rPr lang="en-US" sz="1400" dirty="0" err="1">
                <a:latin typeface="Arial Mon" pitchFamily="34" charset="0"/>
              </a:rPr>
              <a:t>үзлэг</a:t>
            </a:r>
            <a:r>
              <a:rPr lang="en-US" sz="1400" dirty="0">
                <a:latin typeface="Arial Mon" pitchFamily="34" charset="0"/>
              </a:rPr>
              <a:t> </a:t>
            </a:r>
            <a:r>
              <a:rPr lang="mn-MN" sz="1400" dirty="0">
                <a:latin typeface="Arial Mon" pitchFamily="34" charset="0"/>
              </a:rPr>
              <a:t>34,9</a:t>
            </a:r>
            <a:r>
              <a:rPr lang="en-US" sz="1400" dirty="0">
                <a:latin typeface="Arial Mon" pitchFamily="34" charset="0"/>
              </a:rPr>
              <a:t>%, </a:t>
            </a:r>
            <a:r>
              <a:rPr lang="en-US" sz="1400" dirty="0" err="1">
                <a:latin typeface="Arial Mon" pitchFamily="34" charset="0"/>
              </a:rPr>
              <a:t>амбулаторийн</a:t>
            </a:r>
            <a:r>
              <a:rPr lang="en-US" sz="1400" dirty="0">
                <a:latin typeface="Arial Mon" pitchFamily="34" charset="0"/>
              </a:rPr>
              <a:t> </a:t>
            </a:r>
            <a:r>
              <a:rPr lang="en-US" sz="1400" dirty="0" err="1">
                <a:latin typeface="Arial Mon" pitchFamily="34" charset="0"/>
              </a:rPr>
              <a:t>үзлэг</a:t>
            </a:r>
            <a:r>
              <a:rPr lang="en-US" sz="1400" dirty="0">
                <a:latin typeface="Arial Mon" pitchFamily="34" charset="0"/>
              </a:rPr>
              <a:t> </a:t>
            </a:r>
            <a:r>
              <a:rPr lang="mn-MN" sz="1400" dirty="0">
                <a:latin typeface="Arial Mon" pitchFamily="34" charset="0"/>
              </a:rPr>
              <a:t>42,6</a:t>
            </a:r>
            <a:r>
              <a:rPr lang="en-US" sz="1400" dirty="0">
                <a:latin typeface="Arial Mon" pitchFamily="34" charset="0"/>
              </a:rPr>
              <a:t> %, </a:t>
            </a:r>
            <a:r>
              <a:rPr lang="en-US" sz="1400" dirty="0" err="1">
                <a:latin typeface="Arial Mon" pitchFamily="34" charset="0"/>
              </a:rPr>
              <a:t>идэвхитэй</a:t>
            </a:r>
            <a:r>
              <a:rPr lang="en-US" sz="1400" dirty="0">
                <a:latin typeface="Arial Mon" pitchFamily="34" charset="0"/>
              </a:rPr>
              <a:t> </a:t>
            </a:r>
            <a:r>
              <a:rPr lang="en-US" sz="1400" dirty="0" err="1">
                <a:latin typeface="Arial Mon" pitchFamily="34" charset="0"/>
              </a:rPr>
              <a:t>хяналт</a:t>
            </a:r>
            <a:r>
              <a:rPr lang="en-US" sz="1400" dirty="0">
                <a:latin typeface="Arial Mon" pitchFamily="34" charset="0"/>
              </a:rPr>
              <a:t> </a:t>
            </a:r>
            <a:r>
              <a:rPr lang="mn-MN" sz="1400" dirty="0">
                <a:latin typeface="Arial Mon" pitchFamily="34" charset="0"/>
              </a:rPr>
              <a:t>15,3</a:t>
            </a:r>
            <a:r>
              <a:rPr lang="en-US" sz="1400" dirty="0">
                <a:latin typeface="Arial Mon" pitchFamily="34" charset="0"/>
              </a:rPr>
              <a:t> %, </a:t>
            </a:r>
            <a:r>
              <a:rPr lang="en-US" sz="1400" dirty="0" err="1">
                <a:latin typeface="Arial Mon" pitchFamily="34" charset="0"/>
              </a:rPr>
              <a:t>гэрийн</a:t>
            </a:r>
            <a:r>
              <a:rPr lang="en-US" sz="1400" dirty="0">
                <a:latin typeface="Arial Mon" pitchFamily="34" charset="0"/>
              </a:rPr>
              <a:t> </a:t>
            </a:r>
            <a:r>
              <a:rPr lang="en-US" sz="1400" dirty="0" err="1">
                <a:latin typeface="Arial Mon" pitchFamily="34" charset="0"/>
              </a:rPr>
              <a:t>үзлэг</a:t>
            </a:r>
            <a:r>
              <a:rPr lang="en-US" sz="1400" dirty="0">
                <a:latin typeface="Arial Mon" pitchFamily="34" charset="0"/>
              </a:rPr>
              <a:t> 7.</a:t>
            </a:r>
            <a:r>
              <a:rPr lang="mn-MN" sz="1400" dirty="0">
                <a:latin typeface="Arial Mon" pitchFamily="34" charset="0"/>
              </a:rPr>
              <a:t>2</a:t>
            </a:r>
            <a:r>
              <a:rPr lang="en-US" sz="1400" dirty="0">
                <a:latin typeface="Arial Mon" pitchFamily="34" charset="0"/>
              </a:rPr>
              <a:t> %- </a:t>
            </a:r>
            <a:r>
              <a:rPr lang="en-US" sz="1400" dirty="0" err="1">
                <a:latin typeface="Arial Mon" pitchFamily="34" charset="0"/>
              </a:rPr>
              <a:t>ийг</a:t>
            </a:r>
            <a:r>
              <a:rPr lang="en-US" sz="1400" dirty="0">
                <a:latin typeface="Arial Mon" pitchFamily="34" charset="0"/>
              </a:rPr>
              <a:t> </a:t>
            </a:r>
            <a:r>
              <a:rPr lang="en-US" sz="1400" dirty="0" err="1">
                <a:latin typeface="Arial Mon" pitchFamily="34" charset="0"/>
              </a:rPr>
              <a:t>эзэлж</a:t>
            </a:r>
            <a:r>
              <a:rPr lang="en-US" sz="1400" dirty="0">
                <a:latin typeface="Arial Mon" pitchFamily="34" charset="0"/>
              </a:rPr>
              <a:t> </a:t>
            </a:r>
            <a:r>
              <a:rPr lang="en-US" sz="1400" dirty="0" err="1">
                <a:latin typeface="Arial Mon" pitchFamily="34" charset="0"/>
              </a:rPr>
              <a:t>байна</a:t>
            </a:r>
            <a:r>
              <a:rPr lang="en-US" sz="1400" dirty="0">
                <a:latin typeface="Arial Mon" pitchFamily="34" charset="0"/>
              </a:rPr>
              <a:t>. </a:t>
            </a:r>
            <a:r>
              <a:rPr lang="mn-MN" sz="1400" dirty="0">
                <a:latin typeface="Arial Mon" pitchFamily="34" charset="0"/>
              </a:rPr>
              <a:t>Нийт үзлэгт хамрагдсан хүмүүсийн 38,4 хувь нь эрэгтэй, 61,6 хувь нь эмэгтэй хүн байна.</a:t>
            </a:r>
            <a:endParaRPr lang="en-US" sz="1400" dirty="0">
              <a:latin typeface="Arial Mon"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38292915"/>
              </p:ext>
            </p:extLst>
          </p:nvPr>
        </p:nvGraphicFramePr>
        <p:xfrm>
          <a:off x="1676400" y="1219200"/>
          <a:ext cx="57912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333092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30480" y="-37011"/>
            <a:ext cx="9144000" cy="6858000"/>
          </a:xfrm>
          <a:prstGeom prst="rect">
            <a:avLst/>
          </a:prstGeom>
          <a:noFill/>
          <a:ln>
            <a:noFill/>
          </a:ln>
        </p:spPr>
      </p:pic>
      <p:sp>
        <p:nvSpPr>
          <p:cNvPr id="5" name="Rectangle 4"/>
          <p:cNvSpPr/>
          <p:nvPr/>
        </p:nvSpPr>
        <p:spPr>
          <a:xfrm>
            <a:off x="1027611" y="4648200"/>
            <a:ext cx="7391400" cy="1754326"/>
          </a:xfrm>
          <a:prstGeom prst="rect">
            <a:avLst/>
          </a:prstGeom>
        </p:spPr>
        <p:txBody>
          <a:bodyPr wrap="square">
            <a:spAutoFit/>
          </a:bodyPr>
          <a:lstStyle/>
          <a:p>
            <a:pPr marL="171450" indent="-171450" algn="just">
              <a:lnSpc>
                <a:spcPct val="150000"/>
              </a:lnSpc>
              <a:buFont typeface="Wingdings" pitchFamily="2" charset="2"/>
              <a:buChar char="Ø"/>
            </a:pPr>
            <a:r>
              <a:rPr lang="en-US" sz="1200" dirty="0" err="1">
                <a:latin typeface="Arial Mon" pitchFamily="34" charset="0"/>
              </a:rPr>
              <a:t>Аймгийн</a:t>
            </a:r>
            <a:r>
              <a:rPr lang="en-US" sz="1200" dirty="0">
                <a:latin typeface="Arial Mon" pitchFamily="34" charset="0"/>
              </a:rPr>
              <a:t> </a:t>
            </a:r>
            <a:r>
              <a:rPr lang="en-US" sz="1200" dirty="0" err="1">
                <a:latin typeface="Arial Mon" pitchFamily="34" charset="0"/>
              </a:rPr>
              <a:t>хэмжээнд</a:t>
            </a:r>
            <a:r>
              <a:rPr lang="en-US" sz="1200" dirty="0">
                <a:latin typeface="Arial Mon" pitchFamily="34" charset="0"/>
              </a:rPr>
              <a:t> </a:t>
            </a:r>
            <a:r>
              <a:rPr lang="mn-MN" sz="1200" dirty="0">
                <a:latin typeface="Arial Mon" pitchFamily="34" charset="0"/>
              </a:rPr>
              <a:t>эхний 7 сарын </a:t>
            </a:r>
            <a:r>
              <a:rPr lang="en-US" sz="1200" dirty="0" err="1">
                <a:latin typeface="Arial Mon" pitchFamily="34" charset="0"/>
              </a:rPr>
              <a:t>байдлаар</a:t>
            </a:r>
            <a:r>
              <a:rPr lang="en-US" sz="1200" dirty="0">
                <a:latin typeface="Arial Mon" pitchFamily="34" charset="0"/>
              </a:rPr>
              <a:t> </a:t>
            </a:r>
            <a:r>
              <a:rPr lang="en-US" sz="1200" dirty="0" err="1">
                <a:latin typeface="Arial Mon" pitchFamily="34" charset="0"/>
              </a:rPr>
              <a:t>халдварт</a:t>
            </a:r>
            <a:r>
              <a:rPr lang="en-US" sz="1200" dirty="0">
                <a:latin typeface="Arial Mon" pitchFamily="34" charset="0"/>
              </a:rPr>
              <a:t> </a:t>
            </a:r>
            <a:r>
              <a:rPr lang="en-US" sz="1200" dirty="0" err="1">
                <a:latin typeface="Arial Mon" pitchFamily="34" charset="0"/>
              </a:rPr>
              <a:t>өвчний</a:t>
            </a:r>
            <a:r>
              <a:rPr lang="en-US" sz="1200" dirty="0">
                <a:latin typeface="Arial Mon" pitchFamily="34" charset="0"/>
              </a:rPr>
              <a:t>  </a:t>
            </a:r>
            <a:r>
              <a:rPr lang="mn-MN" sz="1200" dirty="0">
                <a:latin typeface="Arial Mon" pitchFamily="34" charset="0"/>
              </a:rPr>
              <a:t>481 </a:t>
            </a:r>
            <a:r>
              <a:rPr lang="en-US" sz="1200" dirty="0" err="1">
                <a:latin typeface="Arial Mon" pitchFamily="34" charset="0"/>
              </a:rPr>
              <a:t>тохиолдол</a:t>
            </a:r>
            <a:r>
              <a:rPr lang="en-US" sz="1200" dirty="0">
                <a:latin typeface="Arial Mon" pitchFamily="34" charset="0"/>
              </a:rPr>
              <a:t> </a:t>
            </a:r>
            <a:r>
              <a:rPr lang="en-US" sz="1200" dirty="0" err="1">
                <a:latin typeface="Arial Mon" pitchFamily="34" charset="0"/>
              </a:rPr>
              <a:t>бүртгэгдээд</a:t>
            </a:r>
            <a:r>
              <a:rPr lang="en-US" sz="1200" dirty="0">
                <a:latin typeface="Arial Mon" pitchFamily="34" charset="0"/>
              </a:rPr>
              <a:t> </a:t>
            </a:r>
            <a:r>
              <a:rPr lang="en-US" sz="1200" dirty="0" err="1">
                <a:latin typeface="Arial Mon" pitchFamily="34" charset="0"/>
              </a:rPr>
              <a:t>байгаа</a:t>
            </a:r>
            <a:r>
              <a:rPr lang="en-US" sz="1200" dirty="0">
                <a:latin typeface="Arial Mon" pitchFamily="34" charset="0"/>
              </a:rPr>
              <a:t> </a:t>
            </a:r>
            <a:r>
              <a:rPr lang="en-US" sz="1200" dirty="0" err="1">
                <a:latin typeface="Arial Mon" pitchFamily="34" charset="0"/>
              </a:rPr>
              <a:t>нь</a:t>
            </a:r>
            <a:r>
              <a:rPr lang="en-US" sz="1200" dirty="0">
                <a:latin typeface="Arial Mon" pitchFamily="34" charset="0"/>
              </a:rPr>
              <a:t> </a:t>
            </a:r>
            <a:r>
              <a:rPr lang="en-US" sz="1200" dirty="0" err="1">
                <a:latin typeface="Arial Mon" pitchFamily="34" charset="0"/>
              </a:rPr>
              <a:t>урьд</a:t>
            </a:r>
            <a:r>
              <a:rPr lang="en-US" sz="1200" dirty="0">
                <a:latin typeface="Arial Mon" pitchFamily="34" charset="0"/>
              </a:rPr>
              <a:t> </a:t>
            </a:r>
            <a:r>
              <a:rPr lang="en-US" sz="1200" dirty="0" err="1">
                <a:latin typeface="Arial Mon" pitchFamily="34" charset="0"/>
              </a:rPr>
              <a:t>оны</a:t>
            </a:r>
            <a:r>
              <a:rPr lang="en-US" sz="1200" dirty="0">
                <a:latin typeface="Arial Mon" pitchFamily="34" charset="0"/>
              </a:rPr>
              <a:t> </a:t>
            </a:r>
            <a:r>
              <a:rPr lang="en-US" sz="1200" dirty="0" err="1">
                <a:latin typeface="Arial Mon" pitchFamily="34" charset="0"/>
              </a:rPr>
              <a:t>мөн</a:t>
            </a:r>
            <a:r>
              <a:rPr lang="en-US" sz="1200" dirty="0">
                <a:latin typeface="Arial Mon" pitchFamily="34" charset="0"/>
              </a:rPr>
              <a:t> </a:t>
            </a:r>
            <a:r>
              <a:rPr lang="en-US" sz="1200" dirty="0" err="1">
                <a:latin typeface="Arial Mon" pitchFamily="34" charset="0"/>
              </a:rPr>
              <a:t>үеэс</a:t>
            </a:r>
            <a:r>
              <a:rPr lang="en-US" sz="1200" dirty="0">
                <a:latin typeface="Arial Mon" pitchFamily="34" charset="0"/>
              </a:rPr>
              <a:t> </a:t>
            </a:r>
            <a:r>
              <a:rPr lang="mn-MN" sz="1200" dirty="0">
                <a:latin typeface="Arial Mon" pitchFamily="34" charset="0"/>
              </a:rPr>
              <a:t>81 </a:t>
            </a:r>
            <a:r>
              <a:rPr lang="en-US" sz="1200" dirty="0" err="1">
                <a:latin typeface="Arial Mon" pitchFamily="34" charset="0"/>
              </a:rPr>
              <a:t>тохиолдлоор</a:t>
            </a:r>
            <a:r>
              <a:rPr lang="en-US" sz="1200" dirty="0">
                <a:latin typeface="Arial Mon" pitchFamily="34" charset="0"/>
              </a:rPr>
              <a:t> </a:t>
            </a:r>
            <a:r>
              <a:rPr lang="mn-MN" sz="1200" dirty="0">
                <a:latin typeface="Arial Mon" pitchFamily="34" charset="0"/>
              </a:rPr>
              <a:t>нэмэгдэж,</a:t>
            </a:r>
            <a:r>
              <a:rPr lang="en-US" sz="1200" dirty="0">
                <a:latin typeface="Arial Mon" pitchFamily="34" charset="0"/>
              </a:rPr>
              <a:t>, 10000 </a:t>
            </a:r>
            <a:r>
              <a:rPr lang="en-US" sz="1200" dirty="0" err="1">
                <a:latin typeface="Arial Mon" pitchFamily="34" charset="0"/>
              </a:rPr>
              <a:t>хүн</a:t>
            </a:r>
            <a:r>
              <a:rPr lang="en-US" sz="1200" dirty="0">
                <a:latin typeface="Arial Mon" pitchFamily="34" charset="0"/>
              </a:rPr>
              <a:t> </a:t>
            </a:r>
            <a:r>
              <a:rPr lang="en-US" sz="1200" dirty="0" err="1">
                <a:latin typeface="Arial Mon" pitchFamily="34" charset="0"/>
              </a:rPr>
              <a:t>амд</a:t>
            </a:r>
            <a:r>
              <a:rPr lang="en-US" sz="1200" dirty="0">
                <a:latin typeface="Arial Mon" pitchFamily="34" charset="0"/>
              </a:rPr>
              <a:t> </a:t>
            </a:r>
            <a:r>
              <a:rPr lang="en-US" sz="1200" dirty="0" err="1">
                <a:latin typeface="Arial Mon" pitchFamily="34" charset="0"/>
              </a:rPr>
              <a:t>ногдох</a:t>
            </a:r>
            <a:r>
              <a:rPr lang="en-US" sz="1200" dirty="0">
                <a:latin typeface="Arial Mon" pitchFamily="34" charset="0"/>
              </a:rPr>
              <a:t> </a:t>
            </a:r>
            <a:r>
              <a:rPr lang="en-US" sz="1200" dirty="0" err="1">
                <a:latin typeface="Arial Mon" pitchFamily="34" charset="0"/>
              </a:rPr>
              <a:t>халдварт</a:t>
            </a:r>
            <a:r>
              <a:rPr lang="en-US" sz="1200" dirty="0">
                <a:latin typeface="Arial Mon" pitchFamily="34" charset="0"/>
              </a:rPr>
              <a:t> </a:t>
            </a:r>
            <a:r>
              <a:rPr lang="en-US" sz="1200" dirty="0" err="1">
                <a:latin typeface="Arial Mon" pitchFamily="34" charset="0"/>
              </a:rPr>
              <a:t>өвчнөөр</a:t>
            </a:r>
            <a:r>
              <a:rPr lang="en-US" sz="1200" dirty="0">
                <a:latin typeface="Arial Mon" pitchFamily="34" charset="0"/>
              </a:rPr>
              <a:t> </a:t>
            </a:r>
            <a:r>
              <a:rPr lang="en-US" sz="1200" dirty="0" err="1">
                <a:latin typeface="Arial Mon" pitchFamily="34" charset="0"/>
              </a:rPr>
              <a:t>өвчлөгчдийн</a:t>
            </a:r>
            <a:r>
              <a:rPr lang="en-US" sz="1200" dirty="0">
                <a:latin typeface="Arial Mon" pitchFamily="34" charset="0"/>
              </a:rPr>
              <a:t> </a:t>
            </a:r>
            <a:r>
              <a:rPr lang="en-US" sz="1200" dirty="0" err="1">
                <a:latin typeface="Arial Mon" pitchFamily="34" charset="0"/>
              </a:rPr>
              <a:t>тоо</a:t>
            </a:r>
            <a:r>
              <a:rPr lang="en-US" sz="1200" dirty="0">
                <a:latin typeface="Arial Mon" pitchFamily="34" charset="0"/>
              </a:rPr>
              <a:t> </a:t>
            </a:r>
            <a:r>
              <a:rPr lang="mn-MN" sz="1200" dirty="0">
                <a:latin typeface="Arial Mon" pitchFamily="34" charset="0"/>
              </a:rPr>
              <a:t>108 </a:t>
            </a:r>
            <a:r>
              <a:rPr lang="en-US" sz="1200" dirty="0" err="1">
                <a:latin typeface="Arial Mon" pitchFamily="34" charset="0"/>
              </a:rPr>
              <a:t>болж</a:t>
            </a:r>
            <a:r>
              <a:rPr lang="en-US" sz="1200" dirty="0">
                <a:latin typeface="Arial Mon" pitchFamily="34" charset="0"/>
              </a:rPr>
              <a:t> </a:t>
            </a:r>
            <a:r>
              <a:rPr lang="en-US" sz="1200" dirty="0" err="1">
                <a:latin typeface="Arial Mon" pitchFamily="34" charset="0"/>
              </a:rPr>
              <a:t>өмнөх</a:t>
            </a:r>
            <a:r>
              <a:rPr lang="en-US" sz="1200" dirty="0">
                <a:latin typeface="Arial Mon" pitchFamily="34" charset="0"/>
              </a:rPr>
              <a:t> </a:t>
            </a:r>
            <a:r>
              <a:rPr lang="en-US" sz="1200" dirty="0" err="1">
                <a:latin typeface="Arial Mon" pitchFamily="34" charset="0"/>
              </a:rPr>
              <a:t>оны</a:t>
            </a:r>
            <a:r>
              <a:rPr lang="en-US" sz="1200" dirty="0">
                <a:latin typeface="Arial Mon" pitchFamily="34" charset="0"/>
              </a:rPr>
              <a:t> </a:t>
            </a:r>
            <a:r>
              <a:rPr lang="en-US" sz="1200" dirty="0" err="1">
                <a:latin typeface="Arial Mon" pitchFamily="34" charset="0"/>
              </a:rPr>
              <a:t>мөн</a:t>
            </a:r>
            <a:r>
              <a:rPr lang="en-US" sz="1200" dirty="0">
                <a:latin typeface="Arial Mon" pitchFamily="34" charset="0"/>
              </a:rPr>
              <a:t> </a:t>
            </a:r>
            <a:r>
              <a:rPr lang="en-US" sz="1200" dirty="0" err="1">
                <a:latin typeface="Arial Mon" pitchFamily="34" charset="0"/>
              </a:rPr>
              <a:t>үеэс</a:t>
            </a:r>
            <a:r>
              <a:rPr lang="en-US" sz="1200" dirty="0">
                <a:latin typeface="Arial Mon" pitchFamily="34" charset="0"/>
              </a:rPr>
              <a:t> </a:t>
            </a:r>
            <a:r>
              <a:rPr lang="mn-MN" sz="1200" dirty="0">
                <a:latin typeface="Arial Mon" pitchFamily="34" charset="0"/>
              </a:rPr>
              <a:t>өссө</a:t>
            </a:r>
            <a:r>
              <a:rPr lang="en-US" sz="1200" dirty="0">
                <a:latin typeface="Arial Mon" pitchFamily="34" charset="0"/>
              </a:rPr>
              <a:t>н </a:t>
            </a:r>
            <a:r>
              <a:rPr lang="en-US" sz="1200" dirty="0" err="1">
                <a:latin typeface="Arial Mon" pitchFamily="34" charset="0"/>
              </a:rPr>
              <a:t>байна</a:t>
            </a:r>
            <a:r>
              <a:rPr lang="en-US" sz="1200" dirty="0">
                <a:latin typeface="Arial Mon" pitchFamily="34" charset="0"/>
              </a:rPr>
              <a:t>. </a:t>
            </a:r>
            <a:r>
              <a:rPr lang="en-US" sz="1200" dirty="0" smtClean="0">
                <a:latin typeface="Arial Mon" pitchFamily="34" charset="0"/>
                <a:ea typeface="Times New Roman"/>
              </a:rPr>
              <a:t> </a:t>
            </a:r>
            <a:endParaRPr lang="en-US" sz="1000" dirty="0" smtClean="0">
              <a:latin typeface="Arial Mon" pitchFamily="34" charset="0"/>
              <a:ea typeface="Times New Roman"/>
            </a:endParaRPr>
          </a:p>
          <a:p>
            <a:pPr marL="171450" indent="-171450" algn="just">
              <a:lnSpc>
                <a:spcPct val="150000"/>
              </a:lnSpc>
              <a:buFont typeface="Wingdings" pitchFamily="2" charset="2"/>
              <a:buChar char="Ø"/>
            </a:pPr>
            <a:r>
              <a:rPr lang="en-US" sz="1200" dirty="0" err="1">
                <a:latin typeface="Arial Mon" pitchFamily="34" charset="0"/>
              </a:rPr>
              <a:t>Халдварт</a:t>
            </a:r>
            <a:r>
              <a:rPr lang="en-US" sz="1200" dirty="0">
                <a:latin typeface="Arial Mon" pitchFamily="34" charset="0"/>
              </a:rPr>
              <a:t> </a:t>
            </a:r>
            <a:r>
              <a:rPr lang="en-US" sz="1200" dirty="0" err="1">
                <a:latin typeface="Arial Mon" pitchFamily="34" charset="0"/>
              </a:rPr>
              <a:t>өвчнийг</a:t>
            </a:r>
            <a:r>
              <a:rPr lang="en-US" sz="1200" dirty="0">
                <a:latin typeface="Arial Mon" pitchFamily="34" charset="0"/>
              </a:rPr>
              <a:t> </a:t>
            </a:r>
            <a:r>
              <a:rPr lang="en-US" sz="1200" dirty="0" err="1">
                <a:latin typeface="Arial Mon" pitchFamily="34" charset="0"/>
              </a:rPr>
              <a:t>бүтцээр</a:t>
            </a:r>
            <a:r>
              <a:rPr lang="en-US" sz="1200" dirty="0">
                <a:latin typeface="Arial Mon" pitchFamily="34" charset="0"/>
              </a:rPr>
              <a:t> </a:t>
            </a:r>
            <a:r>
              <a:rPr lang="en-US" sz="1200" dirty="0" err="1">
                <a:latin typeface="Arial Mon" pitchFamily="34" charset="0"/>
              </a:rPr>
              <a:t>нь</a:t>
            </a:r>
            <a:r>
              <a:rPr lang="en-US" sz="1200" dirty="0">
                <a:latin typeface="Arial Mon" pitchFamily="34" charset="0"/>
              </a:rPr>
              <a:t> </a:t>
            </a:r>
            <a:r>
              <a:rPr lang="en-US" sz="1200" dirty="0" err="1">
                <a:latin typeface="Arial Mon" pitchFamily="34" charset="0"/>
              </a:rPr>
              <a:t>авч</a:t>
            </a:r>
            <a:r>
              <a:rPr lang="en-US" sz="1200" dirty="0">
                <a:latin typeface="Arial Mon" pitchFamily="34" charset="0"/>
              </a:rPr>
              <a:t> </a:t>
            </a:r>
            <a:r>
              <a:rPr lang="en-US" sz="1200" dirty="0" err="1">
                <a:latin typeface="Arial Mon" pitchFamily="34" charset="0"/>
              </a:rPr>
              <a:t>үзвэл</a:t>
            </a:r>
            <a:r>
              <a:rPr lang="en-US" sz="1200" dirty="0">
                <a:latin typeface="Arial Mon" pitchFamily="34" charset="0"/>
              </a:rPr>
              <a:t> </a:t>
            </a:r>
            <a:r>
              <a:rPr lang="mn-MN" sz="1200" dirty="0">
                <a:latin typeface="Arial Mon" pitchFamily="34" charset="0"/>
              </a:rPr>
              <a:t>бэ</a:t>
            </a:r>
            <a:r>
              <a:rPr lang="en-US" sz="1200" dirty="0" err="1">
                <a:latin typeface="Arial Mon" pitchFamily="34" charset="0"/>
              </a:rPr>
              <a:t>лгийн</a:t>
            </a:r>
            <a:r>
              <a:rPr lang="en-US" sz="1200" dirty="0">
                <a:latin typeface="Arial Mon" pitchFamily="34" charset="0"/>
              </a:rPr>
              <a:t> </a:t>
            </a:r>
            <a:r>
              <a:rPr lang="en-US" sz="1200" dirty="0" err="1">
                <a:latin typeface="Arial Mon" pitchFamily="34" charset="0"/>
              </a:rPr>
              <a:t>замын</a:t>
            </a:r>
            <a:r>
              <a:rPr lang="en-US" sz="1200" dirty="0">
                <a:latin typeface="Arial Mon" pitchFamily="34" charset="0"/>
              </a:rPr>
              <a:t> </a:t>
            </a:r>
            <a:r>
              <a:rPr lang="en-US" sz="1200" dirty="0" err="1">
                <a:latin typeface="Arial Mon" pitchFamily="34" charset="0"/>
              </a:rPr>
              <a:t>халдвар</a:t>
            </a:r>
            <a:r>
              <a:rPr lang="en-US" sz="1200" dirty="0">
                <a:latin typeface="Arial Mon" pitchFamily="34" charset="0"/>
              </a:rPr>
              <a:t> </a:t>
            </a:r>
            <a:r>
              <a:rPr lang="mn-MN" sz="1200" dirty="0">
                <a:latin typeface="Arial Mon" pitchFamily="34" charset="0"/>
              </a:rPr>
              <a:t>17,0 </a:t>
            </a:r>
            <a:r>
              <a:rPr lang="en-US" sz="1200" dirty="0" err="1">
                <a:latin typeface="Arial Mon" pitchFamily="34" charset="0"/>
              </a:rPr>
              <a:t>хувь</a:t>
            </a:r>
            <a:r>
              <a:rPr lang="en-US" sz="1200" dirty="0">
                <a:latin typeface="Arial Mon" pitchFamily="34" charset="0"/>
              </a:rPr>
              <a:t>, </a:t>
            </a:r>
            <a:r>
              <a:rPr lang="mn-MN" sz="1200" dirty="0">
                <a:latin typeface="Arial Mon" pitchFamily="34" charset="0"/>
              </a:rPr>
              <a:t>вируст гепатит 0,6 хувь, сүрьеэ 1,9 хувь, а</a:t>
            </a:r>
            <a:r>
              <a:rPr lang="en-US" sz="1200" dirty="0" err="1">
                <a:latin typeface="Arial Mon" pitchFamily="34" charset="0"/>
              </a:rPr>
              <a:t>мьсгалын</a:t>
            </a:r>
            <a:r>
              <a:rPr lang="en-US" sz="1200" dirty="0">
                <a:latin typeface="Arial Mon" pitchFamily="34" charset="0"/>
              </a:rPr>
              <a:t> </a:t>
            </a:r>
            <a:r>
              <a:rPr lang="en-US" sz="1200" dirty="0" err="1">
                <a:latin typeface="Arial Mon" pitchFamily="34" charset="0"/>
              </a:rPr>
              <a:t>замын</a:t>
            </a:r>
            <a:r>
              <a:rPr lang="en-US" sz="1200" dirty="0">
                <a:latin typeface="Arial Mon" pitchFamily="34" charset="0"/>
              </a:rPr>
              <a:t> </a:t>
            </a:r>
            <a:r>
              <a:rPr lang="en-US" sz="1200" dirty="0" err="1">
                <a:latin typeface="Arial Mon" pitchFamily="34" charset="0"/>
              </a:rPr>
              <a:t>халдвар</a:t>
            </a:r>
            <a:r>
              <a:rPr lang="en-US" sz="1200" dirty="0">
                <a:latin typeface="Arial Mon" pitchFamily="34" charset="0"/>
              </a:rPr>
              <a:t> </a:t>
            </a:r>
            <a:r>
              <a:rPr lang="mn-MN" sz="1200" dirty="0">
                <a:latin typeface="Arial Mon" pitchFamily="34" charset="0"/>
              </a:rPr>
              <a:t>67,2 </a:t>
            </a:r>
            <a:r>
              <a:rPr lang="en-US" sz="1200" dirty="0" err="1">
                <a:latin typeface="Arial Mon" pitchFamily="34" charset="0"/>
              </a:rPr>
              <a:t>хувь</a:t>
            </a:r>
            <a:r>
              <a:rPr lang="en-US" sz="1200" dirty="0">
                <a:latin typeface="Arial Mon" pitchFamily="34" charset="0"/>
              </a:rPr>
              <a:t>, </a:t>
            </a:r>
            <a:r>
              <a:rPr lang="mn-MN" sz="1200" dirty="0">
                <a:latin typeface="Arial Mon" pitchFamily="34" charset="0"/>
              </a:rPr>
              <a:t>гар хөл, амны өвчлөл 12,3 хувь, б</a:t>
            </a:r>
            <a:r>
              <a:rPr lang="en-US" sz="1200" dirty="0" err="1">
                <a:latin typeface="Arial Mon" pitchFamily="34" charset="0"/>
              </a:rPr>
              <a:t>усад</a:t>
            </a:r>
            <a:r>
              <a:rPr lang="en-US" sz="1200" dirty="0">
                <a:latin typeface="Arial Mon" pitchFamily="34" charset="0"/>
              </a:rPr>
              <a:t> </a:t>
            </a:r>
            <a:r>
              <a:rPr lang="en-US" sz="1200" dirty="0" err="1">
                <a:latin typeface="Arial Mon" pitchFamily="34" charset="0"/>
              </a:rPr>
              <a:t>өвчлөл</a:t>
            </a:r>
            <a:r>
              <a:rPr lang="en-US" sz="1200" dirty="0">
                <a:latin typeface="Arial Mon" pitchFamily="34" charset="0"/>
              </a:rPr>
              <a:t> </a:t>
            </a:r>
            <a:r>
              <a:rPr lang="mn-MN" sz="1200" dirty="0">
                <a:latin typeface="Arial Mon" pitchFamily="34" charset="0"/>
              </a:rPr>
              <a:t>1,0 </a:t>
            </a:r>
            <a:r>
              <a:rPr lang="en-US" sz="1200" dirty="0" err="1">
                <a:latin typeface="Arial Mon" pitchFamily="34" charset="0"/>
              </a:rPr>
              <a:t>хувийг</a:t>
            </a:r>
            <a:r>
              <a:rPr lang="en-US" sz="1200" dirty="0">
                <a:latin typeface="Arial Mon" pitchFamily="34" charset="0"/>
              </a:rPr>
              <a:t> </a:t>
            </a:r>
            <a:r>
              <a:rPr lang="en-US" sz="1200" dirty="0" err="1">
                <a:latin typeface="Arial Mon" pitchFamily="34" charset="0"/>
              </a:rPr>
              <a:t>тус</a:t>
            </a:r>
            <a:r>
              <a:rPr lang="en-US" sz="1200" dirty="0">
                <a:latin typeface="Arial Mon" pitchFamily="34" charset="0"/>
              </a:rPr>
              <a:t> </a:t>
            </a:r>
            <a:r>
              <a:rPr lang="en-US" sz="1200" dirty="0" err="1">
                <a:latin typeface="Arial Mon" pitchFamily="34" charset="0"/>
              </a:rPr>
              <a:t>тус</a:t>
            </a:r>
            <a:r>
              <a:rPr lang="en-US" sz="1200" dirty="0">
                <a:latin typeface="Arial Mon" pitchFamily="34" charset="0"/>
              </a:rPr>
              <a:t> </a:t>
            </a:r>
            <a:r>
              <a:rPr lang="en-US" sz="1200" dirty="0" err="1">
                <a:latin typeface="Arial Mon" pitchFamily="34" charset="0"/>
              </a:rPr>
              <a:t>эзэлж</a:t>
            </a:r>
            <a:r>
              <a:rPr lang="en-US" sz="1200" dirty="0">
                <a:latin typeface="Arial Mon" pitchFamily="34" charset="0"/>
              </a:rPr>
              <a:t> </a:t>
            </a:r>
            <a:r>
              <a:rPr lang="en-US" sz="1200" dirty="0" err="1">
                <a:latin typeface="Arial Mon" pitchFamily="34" charset="0"/>
              </a:rPr>
              <a:t>байна</a:t>
            </a:r>
            <a:r>
              <a:rPr lang="en-US" sz="1200" dirty="0">
                <a:latin typeface="Arial Mon" pitchFamily="34" charset="0"/>
              </a:rPr>
              <a:t>. </a:t>
            </a:r>
            <a:r>
              <a:rPr lang="en-US" sz="1200" dirty="0" smtClean="0">
                <a:latin typeface="Arial Mon" pitchFamily="34" charset="0"/>
                <a:ea typeface="Times New Roman"/>
              </a:rPr>
              <a:t> </a:t>
            </a:r>
            <a:endParaRPr lang="en-US" sz="1000" dirty="0">
              <a:effectLst/>
              <a:latin typeface="Arial Mon" pitchFamily="34" charset="0"/>
              <a:ea typeface="Times New Roman"/>
            </a:endParaRPr>
          </a:p>
        </p:txBody>
      </p:sp>
      <p:graphicFrame>
        <p:nvGraphicFramePr>
          <p:cNvPr id="8" name="Chart 7"/>
          <p:cNvGraphicFramePr>
            <a:graphicFrameLocks/>
          </p:cNvGraphicFramePr>
          <p:nvPr>
            <p:extLst>
              <p:ext uri="{D42A27DB-BD31-4B8C-83A1-F6EECF244321}">
                <p14:modId xmlns:p14="http://schemas.microsoft.com/office/powerpoint/2010/main" xmlns="" val="294101557"/>
              </p:ext>
            </p:extLst>
          </p:nvPr>
        </p:nvGraphicFramePr>
        <p:xfrm>
          <a:off x="1447800" y="685800"/>
          <a:ext cx="6324600" cy="1866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xmlns="" val="1005732569"/>
              </p:ext>
            </p:extLst>
          </p:nvPr>
        </p:nvGraphicFramePr>
        <p:xfrm>
          <a:off x="1600200" y="2667000"/>
          <a:ext cx="6172199" cy="1905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035793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sp>
        <p:nvSpPr>
          <p:cNvPr id="7" name="Rectangle 12"/>
          <p:cNvSpPr>
            <a:spLocks noChangeArrowheads="1"/>
          </p:cNvSpPr>
          <p:nvPr/>
        </p:nvSpPr>
        <p:spPr bwMode="auto">
          <a:xfrm>
            <a:off x="838200" y="525463"/>
            <a:ext cx="8305800" cy="400050"/>
          </a:xfrm>
          <a:prstGeom prst="rect">
            <a:avLst/>
          </a:prstGeom>
          <a:solidFill>
            <a:srgbClr val="996600"/>
          </a:solidFill>
          <a:ln w="9525">
            <a:noFill/>
            <a:miter lim="800000"/>
            <a:headEnd/>
            <a:tailEnd/>
          </a:ln>
        </p:spPr>
        <p:txBody>
          <a:bodyPr wrap="square">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 – Нийгмийн даатгал, халамж</a:t>
            </a:r>
          </a:p>
        </p:txBody>
      </p:sp>
      <p:sp>
        <p:nvSpPr>
          <p:cNvPr id="4" name="Rectangle 3"/>
          <p:cNvSpPr/>
          <p:nvPr/>
        </p:nvSpPr>
        <p:spPr>
          <a:xfrm>
            <a:off x="914401" y="5105400"/>
            <a:ext cx="8000998" cy="1061829"/>
          </a:xfrm>
          <a:prstGeom prst="rect">
            <a:avLst/>
          </a:prstGeom>
        </p:spPr>
        <p:txBody>
          <a:bodyPr wrap="square">
            <a:spAutoFit/>
          </a:bodyPr>
          <a:lstStyle/>
          <a:p>
            <a:pPr marL="285750" indent="-285750" algn="just">
              <a:lnSpc>
                <a:spcPct val="150000"/>
              </a:lnSpc>
              <a:buFont typeface="Wingdings" pitchFamily="2" charset="2"/>
              <a:buChar char="Ø"/>
            </a:pPr>
            <a:r>
              <a:rPr lang="mn-MN" sz="1400" dirty="0">
                <a:latin typeface="Arial Mon" pitchFamily="34" charset="0"/>
              </a:rPr>
              <a:t>Аймгийн нийгмийн даатгалын сангийн орлого</a:t>
            </a:r>
            <a:r>
              <a:rPr lang="ms-MY" sz="1400" dirty="0">
                <a:latin typeface="Arial Mon" pitchFamily="34" charset="0"/>
              </a:rPr>
              <a:t> 201</a:t>
            </a:r>
            <a:r>
              <a:rPr lang="en-US" sz="1400" dirty="0">
                <a:latin typeface="Arial Mon" pitchFamily="34" charset="0"/>
              </a:rPr>
              <a:t>6 </a:t>
            </a:r>
            <a:r>
              <a:rPr lang="mn-MN" sz="1400" dirty="0">
                <a:latin typeface="Arial Mon" pitchFamily="34" charset="0"/>
              </a:rPr>
              <a:t>оны эхний </a:t>
            </a:r>
            <a:r>
              <a:rPr lang="en-US" sz="1400" dirty="0">
                <a:latin typeface="Arial Mon" pitchFamily="34" charset="0"/>
              </a:rPr>
              <a:t>7 </a:t>
            </a:r>
            <a:r>
              <a:rPr lang="mn-MN" sz="1400" dirty="0">
                <a:latin typeface="Arial Mon" pitchFamily="34" charset="0"/>
              </a:rPr>
              <a:t>сарын байдлаар 15126,2 сая төгрөг, зарлага 14789,0 сая төгрөг болж</a:t>
            </a:r>
            <a:r>
              <a:rPr lang="ms-MY" sz="1400" dirty="0">
                <a:latin typeface="Arial Mon" pitchFamily="34" charset="0"/>
              </a:rPr>
              <a:t>, </a:t>
            </a:r>
            <a:r>
              <a:rPr lang="mn-MN" sz="1400" dirty="0">
                <a:latin typeface="Arial Mon" pitchFamily="34" charset="0"/>
              </a:rPr>
              <a:t>өмнөх оны мөн үеийнхээс орлого 890,5 сая төгрөг буюу 6,3 хувь, зарлага 1364,3 сая төгрөг буюу 10,2  хувиар өслөө. </a:t>
            </a:r>
            <a:r>
              <a:rPr lang="mn-MN" sz="1400" dirty="0" smtClean="0">
                <a:latin typeface="Arial Mon" pitchFamily="34" charset="0"/>
                <a:ea typeface="Times New Roman"/>
              </a:rPr>
              <a:t> </a:t>
            </a:r>
            <a:endParaRPr lang="en-US" sz="1050" dirty="0">
              <a:effectLst/>
              <a:latin typeface="Arial Mon" pitchFamily="34" charset="0"/>
              <a:ea typeface="Times New Roman"/>
            </a:endParaRPr>
          </a:p>
        </p:txBody>
      </p:sp>
      <p:graphicFrame>
        <p:nvGraphicFramePr>
          <p:cNvPr id="9" name="Chart 8"/>
          <p:cNvGraphicFramePr>
            <a:graphicFrameLocks/>
          </p:cNvGraphicFramePr>
          <p:nvPr>
            <p:extLst>
              <p:ext uri="{D42A27DB-BD31-4B8C-83A1-F6EECF244321}">
                <p14:modId xmlns:p14="http://schemas.microsoft.com/office/powerpoint/2010/main" xmlns="" val="3368118908"/>
              </p:ext>
            </p:extLst>
          </p:nvPr>
        </p:nvGraphicFramePr>
        <p:xfrm>
          <a:off x="1066801" y="1219200"/>
          <a:ext cx="35052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xmlns="" val="3414341922"/>
              </p:ext>
            </p:extLst>
          </p:nvPr>
        </p:nvGraphicFramePr>
        <p:xfrm>
          <a:off x="4648200" y="1295400"/>
          <a:ext cx="4095750" cy="3505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801492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Эрүүл мэнд</a:t>
            </a:r>
          </a:p>
        </p:txBody>
      </p:sp>
      <p:pic>
        <p:nvPicPr>
          <p:cNvPr id="5123" name="Picture 9" descr="\\exchange_server\MCCT\RESTRICTED\1.ARCHIVE\10. Design_Logo\NSO_LOGO\logo_mgl.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200025"/>
            <a:ext cx="703263"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125"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5135" name="Picture 2" descr="D:\SARIIN MEDEE\Hevleliin baga hural\2013.12\Information icon\3.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19600" y="4398963"/>
              <a:ext cx="533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aphicFrame>
        <p:nvGraphicFramePr>
          <p:cNvPr id="5126" name="Chart 11"/>
          <p:cNvGraphicFramePr>
            <a:graphicFrameLocks/>
          </p:cNvGraphicFramePr>
          <p:nvPr/>
        </p:nvGraphicFramePr>
        <p:xfrm>
          <a:off x="652463" y="1168400"/>
          <a:ext cx="4159250" cy="4673600"/>
        </p:xfrm>
        <a:graphic>
          <a:graphicData uri="http://schemas.openxmlformats.org/presentationml/2006/ole">
            <p:oleObj spid="_x0000_s14490" r:id="rId6" imgW="4157832" imgH="4669941" progId="Excel.Sheet.8">
              <p:embed/>
            </p:oleObj>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7"/>
          </a:graphicData>
        </a:graphic>
      </p:graphicFrame>
      <p:pic>
        <p:nvPicPr>
          <p:cNvPr id="5128" name="Picture 2" descr="C:\Users\User\Desktop\10_Dundgovi dem.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905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9" name="Picture 9" descr="\\exchange_server\MCCT\RESTRICTED\1.ARCHIVE\10. Design_Logo\NSO_LOGO\logo_mgl.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513" y="228600"/>
            <a:ext cx="703262"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4"/>
          <p:cNvSpPr txBox="1">
            <a:spLocks/>
          </p:cNvSpPr>
          <p:nvPr/>
        </p:nvSpPr>
        <p:spPr bwMode="auto">
          <a:xfrm>
            <a:off x="1066800" y="5036344"/>
            <a:ext cx="7696200" cy="1516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sz="1200" dirty="0" smtClean="0">
                <a:latin typeface="Arial Mon" pitchFamily="34" charset="0"/>
              </a:rPr>
              <a:t>        </a:t>
            </a:r>
            <a:r>
              <a:rPr lang="mn-MN" sz="1200" dirty="0" smtClean="0">
                <a:latin typeface="Arial Mon" pitchFamily="34" charset="0"/>
              </a:rPr>
              <a:t>2016 </a:t>
            </a:r>
            <a:r>
              <a:rPr lang="mn-MN" sz="1200" dirty="0">
                <a:latin typeface="Arial Mon" pitchFamily="34" charset="0"/>
              </a:rPr>
              <a:t>оны 7 сарын  байдлаар аймгийн хөдөлмөрийн хэлтэст бүртгэлтэй, ажил  идэвхитэй хайж байгаа  624 хүн бүртгэгдсэн нь өмнөх оны мөн үеэс 165 хүнээр буурсан байна. Нийт ажилгүйчүүдийн 55.1 хувь буюу 344 хүн нь эмэгтэйчүүд байна. Аймгийн хэмжээнд хөдөлмөрийн насны 10000 хүнд 209 ажилгүйчүүд ногдож байхад Цагаандэлгэр /487/, Дэлгэрхангай /382/, Өндөршил /308/, Дэлгэрцогт /275/, Дэрэн /225/, Гурвансайхан /218/ байгаа нь аймгийн дунджаас  дээгүүр байна. Бүртгэлтэй ажилгүй иргэдийн 22.1 хувь нь дипломын болон баклаврын дээд, 4</a:t>
            </a:r>
            <a:r>
              <a:rPr lang="en-US" sz="1200" dirty="0">
                <a:latin typeface="Arial Mon" pitchFamily="34" charset="0"/>
              </a:rPr>
              <a:t>.0</a:t>
            </a:r>
            <a:r>
              <a:rPr lang="mn-MN" sz="1200" dirty="0">
                <a:latin typeface="Arial Mon" pitchFamily="34" charset="0"/>
              </a:rPr>
              <a:t> хувь нь тусгай мэргэжлийн дунд, 14.</a:t>
            </a:r>
            <a:r>
              <a:rPr lang="en-US" sz="1200" dirty="0">
                <a:latin typeface="Arial Mon" pitchFamily="34" charset="0"/>
              </a:rPr>
              <a:t>3</a:t>
            </a:r>
            <a:r>
              <a:rPr lang="mn-MN" sz="1200" dirty="0">
                <a:latin typeface="Arial Mon" pitchFamily="34" charset="0"/>
              </a:rPr>
              <a:t> хувь нь техникийн болон мэргэжлийн, 32</a:t>
            </a:r>
            <a:r>
              <a:rPr lang="en-US" sz="1200" dirty="0">
                <a:latin typeface="Arial Mon" pitchFamily="34" charset="0"/>
              </a:rPr>
              <a:t>.5</a:t>
            </a:r>
            <a:r>
              <a:rPr lang="mn-MN" sz="1200" dirty="0">
                <a:latin typeface="Arial Mon" pitchFamily="34" charset="0"/>
              </a:rPr>
              <a:t> хувь нь бүрэн дунд, 17</a:t>
            </a:r>
            <a:r>
              <a:rPr lang="en-US" sz="1200" dirty="0">
                <a:latin typeface="Arial Mon" pitchFamily="34" charset="0"/>
              </a:rPr>
              <a:t>.0</a:t>
            </a:r>
            <a:r>
              <a:rPr lang="mn-MN" sz="1200" dirty="0">
                <a:latin typeface="Arial Mon" pitchFamily="34" charset="0"/>
              </a:rPr>
              <a:t> хувь нь суурь, 7</a:t>
            </a:r>
            <a:r>
              <a:rPr lang="en-US" sz="1200" dirty="0">
                <a:latin typeface="Arial Mon" pitchFamily="34" charset="0"/>
              </a:rPr>
              <a:t>.5</a:t>
            </a:r>
            <a:r>
              <a:rPr lang="mn-MN" sz="1200" dirty="0">
                <a:latin typeface="Arial Mon" pitchFamily="34" charset="0"/>
              </a:rPr>
              <a:t> хувь нь бага, 2.</a:t>
            </a:r>
            <a:r>
              <a:rPr lang="en-US" sz="1200" dirty="0">
                <a:latin typeface="Arial Mon" pitchFamily="34" charset="0"/>
              </a:rPr>
              <a:t>6</a:t>
            </a:r>
            <a:r>
              <a:rPr lang="mn-MN" sz="1200" dirty="0">
                <a:latin typeface="Arial Mon" pitchFamily="34" charset="0"/>
              </a:rPr>
              <a:t> хувь нь боловсролгүй иргэд байна</a:t>
            </a:r>
            <a:r>
              <a:rPr lang="mn-MN" sz="1200" dirty="0" smtClean="0">
                <a:latin typeface="Arial Mon" pitchFamily="34" charset="0"/>
              </a:rPr>
              <a:t>.</a:t>
            </a:r>
            <a:endParaRPr lang="mn-MN" sz="1200" dirty="0">
              <a:latin typeface="Arial Mon" pitchFamily="34" charset="0"/>
            </a:endParaRPr>
          </a:p>
        </p:txBody>
      </p:sp>
      <p:sp>
        <p:nvSpPr>
          <p:cNvPr id="18" name="Rectangle 12"/>
          <p:cNvSpPr>
            <a:spLocks noChangeArrowheads="1"/>
          </p:cNvSpPr>
          <p:nvPr/>
        </p:nvSpPr>
        <p:spPr bwMode="auto">
          <a:xfrm>
            <a:off x="914400" y="498475"/>
            <a:ext cx="824865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Хөдөлмөр</a:t>
            </a:r>
          </a:p>
        </p:txBody>
      </p:sp>
      <p:sp>
        <p:nvSpPr>
          <p:cNvPr id="16" name="Rectangle 4"/>
          <p:cNvSpPr txBox="1">
            <a:spLocks/>
          </p:cNvSpPr>
          <p:nvPr/>
        </p:nvSpPr>
        <p:spPr bwMode="auto">
          <a:xfrm>
            <a:off x="1076325" y="960134"/>
            <a:ext cx="76962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mn-MN" sz="1600" b="1" dirty="0" smtClean="0">
                <a:latin typeface="Arial" panose="020B0604020202020204" pitchFamily="34" charset="0"/>
              </a:rPr>
              <a:t>Бүртгэлтэй ажилгүйчүүд</a:t>
            </a:r>
            <a:endParaRPr lang="mn-MN" sz="1600" b="1" dirty="0">
              <a:latin typeface="Arial" panose="020B0604020202020204" pitchFamily="34" charset="0"/>
            </a:endParaRPr>
          </a:p>
        </p:txBody>
      </p:sp>
      <p:graphicFrame>
        <p:nvGraphicFramePr>
          <p:cNvPr id="3" name="Object 2"/>
          <p:cNvGraphicFramePr>
            <a:graphicFrameLocks noGrp="1"/>
          </p:cNvGraphicFramePr>
          <p:nvPr>
            <p:extLst>
              <p:ext uri="{D42A27DB-BD31-4B8C-83A1-F6EECF244321}">
                <p14:modId xmlns:p14="http://schemas.microsoft.com/office/powerpoint/2010/main" xmlns="" val="3849940211"/>
              </p:ext>
            </p:extLst>
          </p:nvPr>
        </p:nvGraphicFramePr>
        <p:xfrm>
          <a:off x="2573337" y="1328991"/>
          <a:ext cx="4035425" cy="3681413"/>
        </p:xfrm>
        <a:graphic>
          <a:graphicData uri="http://schemas.openxmlformats.org/presentationml/2006/ole">
            <p:oleObj spid="_x0000_s14491" name="Chart" r:id="rId9" imgW="4041998" imgH="3682303" progId="Excel.Sheet.8">
              <p:embed followColorScheme="full"/>
            </p:oleObj>
          </a:graphicData>
        </a:graphic>
      </p:graphicFrame>
    </p:spTree>
    <p:extLst>
      <p:ext uri="{BB962C8B-B14F-4D97-AF65-F5344CB8AC3E}">
        <p14:creationId xmlns:p14="http://schemas.microsoft.com/office/powerpoint/2010/main" xmlns="" val="4003994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down)">
                                      <p:cBhvr>
                                        <p:cTn id="1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Эрүүл мэнд</a:t>
            </a:r>
          </a:p>
        </p:txBody>
      </p:sp>
      <p:pic>
        <p:nvPicPr>
          <p:cNvPr id="5123" name="Picture 9" descr="\\exchange_server\MCCT\RESTRICTED\1.ARCHIVE\10. Design_Logo\NSO_LOGO\logo_mgl.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200025"/>
            <a:ext cx="703263"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125"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5135" name="Picture 2" descr="D:\SARIIN MEDEE\Hevleliin baga hural\2013.12\Information icon\3.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19600" y="4398963"/>
              <a:ext cx="533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aphicFrame>
        <p:nvGraphicFramePr>
          <p:cNvPr id="5126" name="Chart 11"/>
          <p:cNvGraphicFramePr>
            <a:graphicFrameLocks/>
          </p:cNvGraphicFramePr>
          <p:nvPr/>
        </p:nvGraphicFramePr>
        <p:xfrm>
          <a:off x="652463" y="1168400"/>
          <a:ext cx="4159250" cy="4673600"/>
        </p:xfrm>
        <a:graphic>
          <a:graphicData uri="http://schemas.openxmlformats.org/presentationml/2006/ole">
            <p:oleObj spid="_x0000_s17455" r:id="rId6" imgW="4157832" imgH="4669941" progId="Excel.Sheet.8">
              <p:embed/>
            </p:oleObj>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7"/>
          </a:graphicData>
        </a:graphic>
      </p:graphicFrame>
      <p:pic>
        <p:nvPicPr>
          <p:cNvPr id="5128" name="Picture 2" descr="C:\Users\User\Desktop\10_Dundgovi dem.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905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9" name="Picture 9" descr="\\exchange_server\MCCT\RESTRICTED\1.ARCHIVE\10. Design_Logo\NSO_LOGO\logo_mgl.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513" y="228600"/>
            <a:ext cx="703262"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12"/>
          <p:cNvSpPr>
            <a:spLocks noChangeArrowheads="1"/>
          </p:cNvSpPr>
          <p:nvPr/>
        </p:nvSpPr>
        <p:spPr bwMode="auto">
          <a:xfrm>
            <a:off x="914400" y="498475"/>
            <a:ext cx="824865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Хөдөлмөр</a:t>
            </a:r>
          </a:p>
        </p:txBody>
      </p:sp>
      <p:sp>
        <p:nvSpPr>
          <p:cNvPr id="4" name="Content Placeholder 3"/>
          <p:cNvSpPr>
            <a:spLocks noGrp="1"/>
          </p:cNvSpPr>
          <p:nvPr>
            <p:ph idx="1"/>
          </p:nvPr>
        </p:nvSpPr>
        <p:spPr>
          <a:xfrm>
            <a:off x="950912" y="4648200"/>
            <a:ext cx="7947025" cy="2057400"/>
          </a:xfrm>
        </p:spPr>
        <p:txBody>
          <a:bodyPr>
            <a:noAutofit/>
          </a:bodyPr>
          <a:lstStyle/>
          <a:p>
            <a:pPr marL="0" indent="0" algn="just">
              <a:buNone/>
            </a:pPr>
            <a:r>
              <a:rPr lang="en-US" sz="1200" dirty="0" smtClean="0">
                <a:latin typeface="Arial Mon" pitchFamily="34" charset="0"/>
              </a:rPr>
              <a:t>        </a:t>
            </a:r>
            <a:r>
              <a:rPr lang="mn-MN" sz="1200" dirty="0" smtClean="0">
                <a:latin typeface="Arial Mon" pitchFamily="34" charset="0"/>
              </a:rPr>
              <a:t>Хөдөлмөрийн </a:t>
            </a:r>
            <a:r>
              <a:rPr lang="mn-MN" sz="1200" dirty="0">
                <a:latin typeface="Arial Mon" pitchFamily="34" charset="0"/>
              </a:rPr>
              <a:t>хэлтсийн  2016 оны </a:t>
            </a:r>
            <a:r>
              <a:rPr lang="en-US" sz="1200" dirty="0">
                <a:latin typeface="Arial Mon" pitchFamily="34" charset="0"/>
              </a:rPr>
              <a:t>7</a:t>
            </a:r>
            <a:r>
              <a:rPr lang="mn-MN" sz="1200" dirty="0">
                <a:latin typeface="Arial Mon" pitchFamily="34" charset="0"/>
              </a:rPr>
              <a:t> сарын мэдээгээр нийт </a:t>
            </a:r>
            <a:r>
              <a:rPr lang="en-US" sz="1200" dirty="0">
                <a:latin typeface="Arial Mon" pitchFamily="34" charset="0"/>
              </a:rPr>
              <a:t>1</a:t>
            </a:r>
            <a:r>
              <a:rPr lang="mn-MN" sz="1200" dirty="0">
                <a:latin typeface="Arial Mon" pitchFamily="34" charset="0"/>
              </a:rPr>
              <a:t>10 хүн ажлын байранд зуучлагдан орсон нь өмнөх оны мөн үеэс 205 хүнээр буурсан байна.  Ажлын байранд зуучлагдан ажилд орсон ажиллагчдыг эдийн засгийн үйл ажиллагааны салбараар авч үзэхэд 23.</a:t>
            </a:r>
            <a:r>
              <a:rPr lang="en-US" sz="1200" dirty="0">
                <a:latin typeface="Arial Mon" pitchFamily="34" charset="0"/>
              </a:rPr>
              <a:t>6</a:t>
            </a:r>
            <a:r>
              <a:rPr lang="mn-MN" sz="1200" dirty="0">
                <a:latin typeface="Arial Mon" pitchFamily="34" charset="0"/>
              </a:rPr>
              <a:t> хувь нь төрийн удирдлага ба батлан хамгаалах үйл ажиллагаа,</a:t>
            </a:r>
            <a:r>
              <a:rPr lang="en-US" sz="1200" dirty="0">
                <a:latin typeface="Arial Mon" pitchFamily="34" charset="0"/>
              </a:rPr>
              <a:t> 19.1 </a:t>
            </a:r>
            <a:r>
              <a:rPr lang="mn-MN" sz="1200" dirty="0">
                <a:latin typeface="Arial Mon" pitchFamily="34" charset="0"/>
              </a:rPr>
              <a:t>хувь нь уул уурхай олборлох үйлдвэр, 9</a:t>
            </a:r>
            <a:r>
              <a:rPr lang="en-US" sz="1200" dirty="0">
                <a:latin typeface="Arial Mon" pitchFamily="34" charset="0"/>
              </a:rPr>
              <a:t>.1</a:t>
            </a:r>
            <a:r>
              <a:rPr lang="mn-MN" sz="1200" dirty="0">
                <a:latin typeface="Arial Mon" pitchFamily="34" charset="0"/>
              </a:rPr>
              <a:t> хувь нь мэргэжлийн шинжлэх ухаан болон техникийн үйл ажиллагаа, 8</a:t>
            </a:r>
            <a:r>
              <a:rPr lang="en-US" sz="1200" dirty="0">
                <a:latin typeface="Arial Mon" pitchFamily="34" charset="0"/>
              </a:rPr>
              <a:t>.2</a:t>
            </a:r>
            <a:r>
              <a:rPr lang="mn-MN" sz="1200" dirty="0">
                <a:latin typeface="Arial Mon" pitchFamily="34" charset="0"/>
              </a:rPr>
              <a:t> хувь нь  боловсруулах аж үйлдвэр,  6.</a:t>
            </a:r>
            <a:r>
              <a:rPr lang="en-US" sz="1200" dirty="0">
                <a:latin typeface="Arial Mon" pitchFamily="34" charset="0"/>
              </a:rPr>
              <a:t>4</a:t>
            </a:r>
            <a:r>
              <a:rPr lang="mn-MN" sz="1200" dirty="0">
                <a:latin typeface="Arial Mon" pitchFamily="34" charset="0"/>
              </a:rPr>
              <a:t> хувь нь үйлчилгээний бусад үйл ажиллагаа, 5.</a:t>
            </a:r>
            <a:r>
              <a:rPr lang="en-US" sz="1200" dirty="0">
                <a:latin typeface="Arial Mon" pitchFamily="34" charset="0"/>
              </a:rPr>
              <a:t>5</a:t>
            </a:r>
            <a:r>
              <a:rPr lang="mn-MN" sz="1200" dirty="0">
                <a:latin typeface="Arial Mon" pitchFamily="34" charset="0"/>
              </a:rPr>
              <a:t> хувь нь мэдээлэл холбоо, 4.5 хувь нь бөөний болон жижиглэнгийн худалдааны салбар, 4.5 хувь нь боловсролын салбар, 3.6 хувь нь хүний эрүүл мэнд ба нийгмийн халамжийн үйл ажиллагааны салбар, </a:t>
            </a:r>
            <a:r>
              <a:rPr lang="en-US" sz="1200" dirty="0">
                <a:latin typeface="Arial Mon" pitchFamily="34" charset="0"/>
              </a:rPr>
              <a:t>15.5</a:t>
            </a:r>
            <a:r>
              <a:rPr lang="mn-MN" sz="1200" dirty="0">
                <a:latin typeface="Arial Mon" pitchFamily="34" charset="0"/>
              </a:rPr>
              <a:t> хувь нь  бусад салбарт ногдож байна. </a:t>
            </a:r>
            <a:r>
              <a:rPr lang="mn-MN" sz="1200" dirty="0" smtClean="0">
                <a:latin typeface="Arial Mon" pitchFamily="34" charset="0"/>
              </a:rPr>
              <a:t> </a:t>
            </a:r>
            <a:endParaRPr lang="en-US" sz="1200" dirty="0">
              <a:latin typeface="Arial Mon" pitchFamily="34" charset="0"/>
            </a:endParaRPr>
          </a:p>
        </p:txBody>
      </p:sp>
      <p:graphicFrame>
        <p:nvGraphicFramePr>
          <p:cNvPr id="2" name="Object 1"/>
          <p:cNvGraphicFramePr>
            <a:graphicFrameLocks/>
          </p:cNvGraphicFramePr>
          <p:nvPr>
            <p:extLst>
              <p:ext uri="{D42A27DB-BD31-4B8C-83A1-F6EECF244321}">
                <p14:modId xmlns:p14="http://schemas.microsoft.com/office/powerpoint/2010/main" xmlns="" val="2932477509"/>
              </p:ext>
            </p:extLst>
          </p:nvPr>
        </p:nvGraphicFramePr>
        <p:xfrm>
          <a:off x="2567781" y="942975"/>
          <a:ext cx="4313237" cy="3613488"/>
        </p:xfrm>
        <a:graphic>
          <a:graphicData uri="http://schemas.openxmlformats.org/presentationml/2006/ole">
            <p:oleObj spid="_x0000_s17456" name="Chart" r:id="rId9" imgW="4322439" imgH="3731075" progId="Excel.Sheet.8">
              <p:embed followColorScheme="full"/>
            </p:oleObj>
          </a:graphicData>
        </a:graphic>
      </p:graphicFrame>
    </p:spTree>
    <p:extLst>
      <p:ext uri="{BB962C8B-B14F-4D97-AF65-F5344CB8AC3E}">
        <p14:creationId xmlns:p14="http://schemas.microsoft.com/office/powerpoint/2010/main" xmlns="" val="28624799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5082</TotalTime>
  <Words>1162</Words>
  <Application>Microsoft Office PowerPoint</Application>
  <PresentationFormat>On-screen Show (4:3)</PresentationFormat>
  <Paragraphs>82</Paragraphs>
  <Slides>15</Slides>
  <Notes>3</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15</vt:i4>
      </vt:variant>
    </vt:vector>
  </HeadingPairs>
  <TitlesOfParts>
    <vt:vector size="20" baseType="lpstr">
      <vt:lpstr>Office Theme</vt:lpstr>
      <vt:lpstr>Organic</vt:lpstr>
      <vt:lpstr>1_Office Theme</vt:lpstr>
      <vt:lpstr>Microsoft Office Excel 97-2003 Worksheet</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Dulamsuren</dc:creator>
  <cp:lastModifiedBy>Admin</cp:lastModifiedBy>
  <cp:revision>561</cp:revision>
  <dcterms:created xsi:type="dcterms:W3CDTF">2016-01-20T06:54:50Z</dcterms:created>
  <dcterms:modified xsi:type="dcterms:W3CDTF">2018-02-08T03:49:57Z</dcterms:modified>
</cp:coreProperties>
</file>