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</p:sldMasterIdLst>
  <p:notesMasterIdLst>
    <p:notesMasterId r:id="rId19"/>
  </p:notesMasterIdLst>
  <p:handoutMasterIdLst>
    <p:handoutMasterId r:id="rId20"/>
  </p:handoutMasterIdLst>
  <p:sldIdLst>
    <p:sldId id="277" r:id="rId3"/>
    <p:sldId id="423" r:id="rId4"/>
    <p:sldId id="424" r:id="rId5"/>
    <p:sldId id="425" r:id="rId6"/>
    <p:sldId id="440" r:id="rId7"/>
    <p:sldId id="426" r:id="rId8"/>
    <p:sldId id="428" r:id="rId9"/>
    <p:sldId id="443" r:id="rId10"/>
    <p:sldId id="444" r:id="rId11"/>
    <p:sldId id="441" r:id="rId12"/>
    <p:sldId id="442" r:id="rId13"/>
    <p:sldId id="445" r:id="rId14"/>
    <p:sldId id="446" r:id="rId15"/>
    <p:sldId id="448" r:id="rId16"/>
    <p:sldId id="449" r:id="rId17"/>
    <p:sldId id="439" r:id="rId18"/>
  </p:sldIdLst>
  <p:sldSz cx="9144000" cy="6858000" type="screen4x3"/>
  <p:notesSz cx="6669088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  <a:srgbClr val="1F05BB"/>
    <a:srgbClr val="53EC3E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2205" autoAdjust="0"/>
    <p:restoredTop sz="98403" autoAdjust="0"/>
  </p:normalViewPr>
  <p:slideViewPr>
    <p:cSldViewPr>
      <p:cViewPr varScale="1">
        <p:scale>
          <a:sx n="72" d="100"/>
          <a:sy n="72" d="100"/>
        </p:scale>
        <p:origin x="-10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3.xlsx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mn-MN"/>
              <a:t>Төсвийн орлого зарлага </a:t>
            </a:r>
            <a:r>
              <a:rPr lang="en-US"/>
              <a:t> 2016 </a:t>
            </a:r>
            <a:r>
              <a:rPr lang="mn-MN"/>
              <a:t>оны </a:t>
            </a:r>
            <a:r>
              <a:rPr lang="en-US"/>
              <a:t>9</a:t>
            </a:r>
            <a:r>
              <a:rPr lang="mn-MN"/>
              <a:t> сарын байдлаар</a:t>
            </a:r>
          </a:p>
        </c:rich>
      </c:tx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Sheet1!$A$5</c:f>
              <c:strCache>
                <c:ptCount val="1"/>
                <c:pt idx="0">
                  <c:v>Îðîí íóòãèéí òºñâèéí áàéãóóëëàãûí çàðëàãûí ä¿í/сая.төг/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Sheet1!$B$4:$C$4</c:f>
              <c:strCache>
                <c:ptCount val="2"/>
                <c:pt idx="0">
                  <c:v>2015 он</c:v>
                </c:pt>
                <c:pt idx="1">
                  <c:v>2016 он</c:v>
                </c:pt>
              </c:strCache>
            </c:strRef>
          </c:cat>
          <c:val>
            <c:numRef>
              <c:f>Sheet1!$B$5:$C$5</c:f>
              <c:numCache>
                <c:formatCode>0.0</c:formatCode>
                <c:ptCount val="2"/>
                <c:pt idx="0">
                  <c:v>25552.3</c:v>
                </c:pt>
                <c:pt idx="1">
                  <c:v>25776.2</c:v>
                </c:pt>
              </c:numCache>
            </c:numRef>
          </c:val>
        </c:ser>
        <c:ser>
          <c:idx val="1"/>
          <c:order val="1"/>
          <c:tx>
            <c:strRef>
              <c:f>Sheet1!$A$6</c:f>
              <c:strCache>
                <c:ptCount val="1"/>
                <c:pt idx="0">
                  <c:v>Íèéò îðëîãî /òóñëàìæèéí ä¿í/сая.төг/</c:v>
                </c:pt>
              </c:strCache>
            </c:strRef>
          </c:tx>
          <c:dLbls>
            <c:spPr>
              <a:noFill/>
              <a:ln>
                <a:noFill/>
              </a:ln>
              <a:effectLst/>
            </c:sp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Sheet1!$B$4:$C$4</c:f>
              <c:strCache>
                <c:ptCount val="2"/>
                <c:pt idx="0">
                  <c:v>2015 он</c:v>
                </c:pt>
                <c:pt idx="1">
                  <c:v>2016 он</c:v>
                </c:pt>
              </c:strCache>
            </c:strRef>
          </c:cat>
          <c:val>
            <c:numRef>
              <c:f>Sheet1!$B$6:$C$6</c:f>
              <c:numCache>
                <c:formatCode>0.0</c:formatCode>
                <c:ptCount val="2"/>
                <c:pt idx="0">
                  <c:v>27041.9</c:v>
                </c:pt>
                <c:pt idx="1">
                  <c:v>29113.5</c:v>
                </c:pt>
              </c:numCache>
            </c:numRef>
          </c:val>
        </c:ser>
        <c:dLbls>
          <c:showVal val="1"/>
        </c:dLbls>
        <c:shape val="box"/>
        <c:axId val="199301760"/>
        <c:axId val="199336704"/>
        <c:axId val="0"/>
      </c:bar3DChart>
      <c:catAx>
        <c:axId val="199301760"/>
        <c:scaling>
          <c:orientation val="minMax"/>
        </c:scaling>
        <c:axPos val="b"/>
        <c:numFmt formatCode="General" sourceLinked="1"/>
        <c:majorTickMark val="none"/>
        <c:tickLblPos val="nextTo"/>
        <c:crossAx val="199336704"/>
        <c:crosses val="autoZero"/>
        <c:auto val="1"/>
        <c:lblAlgn val="ctr"/>
        <c:lblOffset val="100"/>
      </c:catAx>
      <c:valAx>
        <c:axId val="199336704"/>
        <c:scaling>
          <c:orientation val="minMax"/>
        </c:scaling>
        <c:delete val="1"/>
        <c:axPos val="l"/>
        <c:numFmt formatCode="0.0" sourceLinked="1"/>
        <c:tickLblPos val="none"/>
        <c:crossAx val="199301760"/>
        <c:crosses val="autoZero"/>
        <c:crossBetween val="between"/>
      </c:valAx>
    </c:plotArea>
    <c:legend>
      <c:legendPos val="t"/>
    </c:legend>
    <c:plotVisOnly val="1"/>
    <c:dispBlanksAs val="gap"/>
  </c:chart>
  <c:spPr>
    <a:gradFill>
      <a:gsLst>
        <a:gs pos="0">
          <a:srgbClr val="5E9EFF"/>
        </a:gs>
        <a:gs pos="39999">
          <a:srgbClr val="85C2FF"/>
        </a:gs>
        <a:gs pos="70000">
          <a:srgbClr val="C4D6EB"/>
        </a:gs>
        <a:gs pos="100000">
          <a:srgbClr val="FFEBFA"/>
        </a:gs>
      </a:gsLst>
      <a:lin ang="5400000" scaled="0"/>
    </a:gradFill>
  </c:spPr>
  <c:txPr>
    <a:bodyPr/>
    <a:lstStyle/>
    <a:p>
      <a:pPr>
        <a:defRPr sz="1050"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mn-MN"/>
              <a:t>Төсвийн орлогод эзлэх хувь 2016 оны </a:t>
            </a:r>
            <a:r>
              <a:rPr lang="en-US"/>
              <a:t>9</a:t>
            </a:r>
            <a:r>
              <a:rPr lang="mn-MN"/>
              <a:t> сарын байдлаар</a:t>
            </a:r>
          </a:p>
        </c:rich>
      </c:tx>
    </c:title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Lbls>
            <c:spPr>
              <a:noFill/>
              <a:ln>
                <a:noFill/>
              </a:ln>
              <a:effectLst/>
            </c:spPr>
            <c:showPercent val="1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Sheet1!$B$12:$B$15</c:f>
              <c:strCache>
                <c:ptCount val="4"/>
                <c:pt idx="1">
                  <c:v>татвар</c:v>
                </c:pt>
                <c:pt idx="2">
                  <c:v>тусламж</c:v>
                </c:pt>
                <c:pt idx="3">
                  <c:v>татварын бус</c:v>
                </c:pt>
              </c:strCache>
            </c:strRef>
          </c:cat>
          <c:val>
            <c:numRef>
              <c:f>Sheet1!$C$12:$C$15</c:f>
              <c:numCache>
                <c:formatCode>0.0</c:formatCode>
                <c:ptCount val="4"/>
                <c:pt idx="1">
                  <c:v>2768.4</c:v>
                </c:pt>
                <c:pt idx="2">
                  <c:v>24971.9</c:v>
                </c:pt>
                <c:pt idx="3">
                  <c:v>1373.2</c:v>
                </c:pt>
              </c:numCache>
            </c:numRef>
          </c:val>
        </c:ser>
        <c:dLbls>
          <c:showPercent val="1"/>
        </c:dLbls>
      </c:pie3DChart>
    </c:plotArea>
    <c:legend>
      <c:legendPos val="t"/>
      <c:legendEntry>
        <c:idx val="0"/>
        <c:delete val="1"/>
      </c:legendEntry>
    </c:legend>
    <c:plotVisOnly val="1"/>
    <c:dispBlanksAs val="zero"/>
  </c:chart>
  <c:spPr>
    <a:gradFill>
      <a:gsLst>
        <a:gs pos="0">
          <a:srgbClr val="E6DCAC"/>
        </a:gs>
        <a:gs pos="12000">
          <a:srgbClr val="E6D78A"/>
        </a:gs>
        <a:gs pos="30000">
          <a:srgbClr val="C7AC4C"/>
        </a:gs>
        <a:gs pos="45000">
          <a:srgbClr val="E6D78A"/>
        </a:gs>
        <a:gs pos="77000">
          <a:srgbClr val="C7AC4C"/>
        </a:gs>
        <a:gs pos="100000">
          <a:srgbClr val="E6DCAC"/>
        </a:gs>
      </a:gsLst>
      <a:lin ang="5400000" scaled="0"/>
    </a:gradFill>
  </c:spPr>
  <c:txPr>
    <a:bodyPr/>
    <a:lstStyle/>
    <a:p>
      <a:pPr>
        <a:defRPr sz="1050">
          <a:latin typeface="Arial" pitchFamily="34" charset="0"/>
          <a:cs typeface="Arial" pitchFamily="34" charset="0"/>
        </a:defRPr>
      </a:pPr>
      <a:endParaRPr lang="en-US"/>
    </a:p>
  </c:txPr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vert="horz"/>
          <a:lstStyle/>
          <a:p>
            <a:pPr>
              <a:defRPr/>
            </a:pPr>
            <a:r>
              <a:rPr lang="mn-MN"/>
              <a:t>Дундговь аймгийн хэрэглээний үнийн индекс,  /өмнөх оны мөн үетэй харьцуулсанаар/</a:t>
            </a:r>
            <a:endParaRPr lang="en-US"/>
          </a:p>
        </c:rich>
      </c:tx>
      <c:layout>
        <c:manualLayout>
          <c:xMode val="edge"/>
          <c:yMode val="edge"/>
          <c:x val="0.22853896262662304"/>
          <c:y val="3.2136106391598834E-2"/>
        </c:manualLayout>
      </c:layout>
      <c:spPr>
        <a:noFill/>
        <a:ln>
          <a:noFill/>
        </a:ln>
        <a:effectLst/>
      </c:spPr>
    </c:title>
    <c:plotArea>
      <c:layout/>
      <c:lineChart>
        <c:grouping val="standard"/>
        <c:ser>
          <c:idx val="0"/>
          <c:order val="0"/>
          <c:tx>
            <c:strRef>
              <c:f>graphic!$O$12</c:f>
              <c:strCache>
                <c:ptCount val="1"/>
                <c:pt idx="0">
                  <c:v>2014</c:v>
                </c:pt>
              </c:strCache>
            </c:strRef>
          </c:tx>
          <c:spPr>
            <a:ln w="31750" cap="rnd">
              <a:solidFill>
                <a:schemeClr val="accent1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graphic!$P$11:$AA$11</c:f>
              <c:strCache>
                <c:ptCount val="12"/>
                <c:pt idx="0">
                  <c:v>I    </c:v>
                </c:pt>
                <c:pt idx="1">
                  <c:v>II    </c:v>
                </c:pt>
                <c:pt idx="2">
                  <c:v>III</c:v>
                </c:pt>
                <c:pt idx="3">
                  <c:v>IV</c:v>
                </c:pt>
                <c:pt idx="4">
                  <c:v>V</c:v>
                </c:pt>
                <c:pt idx="5">
                  <c:v>VI</c:v>
                </c:pt>
                <c:pt idx="6">
                  <c:v>VII</c:v>
                </c:pt>
                <c:pt idx="7">
                  <c:v>VIII</c:v>
                </c:pt>
                <c:pt idx="8">
                  <c:v>IX</c:v>
                </c:pt>
                <c:pt idx="9">
                  <c:v>X</c:v>
                </c:pt>
                <c:pt idx="10">
                  <c:v>XI</c:v>
                </c:pt>
                <c:pt idx="11">
                  <c:v>XII</c:v>
                </c:pt>
              </c:strCache>
            </c:strRef>
          </c:cat>
          <c:val>
            <c:numRef>
              <c:f>graphic!$P$12:$AA$12</c:f>
              <c:numCache>
                <c:formatCode>0.0</c:formatCode>
                <c:ptCount val="12"/>
                <c:pt idx="0">
                  <c:v>114.12083405828974</c:v>
                </c:pt>
                <c:pt idx="1">
                  <c:v>112.76404364832578</c:v>
                </c:pt>
                <c:pt idx="2">
                  <c:v>112.26733225825654</c:v>
                </c:pt>
                <c:pt idx="3">
                  <c:v>112.64027225124262</c:v>
                </c:pt>
                <c:pt idx="4">
                  <c:v>113.45014373173346</c:v>
                </c:pt>
                <c:pt idx="5">
                  <c:v>114.1089296961507</c:v>
                </c:pt>
                <c:pt idx="6">
                  <c:v>113.69705415502018</c:v>
                </c:pt>
                <c:pt idx="7">
                  <c:v>111.77623750097783</c:v>
                </c:pt>
                <c:pt idx="8">
                  <c:v>112.77236074807253</c:v>
                </c:pt>
                <c:pt idx="9">
                  <c:v>110.33523789120905</c:v>
                </c:pt>
                <c:pt idx="10">
                  <c:v>111.19932168407959</c:v>
                </c:pt>
                <c:pt idx="11">
                  <c:v>111.18219577705216</c:v>
                </c:pt>
              </c:numCache>
            </c:numRef>
          </c:val>
        </c:ser>
        <c:ser>
          <c:idx val="1"/>
          <c:order val="1"/>
          <c:tx>
            <c:strRef>
              <c:f>graphic!$O$13</c:f>
              <c:strCache>
                <c:ptCount val="1"/>
                <c:pt idx="0">
                  <c:v>2015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graphic!$P$11:$AA$11</c:f>
              <c:strCache>
                <c:ptCount val="12"/>
                <c:pt idx="0">
                  <c:v>I    </c:v>
                </c:pt>
                <c:pt idx="1">
                  <c:v>II    </c:v>
                </c:pt>
                <c:pt idx="2">
                  <c:v>III</c:v>
                </c:pt>
                <c:pt idx="3">
                  <c:v>IV</c:v>
                </c:pt>
                <c:pt idx="4">
                  <c:v>V</c:v>
                </c:pt>
                <c:pt idx="5">
                  <c:v>VI</c:v>
                </c:pt>
                <c:pt idx="6">
                  <c:v>VII</c:v>
                </c:pt>
                <c:pt idx="7">
                  <c:v>VIII</c:v>
                </c:pt>
                <c:pt idx="8">
                  <c:v>IX</c:v>
                </c:pt>
                <c:pt idx="9">
                  <c:v>X</c:v>
                </c:pt>
                <c:pt idx="10">
                  <c:v>XI</c:v>
                </c:pt>
                <c:pt idx="11">
                  <c:v>XII</c:v>
                </c:pt>
              </c:strCache>
            </c:strRef>
          </c:cat>
          <c:val>
            <c:numRef>
              <c:f>graphic!$P$13:$AA$13</c:f>
              <c:numCache>
                <c:formatCode>0.0</c:formatCode>
                <c:ptCount val="12"/>
                <c:pt idx="0">
                  <c:v>109.2083039299726</c:v>
                </c:pt>
                <c:pt idx="1">
                  <c:v>109.68029597542508</c:v>
                </c:pt>
                <c:pt idx="2">
                  <c:v>109.76034474842014</c:v>
                </c:pt>
                <c:pt idx="3">
                  <c:v>108.89821802490529</c:v>
                </c:pt>
                <c:pt idx="4">
                  <c:v>108.1</c:v>
                </c:pt>
                <c:pt idx="5">
                  <c:v>106.7</c:v>
                </c:pt>
                <c:pt idx="6">
                  <c:v>105.7</c:v>
                </c:pt>
                <c:pt idx="7">
                  <c:v>108.6</c:v>
                </c:pt>
                <c:pt idx="8">
                  <c:v>105.6</c:v>
                </c:pt>
                <c:pt idx="9">
                  <c:v>106.3</c:v>
                </c:pt>
                <c:pt idx="10">
                  <c:v>104.5</c:v>
                </c:pt>
                <c:pt idx="11">
                  <c:v>104</c:v>
                </c:pt>
              </c:numCache>
            </c:numRef>
          </c:val>
        </c:ser>
        <c:ser>
          <c:idx val="2"/>
          <c:order val="2"/>
          <c:tx>
            <c:strRef>
              <c:f>graphic!$O$14</c:f>
              <c:strCache>
                <c:ptCount val="1"/>
                <c:pt idx="0">
                  <c:v>2016</c:v>
                </c:pt>
              </c:strCache>
            </c:strRef>
          </c:tx>
          <c:spPr>
            <a:ln w="31750" cap="rnd">
              <a:solidFill>
                <a:schemeClr val="accent3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graphic!$P$11:$AA$11</c:f>
              <c:strCache>
                <c:ptCount val="12"/>
                <c:pt idx="0">
                  <c:v>I    </c:v>
                </c:pt>
                <c:pt idx="1">
                  <c:v>II    </c:v>
                </c:pt>
                <c:pt idx="2">
                  <c:v>III</c:v>
                </c:pt>
                <c:pt idx="3">
                  <c:v>IV</c:v>
                </c:pt>
                <c:pt idx="4">
                  <c:v>V</c:v>
                </c:pt>
                <c:pt idx="5">
                  <c:v>VI</c:v>
                </c:pt>
                <c:pt idx="6">
                  <c:v>VII</c:v>
                </c:pt>
                <c:pt idx="7">
                  <c:v>VIII</c:v>
                </c:pt>
                <c:pt idx="8">
                  <c:v>IX</c:v>
                </c:pt>
                <c:pt idx="9">
                  <c:v>X</c:v>
                </c:pt>
                <c:pt idx="10">
                  <c:v>XI</c:v>
                </c:pt>
                <c:pt idx="11">
                  <c:v>XII</c:v>
                </c:pt>
              </c:strCache>
            </c:strRef>
          </c:cat>
          <c:val>
            <c:numRef>
              <c:f>graphic!$P$14:$AA$14</c:f>
              <c:numCache>
                <c:formatCode>0.0</c:formatCode>
                <c:ptCount val="12"/>
                <c:pt idx="0">
                  <c:v>104.8</c:v>
                </c:pt>
                <c:pt idx="1">
                  <c:v>104.6</c:v>
                </c:pt>
                <c:pt idx="2">
                  <c:v>104.3</c:v>
                </c:pt>
                <c:pt idx="3">
                  <c:v>104</c:v>
                </c:pt>
                <c:pt idx="4">
                  <c:v>104.1</c:v>
                </c:pt>
                <c:pt idx="5">
                  <c:v>104.1</c:v>
                </c:pt>
                <c:pt idx="6">
                  <c:v>104.1</c:v>
                </c:pt>
                <c:pt idx="7">
                  <c:v>99.6</c:v>
                </c:pt>
                <c:pt idx="8">
                  <c:v>100.3</c:v>
                </c:pt>
              </c:numCache>
            </c:numRef>
          </c:val>
        </c:ser>
        <c:dLbls>
          <c:showVal val="1"/>
        </c:dLbls>
        <c:marker val="1"/>
        <c:axId val="255860736"/>
        <c:axId val="255862272"/>
      </c:lineChart>
      <c:catAx>
        <c:axId val="255860736"/>
        <c:scaling>
          <c:orientation val="minMax"/>
        </c:scaling>
        <c:axPos val="b"/>
        <c:numFmt formatCode="General" sourceLinked="1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255862272"/>
        <c:crosses val="autoZero"/>
        <c:auto val="1"/>
        <c:lblAlgn val="ctr"/>
        <c:lblOffset val="100"/>
      </c:catAx>
      <c:valAx>
        <c:axId val="255862272"/>
        <c:scaling>
          <c:orientation val="minMax"/>
        </c:scaling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tickLblPos val="nextTo"/>
        <c:spPr>
          <a:noFill/>
          <a:ln>
            <a:noFill/>
          </a:ln>
          <a:effectLst/>
        </c:spPr>
        <c:txPr>
          <a:bodyPr rot="-60000000" vert="horz"/>
          <a:lstStyle/>
          <a:p>
            <a:pPr>
              <a:defRPr/>
            </a:pPr>
            <a:endParaRPr lang="en-US"/>
          </a:p>
        </c:txPr>
        <c:crossAx val="2558607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spPr>
        <a:noFill/>
        <a:ln>
          <a:noFill/>
        </a:ln>
        <a:effectLst/>
      </c:spPr>
      <c:txPr>
        <a:bodyPr rot="0" vert="horz"/>
        <a:lstStyle/>
        <a:p>
          <a:pPr>
            <a:defRPr/>
          </a:pPr>
          <a:endParaRPr lang="en-US"/>
        </a:p>
      </c:txPr>
    </c:legend>
    <c:plotVisOnly val="1"/>
    <c:dispBlanksAs val="gap"/>
  </c:chart>
  <c:spPr>
    <a:solidFill>
      <a:schemeClr val="bg1"/>
    </a:solidFill>
    <a:ln w="9525" cap="flat" cmpd="sng" algn="ctr">
      <a:solidFill>
        <a:schemeClr val="tx2">
          <a:lumMod val="15000"/>
          <a:lumOff val="85000"/>
        </a:schemeClr>
      </a:solidFill>
      <a:round/>
    </a:ln>
    <a:effectLst/>
  </c:spPr>
  <c:txPr>
    <a:bodyPr/>
    <a:lstStyle/>
    <a:p>
      <a:pPr>
        <a:defRPr sz="12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2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4E5559-33D8-4064-961A-358EF88D1583}" type="datetimeFigureOut">
              <a:rPr lang="en-US" smtClean="0"/>
              <a:pPr/>
              <a:t>2/8/2018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430091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30672A-148A-4CDA-86EC-A82325B9A69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799340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665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6866" y="0"/>
            <a:ext cx="2890665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9D0C8A-9339-4D00-BAA3-138FDFB71CB2}" type="datetimeFigureOut">
              <a:rPr lang="en-US" smtClean="0"/>
              <a:pPr/>
              <a:t>2/8/2018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598" y="4715629"/>
            <a:ext cx="5335893" cy="44679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671"/>
            <a:ext cx="2890665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6866" y="9429671"/>
            <a:ext cx="2890665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21491A-D24C-41D8-BB8C-0739C89D4E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791490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3EF80-7D0A-447B-8B89-EC301091BE0D}" type="datetimeFigureOut">
              <a:rPr lang="en-US" smtClean="0"/>
              <a:pPr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66A83-E7AE-4766-BAED-DB374AF6B9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3EF80-7D0A-447B-8B89-EC301091BE0D}" type="datetimeFigureOut">
              <a:rPr lang="en-US" smtClean="0"/>
              <a:pPr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66A83-E7AE-4766-BAED-DB374AF6B9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3EF80-7D0A-447B-8B89-EC301091BE0D}" type="datetimeFigureOut">
              <a:rPr lang="en-US" smtClean="0"/>
              <a:pPr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66A83-E7AE-4766-BAED-DB374AF6B9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027C01-588C-4625-967A-A2E2F30AF38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B64A72-B933-41C5-93A3-FE3F57A7079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8798729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75379F-D531-4225-A57C-ACF104013CC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540FCA-E2E8-4C7E-A6BB-F8F95DF51BB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1700039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EB9C63-C6B4-4E0D-AFE1-2EE0173B708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1AD2E1-80B6-4978-B288-3333C273F6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3430244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B455E0-111C-4AE1-9888-578FB185CA7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CE2262-9CCA-4B6D-B659-6A5AAD5FFE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5903308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425B4A-3F88-496D-9192-23106904BA2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61F28D-7E7E-493F-83C3-C6FD0C43B5C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5063177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9C96F0-18A5-4A07-A07E-3589235B5F7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0A5AEE-3477-493C-9B97-073CE6F9D9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2633463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47B97-1A04-439E-A70A-31B53B1FCD6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A32265-43EE-4B27-8848-18B603F1A0A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41210183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3BD13-F890-449B-BD17-FA9D4841810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54C8C-A693-4BDE-A734-FD4EAB4DC63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500132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3EF80-7D0A-447B-8B89-EC301091BE0D}" type="datetimeFigureOut">
              <a:rPr lang="en-US" smtClean="0"/>
              <a:pPr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66A83-E7AE-4766-BAED-DB374AF6B9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5C030A-FC1F-4AF1-AFBE-A7003312F67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5CEBAB-1A35-4AC7-9669-79965EA27C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0966504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572C3E-2664-47A0-B089-A6E46BDE39F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B04E8-57B3-4A26-8528-61B024E8DF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8679382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C9852E-DF98-420C-AD98-9D84ED633EB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2/8/2018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84D95-0960-4671-BB02-70ACC8AB623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578749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3EF80-7D0A-447B-8B89-EC301091BE0D}" type="datetimeFigureOut">
              <a:rPr lang="en-US" smtClean="0"/>
              <a:pPr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66A83-E7AE-4766-BAED-DB374AF6B9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3EF80-7D0A-447B-8B89-EC301091BE0D}" type="datetimeFigureOut">
              <a:rPr lang="en-US" smtClean="0"/>
              <a:pPr/>
              <a:t>2/8/2018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66A83-E7AE-4766-BAED-DB374AF6B9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3EF80-7D0A-447B-8B89-EC301091BE0D}" type="datetimeFigureOut">
              <a:rPr lang="en-US" smtClean="0"/>
              <a:pPr/>
              <a:t>2/8/2018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66A83-E7AE-4766-BAED-DB374AF6B9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3EF80-7D0A-447B-8B89-EC301091BE0D}" type="datetimeFigureOut">
              <a:rPr lang="en-US" smtClean="0"/>
              <a:pPr/>
              <a:t>2/8/2018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66A83-E7AE-4766-BAED-DB374AF6B9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3EF80-7D0A-447B-8B89-EC301091BE0D}" type="datetimeFigureOut">
              <a:rPr lang="en-US" smtClean="0"/>
              <a:pPr/>
              <a:t>2/8/2018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66A83-E7AE-4766-BAED-DB374AF6B9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3EF80-7D0A-447B-8B89-EC301091BE0D}" type="datetimeFigureOut">
              <a:rPr lang="en-US" smtClean="0"/>
              <a:pPr/>
              <a:t>2/8/2018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66A83-E7AE-4766-BAED-DB374AF6B9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3EF80-7D0A-447B-8B89-EC301091BE0D}" type="datetimeFigureOut">
              <a:rPr lang="en-US" smtClean="0"/>
              <a:pPr/>
              <a:t>2/8/2018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66A83-E7AE-4766-BAED-DB374AF6B9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43EF80-7D0A-447B-8B89-EC301091BE0D}" type="datetimeFigureOut">
              <a:rPr lang="en-US" smtClean="0"/>
              <a:pPr/>
              <a:t>2/8/2018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A66A83-E7AE-4766-BAED-DB374AF6B97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7844AF35-D74D-4BF7-90C5-90874B5E49C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2/8/2018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4E1A7B07-EF83-4E7C-919C-55F3A3881389}" type="slidenum">
              <a:rPr lang="en-US" altLang="en-US">
                <a:cs typeface="Arial" panose="020B0604020202020204" pitchFamily="34" charset="0"/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34870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ide.4x3inch.MGL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-55096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914400" y="1788854"/>
            <a:ext cx="7924800" cy="156966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mn-MN" sz="2400" b="1" cap="all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Дундговь аймгийн</a:t>
            </a:r>
            <a:endParaRPr lang="en-US" sz="2400" b="1" cap="all" dirty="0" smtClean="0">
              <a:solidFill>
                <a:schemeClr val="bg2">
                  <a:lumMod val="25000"/>
                </a:schemeClr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 algn="ctr"/>
            <a:r>
              <a:rPr lang="mn-MN" sz="2400" b="1" cap="all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 нийгэм эдийн засгийн байдал</a:t>
            </a:r>
          </a:p>
          <a:p>
            <a:pPr algn="ctr"/>
            <a:r>
              <a:rPr lang="mn-MN" sz="2400" b="1" cap="all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2016 оны </a:t>
            </a:r>
            <a:r>
              <a:rPr lang="en-US" sz="2400" b="1" cap="all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9</a:t>
            </a:r>
            <a:r>
              <a:rPr lang="mn-MN" sz="2400" b="1" cap="all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 –р сарын байдлаар </a:t>
            </a:r>
            <a:endParaRPr lang="en-US" sz="2400" b="1" cap="all" dirty="0" smtClean="0">
              <a:solidFill>
                <a:schemeClr val="bg2">
                  <a:lumMod val="25000"/>
                </a:schemeClr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 algn="ctr"/>
            <a:endParaRPr lang="en-US" sz="2400" b="1" cap="all" dirty="0">
              <a:solidFill>
                <a:schemeClr val="bg2">
                  <a:lumMod val="25000"/>
                </a:schemeClr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ide.4x3inch.MGL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-11394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1295400" y="-152400"/>
            <a:ext cx="761999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n-MN" b="1" dirty="0" smtClean="0"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             </a:t>
            </a:r>
          </a:p>
          <a:p>
            <a:pPr algn="ctr"/>
            <a:endParaRPr lang="mn-MN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mn-MN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52488" y="1426732"/>
            <a:ext cx="8062911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lnSpc>
                <a:spcPct val="150000"/>
              </a:lnSpc>
              <a:spcAft>
                <a:spcPts val="0"/>
              </a:spcAft>
              <a:tabLst>
                <a:tab pos="457200" algn="l"/>
              </a:tabLst>
            </a:pPr>
            <a:endParaRPr lang="en-US" sz="14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eaLnBrk="0" fontAlgn="base" hangingPunct="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endParaRPr lang="en-US" sz="14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eaLnBrk="0" fontAlgn="base" hangingPunct="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endParaRPr lang="en-US" sz="14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eaLnBrk="0" fontAlgn="base" hangingPunct="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endParaRPr lang="en-US" sz="14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eaLnBrk="0" fontAlgn="base" hangingPunct="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endParaRPr lang="en-US" sz="14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eaLnBrk="0" fontAlgn="base" hangingPunct="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endParaRPr lang="en-US" sz="14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eaLnBrk="0" fontAlgn="base" hangingPunct="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endParaRPr lang="en-US" sz="14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eaLnBrk="0" fontAlgn="base" hangingPunct="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endParaRPr lang="en-US" sz="14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eaLnBrk="0" fontAlgn="base" hangingPunct="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endParaRPr lang="en-US" sz="14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eaLnBrk="0" fontAlgn="base" hangingPunct="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endParaRPr lang="en-US" sz="12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eaLnBrk="0" fontAlgn="base" hangingPunct="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endParaRPr lang="en-US" sz="12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841094" y="523280"/>
            <a:ext cx="8291512" cy="400050"/>
          </a:xfrm>
          <a:prstGeom prst="rect">
            <a:avLst/>
          </a:prstGeom>
          <a:solidFill>
            <a:srgbClr val="9966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just" eaLnBrk="1" fontAlgn="auto" hangingPunct="1">
              <a:spcBef>
                <a:spcPct val="20000"/>
              </a:spcBef>
              <a:spcAft>
                <a:spcPts val="0"/>
              </a:spcAft>
              <a:buClr>
                <a:srgbClr val="F79646">
                  <a:lumMod val="50000"/>
                </a:srgbClr>
              </a:buClr>
              <a:buSzPct val="80000"/>
              <a:defRPr/>
            </a:pPr>
            <a:r>
              <a:rPr lang="mn-MN" sz="2000" b="1" kern="0" dirty="0" smtClean="0">
                <a:solidFill>
                  <a:sysClr val="window" lastClr="FFFF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Макро эдийн засгийн үзүүлэлт– Төсвийн орлого, зарлага</a:t>
            </a:r>
            <a:endParaRPr lang="mn-MN" sz="2000" b="1" kern="0" dirty="0">
              <a:solidFill>
                <a:sysClr val="window" lastClr="FFFFFF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89462" y="4267200"/>
            <a:ext cx="7924800" cy="377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lnSpc>
                <a:spcPct val="150000"/>
              </a:lnSpc>
              <a:buFont typeface="Wingdings" pitchFamily="2" charset="2"/>
              <a:buChar char="Ø"/>
            </a:pPr>
            <a:endParaRPr lang="en-US" sz="1400" dirty="0">
              <a:latin typeface="Arial Mon" panose="020B0500000000000000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143000" y="4114800"/>
            <a:ext cx="7239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lnSpc>
                <a:spcPct val="150000"/>
              </a:lnSpc>
              <a:buFont typeface="Wingdings" pitchFamily="2" charset="2"/>
              <a:buChar char="Ø"/>
            </a:pPr>
            <a:r>
              <a:rPr lang="mn-MN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Санхүү, төрийн сангийн хэлтсийн мэдээгээр 2016 оны</a:t>
            </a:r>
            <a:r>
              <a:rPr lang="en-US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mn-MN" sz="12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эхний 9-р </a:t>
            </a:r>
            <a:r>
              <a:rPr lang="mn-MN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сарын байдлаар орон нутгийн төсвийн орлогын төлөвлөгөөний биелэлт </a:t>
            </a:r>
            <a:r>
              <a:rPr lang="mn-MN" sz="12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75,2  </a:t>
            </a:r>
            <a:r>
              <a:rPr lang="mn-MN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хувьтай буюу </a:t>
            </a:r>
            <a:r>
              <a:rPr lang="mn-MN" sz="12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4141,6</a:t>
            </a:r>
            <a:r>
              <a:rPr lang="en-US" sz="12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mn-MN" sz="12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сая төгрөгийн гүйцэтгэлтэй </a:t>
            </a:r>
            <a:r>
              <a:rPr lang="mn-MN" sz="12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байна.</a:t>
            </a:r>
          </a:p>
          <a:p>
            <a:pPr marL="171450" indent="-171450">
              <a:lnSpc>
                <a:spcPct val="150000"/>
              </a:lnSpc>
              <a:buFont typeface="Wingdings" pitchFamily="2" charset="2"/>
              <a:buChar char="Ø"/>
            </a:pPr>
            <a:r>
              <a:rPr lang="mn-MN" sz="12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Нийт орлого тусламжийн дүнг оруулан тооцсоноор аймгийн хэмжээний нийт орлого 29113,5 сая төгрөг болж өмнөх оны мөн үеэс 7,7 хувиар, зарлагын дүн 25776,2 болж 0,9 хувиар тус тус өссөн байна.</a:t>
            </a:r>
            <a:endParaRPr lang="mn-MN" sz="12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71450" indent="-171450">
              <a:lnSpc>
                <a:spcPct val="150000"/>
              </a:lnSpc>
              <a:buFont typeface="Wingdings" pitchFamily="2" charset="2"/>
              <a:buChar char="Ø"/>
            </a:pPr>
            <a:r>
              <a:rPr lang="mn-MN" sz="12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Нийт орлогын 86 хувийг тусламжийн орлого, 9 хувийг  татварын орлого, 5 хувийг  татварын бус орлого бүрдүүлж байна.</a:t>
            </a:r>
          </a:p>
        </p:txBody>
      </p:sp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036614087"/>
              </p:ext>
            </p:extLst>
          </p:nvPr>
        </p:nvGraphicFramePr>
        <p:xfrm>
          <a:off x="1000835" y="925605"/>
          <a:ext cx="3856558" cy="31152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Chart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524177845"/>
              </p:ext>
            </p:extLst>
          </p:nvPr>
        </p:nvGraphicFramePr>
        <p:xfrm>
          <a:off x="5025787" y="960861"/>
          <a:ext cx="3945021" cy="30777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xmlns="" val="3964383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ide.4x3inch.MGL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-11394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1295400" y="-152400"/>
            <a:ext cx="761999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n-MN" b="1" dirty="0" smtClean="0"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             </a:t>
            </a:r>
          </a:p>
          <a:p>
            <a:pPr algn="ctr"/>
            <a:endParaRPr lang="mn-MN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mn-MN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52488" y="1426732"/>
            <a:ext cx="8062911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lnSpc>
                <a:spcPct val="150000"/>
              </a:lnSpc>
              <a:spcAft>
                <a:spcPts val="0"/>
              </a:spcAft>
              <a:tabLst>
                <a:tab pos="457200" algn="l"/>
              </a:tabLst>
            </a:pPr>
            <a:endParaRPr lang="en-US" sz="14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eaLnBrk="0" fontAlgn="base" hangingPunct="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endParaRPr lang="en-US" sz="14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eaLnBrk="0" fontAlgn="base" hangingPunct="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endParaRPr lang="en-US" sz="14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eaLnBrk="0" fontAlgn="base" hangingPunct="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endParaRPr lang="en-US" sz="14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eaLnBrk="0" fontAlgn="base" hangingPunct="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endParaRPr lang="en-US" sz="14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eaLnBrk="0" fontAlgn="base" hangingPunct="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endParaRPr lang="en-US" sz="14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eaLnBrk="0" fontAlgn="base" hangingPunct="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endParaRPr lang="en-US" sz="14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eaLnBrk="0" fontAlgn="base" hangingPunct="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endParaRPr lang="en-US" sz="14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eaLnBrk="0" fontAlgn="base" hangingPunct="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endParaRPr lang="en-US" sz="14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eaLnBrk="0" fontAlgn="base" hangingPunct="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endParaRPr lang="en-US" sz="12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eaLnBrk="0" fontAlgn="base" hangingPunct="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endParaRPr lang="en-US" sz="12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841094" y="523280"/>
            <a:ext cx="8291512" cy="400050"/>
          </a:xfrm>
          <a:prstGeom prst="rect">
            <a:avLst/>
          </a:prstGeom>
          <a:solidFill>
            <a:srgbClr val="9966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just" eaLnBrk="1" fontAlgn="auto" hangingPunct="1">
              <a:spcBef>
                <a:spcPct val="20000"/>
              </a:spcBef>
              <a:spcAft>
                <a:spcPts val="0"/>
              </a:spcAft>
              <a:buClr>
                <a:srgbClr val="F79646">
                  <a:lumMod val="50000"/>
                </a:srgbClr>
              </a:buClr>
              <a:buSzPct val="80000"/>
              <a:defRPr/>
            </a:pPr>
            <a:r>
              <a:rPr lang="mn-MN" sz="2000" b="1" kern="0" dirty="0" smtClean="0">
                <a:solidFill>
                  <a:sysClr val="window" lastClr="FFFF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Макро эдийн засгийн үзүүлэлт– Банкны мэдээ</a:t>
            </a:r>
            <a:endParaRPr lang="mn-MN" sz="2000" b="1" kern="0" dirty="0">
              <a:solidFill>
                <a:sysClr val="window" lastClr="FFFFFF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89462" y="4267200"/>
            <a:ext cx="7924800" cy="377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lnSpc>
                <a:spcPct val="150000"/>
              </a:lnSpc>
              <a:buFont typeface="Wingdings" pitchFamily="2" charset="2"/>
              <a:buChar char="Ø"/>
            </a:pPr>
            <a:endParaRPr lang="en-US" sz="1400" dirty="0">
              <a:latin typeface="Arial Mon" panose="020B0500000000000000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989462" y="4267200"/>
            <a:ext cx="7924800" cy="3772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200" dirty="0">
                <a:latin typeface="Arial"/>
                <a:ea typeface="Times New Roman"/>
              </a:rPr>
              <a:t> </a:t>
            </a:r>
            <a:r>
              <a:rPr lang="en-US" sz="1400" dirty="0">
                <a:latin typeface="Arial"/>
                <a:ea typeface="Times New Roman"/>
              </a:rPr>
              <a:t> </a:t>
            </a:r>
            <a:endParaRPr lang="en-US" sz="1400" dirty="0">
              <a:latin typeface="Arial Mon" panose="020B0500000000000000" pitchFamily="34" charset="0"/>
              <a:cs typeface="Arial" pitchFamily="34" charset="0"/>
            </a:endParaRPr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66335" y="990600"/>
            <a:ext cx="3691450" cy="25056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34000" y="1014484"/>
            <a:ext cx="3346450" cy="25056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315627383"/>
              </p:ext>
            </p:extLst>
          </p:nvPr>
        </p:nvGraphicFramePr>
        <p:xfrm>
          <a:off x="1390685" y="3646669"/>
          <a:ext cx="6934200" cy="1618343"/>
        </p:xfrm>
        <a:graphic>
          <a:graphicData uri="http://schemas.openxmlformats.org/drawingml/2006/table">
            <a:tbl>
              <a:tblPr/>
              <a:tblGrid>
                <a:gridCol w="2848493"/>
                <a:gridCol w="850819"/>
                <a:gridCol w="850819"/>
                <a:gridCol w="784350"/>
                <a:gridCol w="709017"/>
                <a:gridCol w="890702"/>
              </a:tblGrid>
              <a:tr h="221978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mn-MN" sz="1200" b="0" i="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Мөнгөний зарим үндсэн үзүүлэлтүүд, жил бүрийн эцсийн  байдлаар, сая.төг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857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2014 IX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2015 IX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2016 IX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sng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2015 IX</a:t>
                      </a:r>
                      <a:r>
                        <a:rPr lang="ru-RU" sz="1200" b="0" i="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 2014 IX хувь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sng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2016 IX </a:t>
                      </a:r>
                      <a:r>
                        <a:rPr lang="ru-RU" sz="1200" b="0" i="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2015 IX хувь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Ç</a:t>
                      </a:r>
                      <a:r>
                        <a:rPr lang="mn-MN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э</a:t>
                      </a: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ýëèéí ºðèéí ¿ëäýãäýë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69430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78212.7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84200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112.6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107.7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¯¿íýýñ:Õóãàöàà õýòýðñýí çýýë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202.5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471.9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609.3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233.0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129.1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fontAlgn="ctr"/>
                      <a:r>
                        <a:rPr lang="mn-MN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      ч</a:t>
                      </a:r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àíàðã¿é çýýë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132.00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258.8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722.8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196.1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279.3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Èðãýäèéí õàäãàëàìæèéí ¿ëäýãäýë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25112.4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26504.6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30860.6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105.5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0" i="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116.4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CDDC"/>
                    </a:solidFill>
                  </a:tcPr>
                </a:tc>
              </a:tr>
            </a:tbl>
          </a:graphicData>
        </a:graphic>
      </p:graphicFrame>
      <p:sp>
        <p:nvSpPr>
          <p:cNvPr id="9" name="Rectangle 8"/>
          <p:cNvSpPr/>
          <p:nvPr/>
        </p:nvSpPr>
        <p:spPr>
          <a:xfrm>
            <a:off x="914709" y="5257800"/>
            <a:ext cx="807430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1200" dirty="0" err="1">
                <a:latin typeface="Arial"/>
                <a:ea typeface="Times New Roman"/>
              </a:rPr>
              <a:t>Банкны</a:t>
            </a:r>
            <a:r>
              <a:rPr lang="en-US" sz="1200" dirty="0">
                <a:latin typeface="Arial"/>
                <a:ea typeface="Times New Roman"/>
              </a:rPr>
              <a:t> </a:t>
            </a:r>
            <a:r>
              <a:rPr lang="en-US" sz="1200" dirty="0" err="1">
                <a:latin typeface="Arial"/>
                <a:ea typeface="Times New Roman"/>
              </a:rPr>
              <a:t>зээлийн</a:t>
            </a:r>
            <a:r>
              <a:rPr lang="en-US" sz="1200" dirty="0">
                <a:latin typeface="Arial"/>
                <a:ea typeface="Times New Roman"/>
              </a:rPr>
              <a:t> </a:t>
            </a:r>
            <a:r>
              <a:rPr lang="en-US" sz="1200" dirty="0" err="1">
                <a:latin typeface="Arial"/>
                <a:ea typeface="Times New Roman"/>
              </a:rPr>
              <a:t>үлдэгдэл</a:t>
            </a:r>
            <a:r>
              <a:rPr lang="en-US" sz="1200" dirty="0">
                <a:latin typeface="Arial"/>
                <a:ea typeface="Times New Roman"/>
              </a:rPr>
              <a:t> </a:t>
            </a:r>
            <a:r>
              <a:rPr lang="en-US" sz="1200" dirty="0" err="1">
                <a:latin typeface="Arial"/>
                <a:ea typeface="Times New Roman"/>
              </a:rPr>
              <a:t>өмнөх</a:t>
            </a:r>
            <a:r>
              <a:rPr lang="en-US" sz="1200" dirty="0">
                <a:latin typeface="Arial"/>
                <a:ea typeface="Times New Roman"/>
              </a:rPr>
              <a:t> </a:t>
            </a:r>
            <a:r>
              <a:rPr lang="en-US" sz="1200" dirty="0" err="1">
                <a:latin typeface="Arial"/>
                <a:ea typeface="Times New Roman"/>
              </a:rPr>
              <a:t>оны</a:t>
            </a:r>
            <a:r>
              <a:rPr lang="en-US" sz="1200" dirty="0">
                <a:latin typeface="Arial"/>
                <a:ea typeface="Times New Roman"/>
              </a:rPr>
              <a:t> </a:t>
            </a:r>
            <a:r>
              <a:rPr lang="en-US" sz="1200" dirty="0" err="1">
                <a:latin typeface="Arial"/>
                <a:ea typeface="Times New Roman"/>
              </a:rPr>
              <a:t>мөн</a:t>
            </a:r>
            <a:r>
              <a:rPr lang="en-US" sz="1200" dirty="0">
                <a:latin typeface="Arial"/>
                <a:ea typeface="Times New Roman"/>
              </a:rPr>
              <a:t> </a:t>
            </a:r>
            <a:r>
              <a:rPr lang="en-US" sz="1200" dirty="0" err="1">
                <a:latin typeface="Arial"/>
                <a:ea typeface="Times New Roman"/>
              </a:rPr>
              <a:t>үеэс</a:t>
            </a:r>
            <a:r>
              <a:rPr lang="en-US" sz="1200" dirty="0">
                <a:latin typeface="Arial"/>
                <a:ea typeface="Times New Roman"/>
              </a:rPr>
              <a:t> 7.7 </a:t>
            </a:r>
            <a:r>
              <a:rPr lang="en-US" sz="1200" dirty="0" err="1">
                <a:latin typeface="Arial"/>
                <a:ea typeface="Times New Roman"/>
              </a:rPr>
              <a:t>хувиар</a:t>
            </a:r>
            <a:r>
              <a:rPr lang="en-US" sz="1200" dirty="0">
                <a:latin typeface="Arial"/>
                <a:ea typeface="Times New Roman"/>
              </a:rPr>
              <a:t> </a:t>
            </a:r>
            <a:r>
              <a:rPr lang="en-US" sz="1200" dirty="0" err="1">
                <a:latin typeface="Arial"/>
                <a:ea typeface="Times New Roman"/>
              </a:rPr>
              <a:t>өсч</a:t>
            </a:r>
            <a:r>
              <a:rPr lang="en-US" sz="1200" dirty="0">
                <a:latin typeface="Arial"/>
                <a:ea typeface="Times New Roman"/>
              </a:rPr>
              <a:t> 84200.0 </a:t>
            </a:r>
            <a:r>
              <a:rPr lang="en-US" sz="1200" dirty="0" err="1">
                <a:latin typeface="Arial"/>
                <a:ea typeface="Times New Roman"/>
              </a:rPr>
              <a:t>сая</a:t>
            </a:r>
            <a:r>
              <a:rPr lang="en-US" sz="1200" dirty="0">
                <a:latin typeface="Arial"/>
                <a:ea typeface="Times New Roman"/>
              </a:rPr>
              <a:t> </a:t>
            </a:r>
            <a:r>
              <a:rPr lang="en-US" sz="1200" dirty="0" err="1">
                <a:latin typeface="Arial"/>
                <a:ea typeface="Times New Roman"/>
              </a:rPr>
              <a:t>төгрөг</a:t>
            </a:r>
            <a:r>
              <a:rPr lang="en-US" sz="1200" dirty="0">
                <a:latin typeface="Arial"/>
                <a:ea typeface="Times New Roman"/>
              </a:rPr>
              <a:t> </a:t>
            </a:r>
            <a:r>
              <a:rPr lang="en-US" sz="1200" dirty="0" err="1">
                <a:latin typeface="Arial"/>
                <a:ea typeface="Times New Roman"/>
              </a:rPr>
              <a:t>болов</a:t>
            </a:r>
            <a:r>
              <a:rPr lang="en-US" sz="1200" dirty="0">
                <a:latin typeface="Arial"/>
                <a:ea typeface="Times New Roman"/>
              </a:rPr>
              <a:t>. </a:t>
            </a:r>
            <a:r>
              <a:rPr lang="en-US" sz="1200" dirty="0" err="1">
                <a:latin typeface="Arial"/>
                <a:ea typeface="Times New Roman"/>
              </a:rPr>
              <a:t>Үүнээс</a:t>
            </a:r>
            <a:r>
              <a:rPr lang="en-US" sz="1200" dirty="0">
                <a:latin typeface="Arial"/>
                <a:ea typeface="Times New Roman"/>
              </a:rPr>
              <a:t> </a:t>
            </a:r>
            <a:r>
              <a:rPr lang="en-US" sz="1200" dirty="0" err="1">
                <a:latin typeface="Arial"/>
                <a:ea typeface="Times New Roman"/>
              </a:rPr>
              <a:t>хугацаа</a:t>
            </a:r>
            <a:r>
              <a:rPr lang="en-US" sz="1200" dirty="0">
                <a:latin typeface="Arial"/>
                <a:ea typeface="Times New Roman"/>
              </a:rPr>
              <a:t> </a:t>
            </a:r>
            <a:r>
              <a:rPr lang="en-US" sz="1200" dirty="0" err="1">
                <a:latin typeface="Arial"/>
                <a:ea typeface="Times New Roman"/>
              </a:rPr>
              <a:t>хэтэрсэн</a:t>
            </a:r>
            <a:r>
              <a:rPr lang="en-US" sz="1200" dirty="0">
                <a:latin typeface="Arial"/>
                <a:ea typeface="Times New Roman"/>
              </a:rPr>
              <a:t> </a:t>
            </a:r>
            <a:r>
              <a:rPr lang="en-US" sz="1200" dirty="0" err="1">
                <a:latin typeface="Arial"/>
                <a:ea typeface="Times New Roman"/>
              </a:rPr>
              <a:t>зээл</a:t>
            </a:r>
            <a:r>
              <a:rPr lang="en-US" sz="1200" dirty="0">
                <a:latin typeface="Arial"/>
                <a:ea typeface="Times New Roman"/>
              </a:rPr>
              <a:t> 609.3 </a:t>
            </a:r>
            <a:r>
              <a:rPr lang="en-US" sz="1200" dirty="0" err="1">
                <a:latin typeface="Arial"/>
                <a:ea typeface="Times New Roman"/>
              </a:rPr>
              <a:t>сая</a:t>
            </a:r>
            <a:r>
              <a:rPr lang="en-US" sz="1200" dirty="0">
                <a:latin typeface="Arial"/>
                <a:ea typeface="Times New Roman"/>
              </a:rPr>
              <a:t> </a:t>
            </a:r>
            <a:r>
              <a:rPr lang="en-US" sz="1200" dirty="0" err="1">
                <a:latin typeface="Arial"/>
                <a:ea typeface="Times New Roman"/>
              </a:rPr>
              <a:t>төгрөг</a:t>
            </a:r>
            <a:r>
              <a:rPr lang="en-US" sz="1200" dirty="0">
                <a:latin typeface="Arial"/>
                <a:ea typeface="Times New Roman"/>
              </a:rPr>
              <a:t>, </a:t>
            </a:r>
            <a:r>
              <a:rPr lang="en-US" sz="1200" dirty="0" err="1">
                <a:latin typeface="Arial"/>
                <a:ea typeface="Times New Roman"/>
              </a:rPr>
              <a:t>чанаргүй</a:t>
            </a:r>
            <a:r>
              <a:rPr lang="en-US" sz="1200" dirty="0">
                <a:latin typeface="Arial"/>
                <a:ea typeface="Times New Roman"/>
              </a:rPr>
              <a:t> </a:t>
            </a:r>
            <a:r>
              <a:rPr lang="en-US" sz="1200" dirty="0" err="1">
                <a:latin typeface="Arial"/>
                <a:ea typeface="Times New Roman"/>
              </a:rPr>
              <a:t>зээл</a:t>
            </a:r>
            <a:r>
              <a:rPr lang="en-US" sz="1200" dirty="0">
                <a:latin typeface="Arial"/>
                <a:ea typeface="Times New Roman"/>
              </a:rPr>
              <a:t> 722.8 </a:t>
            </a:r>
            <a:r>
              <a:rPr lang="en-US" sz="1200" dirty="0" err="1">
                <a:latin typeface="Arial"/>
                <a:ea typeface="Times New Roman"/>
              </a:rPr>
              <a:t>сая</a:t>
            </a:r>
            <a:r>
              <a:rPr lang="en-US" sz="1200" dirty="0">
                <a:latin typeface="Arial"/>
                <a:ea typeface="Times New Roman"/>
              </a:rPr>
              <a:t> </a:t>
            </a:r>
            <a:r>
              <a:rPr lang="en-US" sz="1200" dirty="0" err="1">
                <a:latin typeface="Arial"/>
                <a:ea typeface="Times New Roman"/>
              </a:rPr>
              <a:t>төгрөгийн</a:t>
            </a:r>
            <a:r>
              <a:rPr lang="en-US" sz="1200" dirty="0">
                <a:latin typeface="Arial"/>
                <a:ea typeface="Times New Roman"/>
              </a:rPr>
              <a:t> </a:t>
            </a:r>
            <a:r>
              <a:rPr lang="en-US" sz="1200" dirty="0" err="1">
                <a:latin typeface="Arial"/>
                <a:ea typeface="Times New Roman"/>
              </a:rPr>
              <a:t>үлдэгдэлтэй</a:t>
            </a:r>
            <a:r>
              <a:rPr lang="en-US" sz="1200" dirty="0">
                <a:latin typeface="Arial"/>
                <a:ea typeface="Times New Roman"/>
              </a:rPr>
              <a:t> </a:t>
            </a:r>
            <a:r>
              <a:rPr lang="en-US" sz="1200" dirty="0" err="1">
                <a:latin typeface="Arial"/>
                <a:ea typeface="Times New Roman"/>
              </a:rPr>
              <a:t>болж</a:t>
            </a:r>
            <a:r>
              <a:rPr lang="en-US" sz="1200" dirty="0">
                <a:latin typeface="Arial"/>
                <a:ea typeface="Times New Roman"/>
              </a:rPr>
              <a:t> </a:t>
            </a:r>
            <a:r>
              <a:rPr lang="en-US" sz="1200" dirty="0" err="1">
                <a:latin typeface="Arial"/>
                <a:ea typeface="Times New Roman"/>
              </a:rPr>
              <a:t>өмнөх</a:t>
            </a:r>
            <a:r>
              <a:rPr lang="en-US" sz="1200" dirty="0">
                <a:latin typeface="Arial"/>
                <a:ea typeface="Times New Roman"/>
              </a:rPr>
              <a:t> </a:t>
            </a:r>
            <a:r>
              <a:rPr lang="en-US" sz="1200" dirty="0" err="1">
                <a:latin typeface="Arial"/>
                <a:ea typeface="Times New Roman"/>
              </a:rPr>
              <a:t>оны</a:t>
            </a:r>
            <a:r>
              <a:rPr lang="en-US" sz="1200" dirty="0">
                <a:latin typeface="Arial"/>
                <a:ea typeface="Times New Roman"/>
              </a:rPr>
              <a:t> </a:t>
            </a:r>
            <a:r>
              <a:rPr lang="en-US" sz="1200" dirty="0" err="1">
                <a:latin typeface="Arial"/>
                <a:ea typeface="Times New Roman"/>
              </a:rPr>
              <a:t>мөн</a:t>
            </a:r>
            <a:r>
              <a:rPr lang="en-US" sz="1200" dirty="0">
                <a:latin typeface="Arial"/>
                <a:ea typeface="Times New Roman"/>
              </a:rPr>
              <a:t> </a:t>
            </a:r>
            <a:r>
              <a:rPr lang="en-US" sz="1200" dirty="0" err="1">
                <a:latin typeface="Arial"/>
                <a:ea typeface="Times New Roman"/>
              </a:rPr>
              <a:t>үеэс</a:t>
            </a:r>
            <a:r>
              <a:rPr lang="en-US" sz="1200" dirty="0">
                <a:latin typeface="Arial"/>
                <a:ea typeface="Times New Roman"/>
              </a:rPr>
              <a:t>  2.8 </a:t>
            </a:r>
            <a:r>
              <a:rPr lang="en-US" sz="1200" dirty="0" err="1">
                <a:latin typeface="Arial"/>
                <a:ea typeface="Times New Roman"/>
              </a:rPr>
              <a:t>дахин</a:t>
            </a:r>
            <a:r>
              <a:rPr lang="en-US" sz="1200" dirty="0">
                <a:latin typeface="Arial"/>
                <a:ea typeface="Times New Roman"/>
              </a:rPr>
              <a:t> </a:t>
            </a:r>
            <a:r>
              <a:rPr lang="en-US" sz="1200" dirty="0" err="1">
                <a:latin typeface="Arial"/>
                <a:ea typeface="Times New Roman"/>
              </a:rPr>
              <a:t>өссөн</a:t>
            </a:r>
            <a:r>
              <a:rPr lang="en-US" sz="1200" dirty="0">
                <a:latin typeface="Arial"/>
                <a:ea typeface="Times New Roman"/>
              </a:rPr>
              <a:t> </a:t>
            </a:r>
            <a:r>
              <a:rPr lang="en-US" sz="1200" dirty="0" err="1">
                <a:latin typeface="Arial"/>
                <a:ea typeface="Times New Roman"/>
              </a:rPr>
              <a:t>байна</a:t>
            </a:r>
            <a:r>
              <a:rPr lang="en-US" sz="1200" dirty="0">
                <a:latin typeface="Arial"/>
                <a:ea typeface="Times New Roman"/>
              </a:rPr>
              <a:t>. </a:t>
            </a:r>
            <a:r>
              <a:rPr lang="en-US" sz="1200" dirty="0" err="1">
                <a:latin typeface="Arial"/>
                <a:ea typeface="Times New Roman"/>
              </a:rPr>
              <a:t>Нийт</a:t>
            </a:r>
            <a:r>
              <a:rPr lang="en-US" sz="1200" dirty="0">
                <a:latin typeface="Arial"/>
                <a:ea typeface="Times New Roman"/>
              </a:rPr>
              <a:t> </a:t>
            </a:r>
            <a:r>
              <a:rPr lang="en-US" sz="1200" dirty="0" err="1">
                <a:latin typeface="Arial"/>
                <a:ea typeface="Times New Roman"/>
              </a:rPr>
              <a:t>зээлийн</a:t>
            </a:r>
            <a:r>
              <a:rPr lang="en-US" sz="1200" dirty="0">
                <a:latin typeface="Arial"/>
                <a:ea typeface="Times New Roman"/>
              </a:rPr>
              <a:t> </a:t>
            </a:r>
            <a:r>
              <a:rPr lang="en-US" sz="1200" dirty="0" err="1">
                <a:latin typeface="Arial"/>
                <a:ea typeface="Times New Roman"/>
              </a:rPr>
              <a:t>үлдэгдлийн</a:t>
            </a:r>
            <a:r>
              <a:rPr lang="en-US" sz="1200" dirty="0">
                <a:latin typeface="Arial"/>
                <a:ea typeface="Times New Roman"/>
              </a:rPr>
              <a:t> 1.6 </a:t>
            </a:r>
            <a:r>
              <a:rPr lang="en-US" sz="1200" dirty="0" err="1">
                <a:latin typeface="Arial"/>
                <a:ea typeface="Times New Roman"/>
              </a:rPr>
              <a:t>хувийг</a:t>
            </a:r>
            <a:r>
              <a:rPr lang="en-US" sz="1200" dirty="0">
                <a:latin typeface="Arial"/>
                <a:ea typeface="Times New Roman"/>
              </a:rPr>
              <a:t> </a:t>
            </a:r>
            <a:r>
              <a:rPr lang="en-US" sz="1200" dirty="0" err="1">
                <a:latin typeface="Arial"/>
                <a:ea typeface="Times New Roman"/>
              </a:rPr>
              <a:t>хугацаа</a:t>
            </a:r>
            <a:r>
              <a:rPr lang="en-US" sz="1200" dirty="0">
                <a:latin typeface="Arial"/>
                <a:ea typeface="Times New Roman"/>
              </a:rPr>
              <a:t> </a:t>
            </a:r>
            <a:r>
              <a:rPr lang="en-US" sz="1200" dirty="0" err="1">
                <a:latin typeface="Arial"/>
                <a:ea typeface="Times New Roman"/>
              </a:rPr>
              <a:t>хэтэрсэн</a:t>
            </a:r>
            <a:r>
              <a:rPr lang="en-US" sz="1200" dirty="0">
                <a:latin typeface="Arial"/>
                <a:ea typeface="Times New Roman"/>
              </a:rPr>
              <a:t> </a:t>
            </a:r>
            <a:r>
              <a:rPr lang="en-US" sz="1200" dirty="0" err="1">
                <a:latin typeface="Arial"/>
                <a:ea typeface="Times New Roman"/>
              </a:rPr>
              <a:t>ба</a:t>
            </a:r>
            <a:r>
              <a:rPr lang="en-US" sz="1200" dirty="0">
                <a:latin typeface="Arial"/>
                <a:ea typeface="Times New Roman"/>
              </a:rPr>
              <a:t> </a:t>
            </a:r>
            <a:r>
              <a:rPr lang="en-US" sz="1200" dirty="0" err="1">
                <a:latin typeface="Arial"/>
                <a:ea typeface="Times New Roman"/>
              </a:rPr>
              <a:t>чанаргүй</a:t>
            </a:r>
            <a:r>
              <a:rPr lang="en-US" sz="1200" dirty="0">
                <a:latin typeface="Arial"/>
                <a:ea typeface="Times New Roman"/>
              </a:rPr>
              <a:t> </a:t>
            </a:r>
            <a:r>
              <a:rPr lang="en-US" sz="1200" dirty="0" err="1">
                <a:latin typeface="Arial"/>
                <a:ea typeface="Times New Roman"/>
              </a:rPr>
              <a:t>зээл</a:t>
            </a:r>
            <a:r>
              <a:rPr lang="en-US" sz="1200" dirty="0">
                <a:latin typeface="Arial"/>
                <a:ea typeface="Times New Roman"/>
              </a:rPr>
              <a:t> </a:t>
            </a:r>
            <a:r>
              <a:rPr lang="en-US" sz="1200" dirty="0" err="1">
                <a:latin typeface="Arial"/>
                <a:ea typeface="Times New Roman"/>
              </a:rPr>
              <a:t>эзэлж</a:t>
            </a:r>
            <a:r>
              <a:rPr lang="en-US" sz="1200" dirty="0">
                <a:latin typeface="Arial"/>
                <a:ea typeface="Times New Roman"/>
              </a:rPr>
              <a:t> </a:t>
            </a:r>
            <a:r>
              <a:rPr lang="en-US" sz="1200" dirty="0" err="1">
                <a:latin typeface="Arial"/>
                <a:ea typeface="Times New Roman"/>
              </a:rPr>
              <a:t>байна</a:t>
            </a:r>
            <a:r>
              <a:rPr lang="en-US" sz="1200" dirty="0">
                <a:latin typeface="Arial"/>
                <a:ea typeface="Times New Roman"/>
              </a:rPr>
              <a:t>. </a:t>
            </a:r>
            <a:r>
              <a:rPr lang="en-US" sz="1200" dirty="0" err="1">
                <a:latin typeface="Arial"/>
                <a:ea typeface="Times New Roman"/>
              </a:rPr>
              <a:t>Иргэдийн</a:t>
            </a:r>
            <a:r>
              <a:rPr lang="en-US" sz="1200" dirty="0">
                <a:latin typeface="Arial"/>
                <a:ea typeface="Times New Roman"/>
              </a:rPr>
              <a:t> </a:t>
            </a:r>
            <a:r>
              <a:rPr lang="en-US" sz="1200" dirty="0" err="1">
                <a:latin typeface="Arial"/>
                <a:ea typeface="Times New Roman"/>
              </a:rPr>
              <a:t>хувийн</a:t>
            </a:r>
            <a:r>
              <a:rPr lang="en-US" sz="1200" dirty="0">
                <a:latin typeface="Arial"/>
                <a:ea typeface="Times New Roman"/>
              </a:rPr>
              <a:t> </a:t>
            </a:r>
            <a:r>
              <a:rPr lang="en-US" sz="1200" dirty="0" err="1">
                <a:latin typeface="Arial"/>
                <a:ea typeface="Times New Roman"/>
              </a:rPr>
              <a:t>хадгаламж</a:t>
            </a:r>
            <a:r>
              <a:rPr lang="en-US" sz="1200" dirty="0">
                <a:latin typeface="Arial"/>
                <a:ea typeface="Times New Roman"/>
              </a:rPr>
              <a:t>  </a:t>
            </a:r>
            <a:r>
              <a:rPr lang="en-US" sz="1200" dirty="0" err="1">
                <a:latin typeface="Arial"/>
                <a:ea typeface="Times New Roman"/>
              </a:rPr>
              <a:t>өмнөх</a:t>
            </a:r>
            <a:r>
              <a:rPr lang="en-US" sz="1200" dirty="0">
                <a:latin typeface="Arial"/>
                <a:ea typeface="Times New Roman"/>
              </a:rPr>
              <a:t> </a:t>
            </a:r>
            <a:r>
              <a:rPr lang="en-US" sz="1200" dirty="0" err="1">
                <a:latin typeface="Arial"/>
                <a:ea typeface="Times New Roman"/>
              </a:rPr>
              <a:t>оны</a:t>
            </a:r>
            <a:r>
              <a:rPr lang="en-US" sz="1200" dirty="0">
                <a:latin typeface="Arial"/>
                <a:ea typeface="Times New Roman"/>
              </a:rPr>
              <a:t> </a:t>
            </a:r>
            <a:r>
              <a:rPr lang="en-US" sz="1200" dirty="0" err="1">
                <a:latin typeface="Arial"/>
                <a:ea typeface="Times New Roman"/>
              </a:rPr>
              <a:t>мөн</a:t>
            </a:r>
            <a:r>
              <a:rPr lang="en-US" sz="1200" dirty="0">
                <a:latin typeface="Arial"/>
                <a:ea typeface="Times New Roman"/>
              </a:rPr>
              <a:t> </a:t>
            </a:r>
            <a:r>
              <a:rPr lang="en-US" sz="1200" dirty="0" err="1">
                <a:latin typeface="Arial"/>
                <a:ea typeface="Times New Roman"/>
              </a:rPr>
              <a:t>үеэс</a:t>
            </a:r>
            <a:r>
              <a:rPr lang="en-US" sz="1200" dirty="0">
                <a:latin typeface="Arial"/>
                <a:ea typeface="Times New Roman"/>
              </a:rPr>
              <a:t> 16.4  </a:t>
            </a:r>
            <a:r>
              <a:rPr lang="en-US" sz="1200" dirty="0" err="1">
                <a:latin typeface="Arial"/>
                <a:ea typeface="Times New Roman"/>
              </a:rPr>
              <a:t>хувиар</a:t>
            </a:r>
            <a:r>
              <a:rPr lang="en-US" sz="1200" dirty="0">
                <a:latin typeface="Arial"/>
                <a:ea typeface="Times New Roman"/>
              </a:rPr>
              <a:t> </a:t>
            </a:r>
            <a:r>
              <a:rPr lang="en-US" sz="1200" dirty="0" err="1">
                <a:latin typeface="Arial"/>
                <a:ea typeface="Times New Roman"/>
              </a:rPr>
              <a:t>өсч</a:t>
            </a:r>
            <a:r>
              <a:rPr lang="en-US" sz="1200" dirty="0">
                <a:latin typeface="Arial"/>
                <a:ea typeface="Times New Roman"/>
              </a:rPr>
              <a:t> 30860.6  </a:t>
            </a:r>
            <a:r>
              <a:rPr lang="en-US" sz="1200" dirty="0" err="1">
                <a:latin typeface="Arial"/>
                <a:ea typeface="Times New Roman"/>
              </a:rPr>
              <a:t>сая</a:t>
            </a:r>
            <a:r>
              <a:rPr lang="en-US" sz="1200" dirty="0">
                <a:latin typeface="Arial"/>
                <a:ea typeface="Times New Roman"/>
              </a:rPr>
              <a:t> </a:t>
            </a:r>
            <a:r>
              <a:rPr lang="en-US" sz="1200" dirty="0" err="1">
                <a:latin typeface="Arial"/>
                <a:ea typeface="Times New Roman"/>
              </a:rPr>
              <a:t>төгрөг</a:t>
            </a:r>
            <a:r>
              <a:rPr lang="en-US" sz="1200" dirty="0">
                <a:latin typeface="Arial"/>
                <a:ea typeface="Times New Roman"/>
              </a:rPr>
              <a:t> </a:t>
            </a:r>
            <a:r>
              <a:rPr lang="en-US" sz="1200" dirty="0" err="1">
                <a:latin typeface="Arial"/>
                <a:ea typeface="Times New Roman"/>
              </a:rPr>
              <a:t>болов</a:t>
            </a:r>
            <a:endParaRPr lang="en-US" sz="12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42685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lide.4x3inch.MGL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-48426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1295400" y="-152400"/>
            <a:ext cx="761999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mn-MN" b="1" dirty="0" smtClean="0"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             </a:t>
            </a:r>
          </a:p>
          <a:p>
            <a:pPr algn="ctr"/>
            <a:endParaRPr lang="mn-MN" b="1" dirty="0">
              <a:latin typeface="Arial" pitchFamily="34" charset="0"/>
              <a:cs typeface="Arial" pitchFamily="34" charset="0"/>
            </a:endParaRPr>
          </a:p>
          <a:p>
            <a:pPr algn="ctr"/>
            <a:endParaRPr lang="mn-MN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52488" y="1426732"/>
            <a:ext cx="8062911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lnSpc>
                <a:spcPct val="150000"/>
              </a:lnSpc>
              <a:spcAft>
                <a:spcPts val="0"/>
              </a:spcAft>
              <a:tabLst>
                <a:tab pos="457200" algn="l"/>
              </a:tabLst>
            </a:pPr>
            <a:endParaRPr lang="en-US" sz="14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eaLnBrk="0" fontAlgn="base" hangingPunct="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endParaRPr lang="en-US" sz="14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eaLnBrk="0" fontAlgn="base" hangingPunct="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endParaRPr lang="en-US" sz="14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eaLnBrk="0" fontAlgn="base" hangingPunct="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endParaRPr lang="en-US" sz="14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eaLnBrk="0" fontAlgn="base" hangingPunct="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endParaRPr lang="en-US" sz="14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eaLnBrk="0" fontAlgn="base" hangingPunct="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endParaRPr lang="en-US" sz="14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eaLnBrk="0" fontAlgn="base" hangingPunct="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endParaRPr lang="en-US" sz="14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eaLnBrk="0" fontAlgn="base" hangingPunct="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endParaRPr lang="en-US" sz="14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eaLnBrk="0" fontAlgn="base" hangingPunct="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endParaRPr lang="en-US" sz="14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eaLnBrk="0" fontAlgn="base" hangingPunct="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endParaRPr lang="en-US" sz="1200" dirty="0" smtClean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eaLnBrk="0" fontAlgn="base" hangingPunct="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  <a:tabLst>
                <a:tab pos="457200" algn="l"/>
              </a:tabLst>
            </a:pPr>
            <a:endParaRPr lang="en-US" sz="1200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841094" y="523280"/>
            <a:ext cx="8291512" cy="400050"/>
          </a:xfrm>
          <a:prstGeom prst="rect">
            <a:avLst/>
          </a:prstGeom>
          <a:solidFill>
            <a:srgbClr val="9966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just" eaLnBrk="1" fontAlgn="auto" hangingPunct="1">
              <a:spcBef>
                <a:spcPct val="20000"/>
              </a:spcBef>
              <a:spcAft>
                <a:spcPts val="0"/>
              </a:spcAft>
              <a:buClr>
                <a:srgbClr val="F79646">
                  <a:lumMod val="50000"/>
                </a:srgbClr>
              </a:buClr>
              <a:buSzPct val="80000"/>
              <a:defRPr/>
            </a:pPr>
            <a:r>
              <a:rPr lang="mn-MN" sz="2000" b="1" kern="0" dirty="0" smtClean="0">
                <a:solidFill>
                  <a:sysClr val="window" lastClr="FFFFFF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Макро эдийн засгийн үзүүлэлт– Хэрэглээний үнийн индекс</a:t>
            </a:r>
            <a:endParaRPr lang="mn-MN" sz="2000" b="1" kern="0" dirty="0">
              <a:solidFill>
                <a:sysClr val="window" lastClr="FFFFFF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89462" y="4267200"/>
            <a:ext cx="7924800" cy="377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lnSpc>
                <a:spcPct val="150000"/>
              </a:lnSpc>
              <a:buFont typeface="Wingdings" pitchFamily="2" charset="2"/>
              <a:buChar char="Ø"/>
            </a:pPr>
            <a:endParaRPr lang="en-US" sz="1400" dirty="0">
              <a:latin typeface="Arial Mon" panose="020B0500000000000000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989462" y="4267200"/>
            <a:ext cx="7924800" cy="3772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1200" dirty="0" smtClean="0">
                <a:latin typeface="Arial"/>
                <a:ea typeface="Times New Roman"/>
              </a:rPr>
              <a:t> </a:t>
            </a:r>
            <a:r>
              <a:rPr lang="en-US" sz="1400" dirty="0" smtClean="0">
                <a:latin typeface="Arial"/>
                <a:ea typeface="Times New Roman"/>
              </a:rPr>
              <a:t> </a:t>
            </a:r>
            <a:endParaRPr lang="en-US" sz="1400" dirty="0">
              <a:latin typeface="Arial Mon" panose="020B0500000000000000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48603" y="3965888"/>
            <a:ext cx="71628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mn-MN" sz="1400" dirty="0">
                <a:latin typeface="Arial" panose="020B0604020202020204" pitchFamily="34" charset="0"/>
                <a:ea typeface="Times New Roman" panose="02020603050405020304" pitchFamily="18" charset="0"/>
              </a:rPr>
              <a:t>Тус</a:t>
            </a:r>
            <a:r>
              <a:rPr lang="mn-MN" sz="1400" dirty="0">
                <a:latin typeface="Arial Mon" panose="020B0500000000000000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mn-MN" sz="1400" dirty="0">
                <a:latin typeface="Arial" panose="020B0604020202020204" pitchFamily="34" charset="0"/>
                <a:ea typeface="Times New Roman" panose="02020603050405020304" pitchFamily="18" charset="0"/>
              </a:rPr>
              <a:t>аймагт</a:t>
            </a:r>
            <a:r>
              <a:rPr lang="mn-MN" sz="1400" dirty="0">
                <a:latin typeface="Arial Mon" panose="020B0500000000000000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2016 </a:t>
            </a:r>
            <a:r>
              <a:rPr lang="mn-MN" sz="1400" dirty="0">
                <a:latin typeface="Arial" panose="020B0604020202020204" pitchFamily="34" charset="0"/>
                <a:ea typeface="Times New Roman" panose="02020603050405020304" pitchFamily="18" charset="0"/>
              </a:rPr>
              <a:t>оны</a:t>
            </a:r>
            <a:r>
              <a:rPr lang="mn-MN" sz="1400" dirty="0">
                <a:latin typeface="Arial Mon" panose="020B0500000000000000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mn-MN" sz="1400" dirty="0" smtClean="0">
                <a:latin typeface="Arial Mon" panose="020B0500000000000000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9-</a:t>
            </a:r>
            <a:r>
              <a:rPr lang="mn-MN" sz="14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р</a:t>
            </a:r>
            <a:r>
              <a:rPr lang="mn-MN" sz="1400" dirty="0" smtClean="0">
                <a:latin typeface="Arial Mon" panose="020B0500000000000000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mn-MN" sz="14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сарын</a:t>
            </a:r>
            <a:r>
              <a:rPr lang="mn-MN" sz="1400" dirty="0" smtClean="0">
                <a:latin typeface="Arial Mon" panose="020B0500000000000000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mn-MN" sz="14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байдлаар</a:t>
            </a:r>
            <a:r>
              <a:rPr lang="mn-MN" sz="1400" dirty="0" smtClean="0">
                <a:latin typeface="Arial Mon" panose="020B0500000000000000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</a:t>
            </a:r>
            <a:r>
              <a:rPr lang="mn-MN" sz="14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хэрэглээний</a:t>
            </a:r>
            <a:r>
              <a:rPr lang="mn-MN" sz="1400" dirty="0" smtClean="0">
                <a:latin typeface="Arial Mon" panose="020B0500000000000000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mn-MN" sz="14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үнийн</a:t>
            </a:r>
            <a:r>
              <a:rPr lang="mn-MN" sz="1400" dirty="0" smtClean="0">
                <a:latin typeface="Arial Mon" panose="020B0500000000000000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mn-MN" sz="14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индекс</a:t>
            </a:r>
            <a:r>
              <a:rPr lang="mn-MN" sz="1400" dirty="0" smtClean="0">
                <a:latin typeface="Arial Mon" panose="020B0500000000000000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2015 </a:t>
            </a:r>
            <a:r>
              <a:rPr lang="mn-MN" sz="14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оны</a:t>
            </a:r>
            <a:r>
              <a:rPr lang="mn-MN" sz="1400" dirty="0" smtClean="0">
                <a:latin typeface="Arial Mon" panose="020B0500000000000000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9</a:t>
            </a:r>
            <a:r>
              <a:rPr lang="en-US" sz="1400" dirty="0" smtClean="0">
                <a:latin typeface="Arial Mon" panose="020B0500000000000000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mn-MN" sz="14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р сартай</a:t>
            </a:r>
            <a:r>
              <a:rPr lang="mn-MN" sz="1400" dirty="0" smtClean="0">
                <a:latin typeface="Arial Mon" panose="020B0500000000000000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mn-MN" sz="14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харьцуулахад</a:t>
            </a:r>
            <a:r>
              <a:rPr lang="mn-MN" sz="1400" dirty="0" smtClean="0">
                <a:latin typeface="Arial Mon" panose="020B0500000000000000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mn-MN" sz="14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харьцуулахад</a:t>
            </a:r>
            <a:r>
              <a:rPr lang="mn-MN" sz="1400" dirty="0" smtClean="0">
                <a:latin typeface="Arial Mon" panose="020B0500000000000000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latin typeface="Arial Mon" panose="020B0500000000000000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0.</a:t>
            </a:r>
            <a:r>
              <a:rPr lang="mn-MN" sz="1400" dirty="0" smtClean="0">
                <a:latin typeface="Arial Mon" panose="020B0500000000000000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  </a:t>
            </a:r>
            <a:r>
              <a:rPr lang="mn-MN" sz="1400" dirty="0">
                <a:latin typeface="Arial" panose="020B0604020202020204" pitchFamily="34" charset="0"/>
                <a:ea typeface="Times New Roman" panose="02020603050405020304" pitchFamily="18" charset="0"/>
              </a:rPr>
              <a:t>хувиар</a:t>
            </a:r>
            <a:r>
              <a:rPr lang="mn-MN" sz="1400" dirty="0">
                <a:latin typeface="Arial Mon" panose="020B0500000000000000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mn-MN" sz="14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өсчээ</a:t>
            </a:r>
            <a:r>
              <a:rPr lang="mn-MN" sz="1400" dirty="0"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lang="mn-MN" sz="1400" dirty="0">
                <a:latin typeface="Arial Mon" panose="020B0500000000000000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mn-MN" sz="1400" dirty="0">
                <a:latin typeface="Arial Mon" panose="020B0500000000000000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</a:t>
            </a:r>
            <a:r>
              <a:rPr lang="mn-MN" sz="1400" dirty="0">
                <a:latin typeface="Arial"/>
                <a:ea typeface="Times New Roman"/>
              </a:rPr>
              <a:t>Хэрэглээний үнийн индекс 0,3  хувиар өсөхөд хүнсний бараа согтууруулах бус ундааны бүлэг 0,6 хувиар, хувцас бөс бараа гутлын бүлэг  3,3  хувь, орон сууц, ус , цахилгаан, түлшний бүлэг 17,1 хувь, гэр ахуйн тавилга, гэр ахуйн барааны бүлэг 2,8 хувь, эм тариа эмчилгээний бүлэг 3,0 хувиар өссөн  нь нөлөөлсөн байна. </a:t>
            </a:r>
            <a:r>
              <a:rPr lang="mn-MN" sz="1400" dirty="0" smtClean="0"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  <a:endParaRPr lang="en-US" sz="1400" dirty="0"/>
          </a:p>
        </p:txBody>
      </p:sp>
      <p:graphicFrame>
        <p:nvGraphicFramePr>
          <p:cNvPr id="13" name="Chart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4006029802"/>
              </p:ext>
            </p:extLst>
          </p:nvPr>
        </p:nvGraphicFramePr>
        <p:xfrm>
          <a:off x="1077765" y="1003287"/>
          <a:ext cx="6891617" cy="28829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857763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 smtClean="0"/>
          </a:p>
        </p:txBody>
      </p:sp>
      <p:pic>
        <p:nvPicPr>
          <p:cNvPr id="4" name="Picture 2" descr="C:\Users\User\Desktop\10_Dundgovi de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28575" y="0"/>
            <a:ext cx="9144000" cy="6858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Picture 2" descr="D:\2013\12. December 2013\display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3940" t="30411" r="23524" b="9421"/>
          <a:stretch>
            <a:fillRect/>
          </a:stretch>
        </p:blipFill>
        <p:spPr bwMode="auto">
          <a:xfrm>
            <a:off x="1143000" y="1077913"/>
            <a:ext cx="7162800" cy="4941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836837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5029</TotalTime>
  <Words>365</Words>
  <Application>Microsoft Office PowerPoint</Application>
  <PresentationFormat>On-screen Show (4:3)</PresentationFormat>
  <Paragraphs>78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Office Theme</vt:lpstr>
      <vt:lpstr>1_Office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Dulamsuren</dc:creator>
  <cp:lastModifiedBy>Admin</cp:lastModifiedBy>
  <cp:revision>530</cp:revision>
  <dcterms:created xsi:type="dcterms:W3CDTF">2016-01-20T06:54:50Z</dcterms:created>
  <dcterms:modified xsi:type="dcterms:W3CDTF">2018-02-08T03:51:26Z</dcterms:modified>
</cp:coreProperties>
</file>