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notesSlides/notesSlide12.xml" ContentType="application/vnd.openxmlformats-officedocument.presentationml.notesSlide+xml"/>
  <Override PartName="/ppt/charts/chart7.xml" ContentType="application/vnd.openxmlformats-officedocument.drawingml.chart+xml"/>
  <Override PartName="/ppt/charts/chart20.xml" ContentType="application/vnd.openxmlformats-officedocument.drawingml.chart+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charts/chart18.xml" ContentType="application/vnd.openxmlformats-officedocument.drawingml.chart+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diagrams/layout4.xml" ContentType="application/vnd.openxmlformats-officedocument.drawingml.diagramLayout+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diagrams/layout2.xml" ContentType="application/vnd.openxmlformats-officedocument.drawingml.diagramLayout+xml"/>
  <Override PartName="/ppt/diagrams/data5.xml" ContentType="application/vnd.openxmlformats-officedocument.drawingml.diagramData+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320" r:id="rId2"/>
    <p:sldId id="321" r:id="rId3"/>
    <p:sldId id="361" r:id="rId4"/>
    <p:sldId id="362" r:id="rId5"/>
    <p:sldId id="360" r:id="rId6"/>
    <p:sldId id="363" r:id="rId7"/>
    <p:sldId id="364" r:id="rId8"/>
    <p:sldId id="365" r:id="rId9"/>
    <p:sldId id="366" r:id="rId10"/>
    <p:sldId id="368" r:id="rId11"/>
    <p:sldId id="369" r:id="rId12"/>
    <p:sldId id="370" r:id="rId13"/>
    <p:sldId id="367" r:id="rId14"/>
    <p:sldId id="379" r:id="rId15"/>
    <p:sldId id="380" r:id="rId16"/>
    <p:sldId id="381" r:id="rId17"/>
    <p:sldId id="372" r:id="rId18"/>
    <p:sldId id="373" r:id="rId19"/>
    <p:sldId id="374" r:id="rId20"/>
    <p:sldId id="375" r:id="rId21"/>
    <p:sldId id="376" r:id="rId22"/>
    <p:sldId id="377" r:id="rId23"/>
    <p:sldId id="378" r:id="rId24"/>
    <p:sldId id="382" r:id="rId25"/>
    <p:sldId id="385" r:id="rId26"/>
    <p:sldId id="387" r:id="rId27"/>
    <p:sldId id="386" r:id="rId28"/>
    <p:sldId id="384" r:id="rId29"/>
    <p:sldId id="383" r:id="rId30"/>
    <p:sldId id="388" r:id="rId31"/>
    <p:sldId id="391" r:id="rId32"/>
    <p:sldId id="392" r:id="rId33"/>
    <p:sldId id="389" r:id="rId34"/>
    <p:sldId id="390" r:id="rId35"/>
    <p:sldId id="393" r:id="rId36"/>
    <p:sldId id="396" r:id="rId37"/>
    <p:sldId id="330" r:id="rId38"/>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00"/>
    <a:srgbClr val="CC3300"/>
    <a:srgbClr val="00CC00"/>
    <a:srgbClr val="66FF66"/>
    <a:srgbClr val="FFFFFF"/>
    <a:srgbClr val="00CC66"/>
    <a:srgbClr val="009900"/>
    <a:srgbClr val="00FF00"/>
    <a:srgbClr val="008000"/>
    <a:srgbClr val="33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838" autoAdjust="0"/>
    <p:restoredTop sz="88979" autoAdjust="0"/>
  </p:normalViewPr>
  <p:slideViewPr>
    <p:cSldViewPr>
      <p:cViewPr>
        <p:scale>
          <a:sx n="90" d="100"/>
          <a:sy n="90" d="100"/>
        </p:scale>
        <p:origin x="-738" y="-72"/>
      </p:cViewPr>
      <p:guideLst>
        <p:guide orient="horz" pos="2160"/>
        <p:guide pos="312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1" Type="http://schemas.openxmlformats.org/officeDocument/2006/relationships/oleObject" Target="file:///D:\tuvshin\taniltsuulga\2017-12\&#1053;&#1101;&#1075;&#1090;&#1075;&#1101;&#1083;%20&#1093;&#1199;&#1089;&#1085;&#1101;&#1075;&#1090;.xls" TargetMode="Externa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Office_Excel_Worksheet1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mn-MN" sz="1400" dirty="0"/>
              <a:t>Хүн амын тоо байршлаар </a:t>
            </a:r>
            <a:endParaRPr lang="en-US" sz="1400" dirty="0"/>
          </a:p>
        </c:rich>
      </c:tx>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dLbls>
          <c:showPercent val="1"/>
        </c:dLbls>
      </c:pie3D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3.1855330010354239E-2"/>
          <c:y val="0.15319444444444463"/>
          <c:w val="0.93888888888888922"/>
          <c:h val="0.67145778652668453"/>
        </c:manualLayout>
      </c:layout>
      <c:pie3DChart>
        <c:varyColors val="1"/>
        <c:dLbls>
          <c:showPercent val="1"/>
        </c:dLbls>
      </c:pie3D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3.1855330010354239E-2"/>
          <c:y val="0.15319444444444463"/>
          <c:w val="0.93888888888888922"/>
          <c:h val="0.67145778652668453"/>
        </c:manualLayout>
      </c:layout>
      <c:pie3DChart>
        <c:varyColors val="1"/>
        <c:dLbls>
          <c:showPercent val="1"/>
        </c:dLbls>
      </c:pie3D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mn-MN" sz="1400"/>
              <a:t>Дундговь аймгийн нийт малын тоо , толгойн өсөлт бууралт/мян.толгой/</a:t>
            </a:r>
            <a:endParaRPr lang="en-US" sz="1400"/>
          </a:p>
        </c:rich>
      </c:tx>
      <c:layout>
        <c:manualLayout>
          <c:xMode val="edge"/>
          <c:yMode val="edge"/>
          <c:x val="9.6944444444444458E-2"/>
          <c:y val="3.2407407407407413E-2"/>
        </c:manualLayout>
      </c:layout>
    </c:title>
    <c:plotArea>
      <c:layout/>
      <c:lineChart>
        <c:grouping val="stacked"/>
        <c:ser>
          <c:idx val="0"/>
          <c:order val="0"/>
          <c:dLbls>
            <c:dLbl>
              <c:idx val="0"/>
              <c:layout>
                <c:manualLayout>
                  <c:x val="-6.7882108486439191E-2"/>
                  <c:y val="-5.5555555555555539E-2"/>
                </c:manualLayout>
              </c:layout>
              <c:dLblPos val="r"/>
              <c:showVal val="1"/>
            </c:dLbl>
            <c:dLbl>
              <c:idx val="1"/>
              <c:layout>
                <c:manualLayout>
                  <c:x val="-5.3993219597550331E-2"/>
                  <c:y val="3.2407407407407413E-2"/>
                </c:manualLayout>
              </c:layout>
              <c:dLblPos val="r"/>
              <c:showVal val="1"/>
            </c:dLbl>
            <c:dLbl>
              <c:idx val="2"/>
              <c:layout>
                <c:manualLayout>
                  <c:x val="-6.2326552930883662E-2"/>
                  <c:y val="-3.7037037037037042E-2"/>
                </c:manualLayout>
              </c:layout>
              <c:dLblPos val="r"/>
              <c:showVal val="1"/>
            </c:dLbl>
            <c:dLbl>
              <c:idx val="3"/>
              <c:layout>
                <c:manualLayout>
                  <c:x val="-5.3993219597550303E-2"/>
                  <c:y val="4.1666666666666664E-2"/>
                </c:manualLayout>
              </c:layout>
              <c:dLblPos val="r"/>
              <c:showVal val="1"/>
            </c:dLbl>
            <c:dLbl>
              <c:idx val="4"/>
              <c:layout>
                <c:manualLayout>
                  <c:x val="-6.5104330708661423E-2"/>
                  <c:y val="-4.1666666666666664E-2"/>
                </c:manualLayout>
              </c:layout>
              <c:dLblPos val="r"/>
              <c:showVal val="1"/>
            </c:dLbl>
            <c:dLbl>
              <c:idx val="5"/>
              <c:layout>
                <c:manualLayout>
                  <c:x val="-5.1215441819772417E-2"/>
                  <c:y val="3.2407407407407413E-2"/>
                </c:manualLayout>
              </c:layout>
              <c:dLblPos val="r"/>
              <c:showVal val="1"/>
            </c:dLbl>
            <c:dLbl>
              <c:idx val="6"/>
              <c:layout>
                <c:manualLayout>
                  <c:x val="-5.3348206474190717E-2"/>
                  <c:y val="-3.2407407407407413E-2"/>
                </c:manualLayout>
              </c:layout>
              <c:dLblPos val="r"/>
              <c:showVal val="1"/>
            </c:dLbl>
            <c:txPr>
              <a:bodyPr/>
              <a:lstStyle/>
              <a:p>
                <a:pPr>
                  <a:defRPr b="1"/>
                </a:pPr>
                <a:endParaRPr lang="en-US"/>
              </a:p>
            </c:txPr>
            <c:dLblPos val="ctr"/>
            <c:showVal val="1"/>
          </c:dLbls>
          <c:cat>
            <c:strRef>
              <c:f>Sheet1!$E$10:$K$10</c:f>
              <c:strCache>
                <c:ptCount val="7"/>
                <c:pt idx="0">
                  <c:v>1980 он</c:v>
                </c:pt>
                <c:pt idx="1">
                  <c:v>1990 он</c:v>
                </c:pt>
                <c:pt idx="2">
                  <c:v>1998 он</c:v>
                </c:pt>
                <c:pt idx="3">
                  <c:v>2000 он</c:v>
                </c:pt>
                <c:pt idx="4">
                  <c:v>2009 он</c:v>
                </c:pt>
                <c:pt idx="5">
                  <c:v>2010 он</c:v>
                </c:pt>
                <c:pt idx="6">
                  <c:v>2017 он</c:v>
                </c:pt>
              </c:strCache>
            </c:strRef>
          </c:cat>
          <c:val>
            <c:numRef>
              <c:f>Sheet1!$E$11:$K$11</c:f>
              <c:numCache>
                <c:formatCode>0.0</c:formatCode>
                <c:ptCount val="7"/>
                <c:pt idx="0">
                  <c:v>1351.9</c:v>
                </c:pt>
                <c:pt idx="1">
                  <c:v>1505.5</c:v>
                </c:pt>
                <c:pt idx="2">
                  <c:v>2212.8000000000002</c:v>
                </c:pt>
                <c:pt idx="3">
                  <c:v>1282.8</c:v>
                </c:pt>
                <c:pt idx="4">
                  <c:v>2147</c:v>
                </c:pt>
                <c:pt idx="5">
                  <c:v>1111.5</c:v>
                </c:pt>
                <c:pt idx="6">
                  <c:v>3593</c:v>
                </c:pt>
              </c:numCache>
            </c:numRef>
          </c:val>
        </c:ser>
        <c:dLbls>
          <c:showVal val="1"/>
        </c:dLbls>
        <c:marker val="1"/>
        <c:axId val="263081984"/>
        <c:axId val="263083520"/>
      </c:lineChart>
      <c:catAx>
        <c:axId val="263081984"/>
        <c:scaling>
          <c:orientation val="minMax"/>
        </c:scaling>
        <c:axPos val="b"/>
        <c:majorTickMark val="none"/>
        <c:tickLblPos val="nextTo"/>
        <c:spPr>
          <a:ln w="6350">
            <a:noFill/>
          </a:ln>
        </c:spPr>
        <c:txPr>
          <a:bodyPr/>
          <a:lstStyle/>
          <a:p>
            <a:pPr>
              <a:defRPr b="1"/>
            </a:pPr>
            <a:endParaRPr lang="en-US"/>
          </a:p>
        </c:txPr>
        <c:crossAx val="263083520"/>
        <c:crosses val="autoZero"/>
        <c:auto val="1"/>
        <c:lblAlgn val="ctr"/>
        <c:lblOffset val="100"/>
      </c:catAx>
      <c:valAx>
        <c:axId val="263083520"/>
        <c:scaling>
          <c:orientation val="minMax"/>
        </c:scaling>
        <c:delete val="1"/>
        <c:axPos val="l"/>
        <c:numFmt formatCode="0.0" sourceLinked="1"/>
        <c:tickLblPos val="nextTo"/>
        <c:crossAx val="263081984"/>
        <c:crosses val="autoZero"/>
        <c:crossBetween val="between"/>
      </c:valAx>
    </c:plotArea>
    <c:plotVisOnly val="1"/>
    <c:dispBlanksAs val="zero"/>
  </c:chart>
  <c:spPr>
    <a:ln>
      <a:noFill/>
    </a:ln>
  </c:spPr>
  <c:txPr>
    <a:bodyPr/>
    <a:lstStyle/>
    <a:p>
      <a:pPr>
        <a:defRPr>
          <a:latin typeface="Arial" pitchFamily="34" charset="0"/>
          <a:cs typeface="Arial" pitchFamily="34" charset="0"/>
        </a:defRPr>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mn-MN" dirty="0"/>
              <a:t>2017 оны </a:t>
            </a:r>
            <a:r>
              <a:rPr lang="mn-MN" dirty="0" smtClean="0"/>
              <a:t>оны жилийн эцсийн мал тооллогын дүн  сумдаар</a:t>
            </a:r>
            <a:endParaRPr lang="en-US" dirty="0"/>
          </a:p>
        </c:rich>
      </c:tx>
      <c:layout/>
    </c:title>
    <c:plotArea>
      <c:layout/>
      <c:barChart>
        <c:barDir val="bar"/>
        <c:grouping val="clustered"/>
        <c:ser>
          <c:idx val="0"/>
          <c:order val="0"/>
          <c:dLbls>
            <c:showVal val="1"/>
          </c:dLbls>
          <c:cat>
            <c:strRef>
              <c:f>Sheet1!$A$28:$A$42</c:f>
              <c:strCache>
                <c:ptCount val="15"/>
                <c:pt idx="0">
                  <c:v>Баянжаргалан</c:v>
                </c:pt>
                <c:pt idx="1">
                  <c:v>Цагаандэлгэр </c:v>
                </c:pt>
                <c:pt idx="2">
                  <c:v>Өндөршил </c:v>
                </c:pt>
                <c:pt idx="3">
                  <c:v>Луус сум</c:v>
                </c:pt>
                <c:pt idx="4">
                  <c:v>Дэлгэрцогт </c:v>
                </c:pt>
                <c:pt idx="5">
                  <c:v>Дэлгэрхангай </c:v>
                </c:pt>
                <c:pt idx="6">
                  <c:v>Говь-Угтаал </c:v>
                </c:pt>
                <c:pt idx="7">
                  <c:v>Сайхан-Овоо </c:v>
                </c:pt>
                <c:pt idx="8">
                  <c:v>Дэрэн </c:v>
                </c:pt>
                <c:pt idx="9">
                  <c:v>Гурвансайхан</c:v>
                </c:pt>
                <c:pt idx="10">
                  <c:v>Хулд</c:v>
                </c:pt>
                <c:pt idx="11">
                  <c:v>Өлзийт сум</c:v>
                </c:pt>
                <c:pt idx="12">
                  <c:v>Адаацаг</c:v>
                </c:pt>
                <c:pt idx="13">
                  <c:v>Сайнцагаан</c:v>
                </c:pt>
                <c:pt idx="14">
                  <c:v>Эрдэнэдалай </c:v>
                </c:pt>
              </c:strCache>
            </c:strRef>
          </c:cat>
          <c:val>
            <c:numRef>
              <c:f>Sheet1!$B$28:$B$42</c:f>
              <c:numCache>
                <c:formatCode>0</c:formatCode>
                <c:ptCount val="15"/>
                <c:pt idx="0">
                  <c:v>122576</c:v>
                </c:pt>
                <c:pt idx="1">
                  <c:v>128718</c:v>
                </c:pt>
                <c:pt idx="2">
                  <c:v>154655</c:v>
                </c:pt>
                <c:pt idx="3">
                  <c:v>173340</c:v>
                </c:pt>
                <c:pt idx="4">
                  <c:v>183780</c:v>
                </c:pt>
                <c:pt idx="5">
                  <c:v>184279</c:v>
                </c:pt>
                <c:pt idx="6">
                  <c:v>187412</c:v>
                </c:pt>
                <c:pt idx="7">
                  <c:v>189727</c:v>
                </c:pt>
                <c:pt idx="8">
                  <c:v>240258</c:v>
                </c:pt>
                <c:pt idx="9">
                  <c:v>259309</c:v>
                </c:pt>
                <c:pt idx="10">
                  <c:v>266349</c:v>
                </c:pt>
                <c:pt idx="11">
                  <c:v>283382</c:v>
                </c:pt>
                <c:pt idx="12">
                  <c:v>286357</c:v>
                </c:pt>
                <c:pt idx="13">
                  <c:v>382239</c:v>
                </c:pt>
                <c:pt idx="14">
                  <c:v>550597</c:v>
                </c:pt>
              </c:numCache>
            </c:numRef>
          </c:val>
        </c:ser>
        <c:dLbls>
          <c:showVal val="1"/>
        </c:dLbls>
        <c:overlap val="-25"/>
        <c:axId val="267321344"/>
        <c:axId val="267665408"/>
      </c:barChart>
      <c:catAx>
        <c:axId val="267321344"/>
        <c:scaling>
          <c:orientation val="minMax"/>
        </c:scaling>
        <c:axPos val="l"/>
        <c:majorTickMark val="none"/>
        <c:tickLblPos val="nextTo"/>
        <c:crossAx val="267665408"/>
        <c:crosses val="autoZero"/>
        <c:auto val="1"/>
        <c:lblAlgn val="ctr"/>
        <c:lblOffset val="100"/>
      </c:catAx>
      <c:valAx>
        <c:axId val="267665408"/>
        <c:scaling>
          <c:orientation val="minMax"/>
        </c:scaling>
        <c:delete val="1"/>
        <c:axPos val="b"/>
        <c:numFmt formatCode="0" sourceLinked="1"/>
        <c:tickLblPos val="nextTo"/>
        <c:crossAx val="267321344"/>
        <c:crosses val="autoZero"/>
        <c:crossBetween val="between"/>
      </c:valAx>
    </c:plotArea>
    <c:plotVisOnly val="1"/>
    <c:dispBlanksAs val="gap"/>
  </c:chart>
  <c:txPr>
    <a:bodyPr/>
    <a:lstStyle/>
    <a:p>
      <a:pPr>
        <a:defRPr sz="1200">
          <a:latin typeface="Arial" pitchFamily="34" charset="0"/>
          <a:cs typeface="Arial" pitchFamily="34" charset="0"/>
        </a:defRPr>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US"/>
  <c:style val="5"/>
  <c:chart>
    <c:title>
      <c:tx>
        <c:rich>
          <a:bodyPr/>
          <a:lstStyle/>
          <a:p>
            <a:pPr>
              <a:defRPr/>
            </a:pPr>
            <a:r>
              <a:rPr lang="mn-Mong-CN"/>
              <a:t>СУМДЫН МАЛЫН ӨСӨЛТ ХУВИАР</a:t>
            </a:r>
            <a:endParaRPr lang="en-US"/>
          </a:p>
        </c:rich>
      </c:tx>
      <c:layout/>
    </c:title>
    <c:plotArea>
      <c:layout/>
      <c:barChart>
        <c:barDir val="col"/>
        <c:grouping val="clustered"/>
        <c:ser>
          <c:idx val="0"/>
          <c:order val="0"/>
          <c:dLbls>
            <c:showVal val="1"/>
          </c:dLbls>
          <c:cat>
            <c:strRef>
              <c:f>Sheet4!$C$2:$C$16</c:f>
              <c:strCache>
                <c:ptCount val="15"/>
                <c:pt idx="0">
                  <c:v>Дх</c:v>
                </c:pt>
                <c:pt idx="1">
                  <c:v>Со</c:v>
                </c:pt>
                <c:pt idx="2">
                  <c:v>Лс</c:v>
                </c:pt>
                <c:pt idx="3">
                  <c:v>Хд</c:v>
                </c:pt>
                <c:pt idx="4">
                  <c:v>Өл</c:v>
                </c:pt>
                <c:pt idx="5">
                  <c:v>Дц</c:v>
                </c:pt>
                <c:pt idx="6">
                  <c:v>Ад</c:v>
                </c:pt>
                <c:pt idx="7">
                  <c:v>Эд</c:v>
                </c:pt>
                <c:pt idx="8">
                  <c:v>Бж</c:v>
                </c:pt>
                <c:pt idx="9">
                  <c:v>Гс</c:v>
                </c:pt>
                <c:pt idx="10">
                  <c:v>Сц</c:v>
                </c:pt>
                <c:pt idx="11">
                  <c:v>Дн</c:v>
                </c:pt>
                <c:pt idx="12">
                  <c:v>Гу</c:v>
                </c:pt>
                <c:pt idx="13">
                  <c:v>Өш</c:v>
                </c:pt>
                <c:pt idx="14">
                  <c:v>Цд</c:v>
                </c:pt>
              </c:strCache>
            </c:strRef>
          </c:cat>
          <c:val>
            <c:numRef>
              <c:f>Sheet4!$D$2:$D$16</c:f>
              <c:numCache>
                <c:formatCode>0.0</c:formatCode>
                <c:ptCount val="15"/>
                <c:pt idx="0">
                  <c:v>25.858159515907001</c:v>
                </c:pt>
                <c:pt idx="1">
                  <c:v>21.147706375153227</c:v>
                </c:pt>
                <c:pt idx="2">
                  <c:v>20.429360475214512</c:v>
                </c:pt>
                <c:pt idx="3">
                  <c:v>20.14967453232347</c:v>
                </c:pt>
                <c:pt idx="4">
                  <c:v>19.715435992108581</c:v>
                </c:pt>
                <c:pt idx="5">
                  <c:v>18.879128556088844</c:v>
                </c:pt>
                <c:pt idx="6">
                  <c:v>18.400281160199299</c:v>
                </c:pt>
                <c:pt idx="7">
                  <c:v>17.654462389257606</c:v>
                </c:pt>
                <c:pt idx="8">
                  <c:v>17.441459395240116</c:v>
                </c:pt>
                <c:pt idx="9">
                  <c:v>16.764304594311039</c:v>
                </c:pt>
                <c:pt idx="10">
                  <c:v>15.01755779629346</c:v>
                </c:pt>
                <c:pt idx="11">
                  <c:v>14.238301959460426</c:v>
                </c:pt>
                <c:pt idx="12">
                  <c:v>12.625373340624872</c:v>
                </c:pt>
                <c:pt idx="13">
                  <c:v>11.854857374298435</c:v>
                </c:pt>
                <c:pt idx="14">
                  <c:v>10.667090816861675</c:v>
                </c:pt>
              </c:numCache>
            </c:numRef>
          </c:val>
        </c:ser>
        <c:dLbls>
          <c:showVal val="1"/>
        </c:dLbls>
        <c:axId val="157464064"/>
        <c:axId val="157465600"/>
      </c:barChart>
      <c:catAx>
        <c:axId val="157464064"/>
        <c:scaling>
          <c:orientation val="minMax"/>
        </c:scaling>
        <c:axPos val="b"/>
        <c:majorTickMark val="none"/>
        <c:tickLblPos val="nextTo"/>
        <c:crossAx val="157465600"/>
        <c:crosses val="autoZero"/>
        <c:auto val="1"/>
        <c:lblAlgn val="ctr"/>
        <c:lblOffset val="100"/>
      </c:catAx>
      <c:valAx>
        <c:axId val="157465600"/>
        <c:scaling>
          <c:orientation val="minMax"/>
        </c:scaling>
        <c:delete val="1"/>
        <c:axPos val="l"/>
        <c:numFmt formatCode="0.0" sourceLinked="1"/>
        <c:tickLblPos val="nextTo"/>
        <c:crossAx val="157464064"/>
        <c:crosses val="autoZero"/>
        <c:crossBetween val="between"/>
      </c:valAx>
    </c:plotArea>
    <c:plotVisOnly val="1"/>
    <c:dispBlanksAs val="gap"/>
  </c:chart>
  <c:txPr>
    <a:bodyPr/>
    <a:lstStyle/>
    <a:p>
      <a:pPr>
        <a:defRPr sz="1400">
          <a:latin typeface="Arial" pitchFamily="34" charset="0"/>
          <a:cs typeface="Arial" pitchFamily="34" charset="0"/>
        </a:defRPr>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3.1855330010354239E-2"/>
          <c:y val="0.15319444444444463"/>
          <c:w val="0.93888888888888922"/>
          <c:h val="0.67145778652668453"/>
        </c:manualLayout>
      </c:layout>
      <c:pie3DChart>
        <c:varyColors val="1"/>
        <c:dLbls>
          <c:showPercent val="1"/>
        </c:dLbls>
      </c:pie3D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mn-MN" sz="1600" dirty="0"/>
              <a:t>Төсвийн орлого зарлага </a:t>
            </a:r>
            <a:r>
              <a:rPr lang="en-US" sz="1600" dirty="0"/>
              <a:t> 201</a:t>
            </a:r>
            <a:r>
              <a:rPr lang="mn-MN" sz="1600" dirty="0"/>
              <a:t>7</a:t>
            </a:r>
            <a:r>
              <a:rPr lang="en-US" sz="1600" dirty="0"/>
              <a:t> </a:t>
            </a:r>
            <a:r>
              <a:rPr lang="mn-MN" sz="1600" dirty="0"/>
              <a:t>оны  </a:t>
            </a:r>
            <a:r>
              <a:rPr lang="en-US" sz="1600" dirty="0"/>
              <a:t>12</a:t>
            </a:r>
            <a:r>
              <a:rPr lang="mn-MN" sz="1600" dirty="0"/>
              <a:t> сарын байдлаар</a:t>
            </a:r>
            <a:endParaRPr lang="en-US" sz="1600" dirty="0"/>
          </a:p>
        </c:rich>
      </c:tx>
      <c:layout/>
    </c:title>
    <c:plotArea>
      <c:layout/>
      <c:barChart>
        <c:barDir val="col"/>
        <c:grouping val="clustered"/>
        <c:ser>
          <c:idx val="0"/>
          <c:order val="0"/>
          <c:tx>
            <c:strRef>
              <c:f>grafik!$A$5</c:f>
              <c:strCache>
                <c:ptCount val="1"/>
                <c:pt idx="0">
                  <c:v>Орон нутгийн төсвийн байгууллагын зарлагын дүн/сая.төг/</c:v>
                </c:pt>
              </c:strCache>
            </c:strRef>
          </c:tx>
          <c:dLbls>
            <c:showVal val="1"/>
          </c:dLbls>
          <c:cat>
            <c:strRef>
              <c:f>grafik!$B$4:$C$4</c:f>
              <c:strCache>
                <c:ptCount val="2"/>
                <c:pt idx="0">
                  <c:v>2016  XII</c:v>
                </c:pt>
                <c:pt idx="1">
                  <c:v>2017 XII</c:v>
                </c:pt>
              </c:strCache>
            </c:strRef>
          </c:cat>
          <c:val>
            <c:numRef>
              <c:f>grafik!$B$5:$C$5</c:f>
              <c:numCache>
                <c:formatCode>0.0</c:formatCode>
                <c:ptCount val="2"/>
                <c:pt idx="0">
                  <c:v>39589</c:v>
                </c:pt>
                <c:pt idx="1">
                  <c:v>39968.9</c:v>
                </c:pt>
              </c:numCache>
            </c:numRef>
          </c:val>
        </c:ser>
        <c:ser>
          <c:idx val="1"/>
          <c:order val="1"/>
          <c:tx>
            <c:strRef>
              <c:f>grafik!$A$6</c:f>
              <c:strCache>
                <c:ptCount val="1"/>
                <c:pt idx="0">
                  <c:v>Нийт орлого /тусламжийн дүн/сая.төг/</c:v>
                </c:pt>
              </c:strCache>
            </c:strRef>
          </c:tx>
          <c:dLbls>
            <c:showVal val="1"/>
          </c:dLbls>
          <c:cat>
            <c:strRef>
              <c:f>grafik!$B$4:$C$4</c:f>
              <c:strCache>
                <c:ptCount val="2"/>
                <c:pt idx="0">
                  <c:v>2016  XII</c:v>
                </c:pt>
                <c:pt idx="1">
                  <c:v>2017 XII</c:v>
                </c:pt>
              </c:strCache>
            </c:strRef>
          </c:cat>
          <c:val>
            <c:numRef>
              <c:f>grafik!$B$6:$C$6</c:f>
              <c:numCache>
                <c:formatCode>0.0</c:formatCode>
                <c:ptCount val="2"/>
                <c:pt idx="0">
                  <c:v>39528.300000000003</c:v>
                </c:pt>
                <c:pt idx="1">
                  <c:v>39239.599999999999</c:v>
                </c:pt>
              </c:numCache>
            </c:numRef>
          </c:val>
        </c:ser>
        <c:dLbls>
          <c:showVal val="1"/>
        </c:dLbls>
        <c:overlap val="-25"/>
        <c:axId val="269479936"/>
        <c:axId val="269481472"/>
      </c:barChart>
      <c:catAx>
        <c:axId val="269479936"/>
        <c:scaling>
          <c:orientation val="minMax"/>
        </c:scaling>
        <c:axPos val="b"/>
        <c:majorTickMark val="none"/>
        <c:tickLblPos val="nextTo"/>
        <c:crossAx val="269481472"/>
        <c:crosses val="autoZero"/>
        <c:auto val="1"/>
        <c:lblAlgn val="ctr"/>
        <c:lblOffset val="100"/>
      </c:catAx>
      <c:valAx>
        <c:axId val="269481472"/>
        <c:scaling>
          <c:orientation val="minMax"/>
        </c:scaling>
        <c:delete val="1"/>
        <c:axPos val="l"/>
        <c:numFmt formatCode="0.0" sourceLinked="1"/>
        <c:tickLblPos val="nextTo"/>
        <c:crossAx val="269479936"/>
        <c:crosses val="autoZero"/>
        <c:crossBetween val="between"/>
      </c:valAx>
    </c:plotArea>
    <c:legend>
      <c:legendPos val="t"/>
      <c:layout/>
    </c:legend>
    <c:plotVisOnly val="1"/>
    <c:dispBlanksAs val="gap"/>
  </c:chart>
  <c:spPr>
    <a:ln>
      <a:noFill/>
    </a:ln>
  </c:spPr>
  <c:txPr>
    <a:bodyPr/>
    <a:lstStyle/>
    <a:p>
      <a:pPr>
        <a:defRPr>
          <a:latin typeface="Arial" pitchFamily="34" charset="0"/>
          <a:cs typeface="Arial" pitchFamily="34" charset="0"/>
        </a:defRPr>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mn-MN" sz="1400" dirty="0"/>
              <a:t>Төсвийн орлогод эзлэх хувь 2017 оны </a:t>
            </a:r>
            <a:r>
              <a:rPr lang="en-US" sz="1400" dirty="0"/>
              <a:t>12</a:t>
            </a:r>
            <a:r>
              <a:rPr lang="mn-MN" sz="1400" dirty="0"/>
              <a:t> сарын байдлаар</a:t>
            </a:r>
            <a:endParaRPr lang="en-US" sz="1400" dirty="0"/>
          </a:p>
        </c:rich>
      </c:tx>
      <c:layout/>
    </c:title>
    <c:plotArea>
      <c:layout/>
      <c:pieChart>
        <c:varyColors val="1"/>
        <c:ser>
          <c:idx val="0"/>
          <c:order val="0"/>
          <c:explosion val="25"/>
          <c:cat>
            <c:strRef>
              <c:f>grafik!$B$13:$B$15</c:f>
              <c:strCache>
                <c:ptCount val="3"/>
                <c:pt idx="0">
                  <c:v>татвар</c:v>
                </c:pt>
                <c:pt idx="1">
                  <c:v>тусламж</c:v>
                </c:pt>
                <c:pt idx="2">
                  <c:v>татварын бус</c:v>
                </c:pt>
              </c:strCache>
            </c:strRef>
          </c:cat>
          <c:val>
            <c:numRef>
              <c:f>grafik!$C$13:$C$15</c:f>
              <c:numCache>
                <c:formatCode>0.0</c:formatCode>
                <c:ptCount val="3"/>
                <c:pt idx="0">
                  <c:v>4765.3</c:v>
                </c:pt>
                <c:pt idx="1">
                  <c:v>31779.200000000001</c:v>
                </c:pt>
                <c:pt idx="2">
                  <c:v>2695.2</c:v>
                </c:pt>
              </c:numCache>
            </c:numRef>
          </c:val>
        </c:ser>
        <c:dLbls>
          <c:showPercent val="1"/>
        </c:dLbls>
        <c:firstSliceAng val="0"/>
      </c:pieChart>
    </c:plotArea>
    <c:legend>
      <c:legendPos val="r"/>
      <c:layout/>
    </c:legend>
    <c:plotVisOnly val="1"/>
    <c:dispBlanksAs val="zero"/>
  </c:chart>
  <c:txPr>
    <a:bodyPr/>
    <a:lstStyle/>
    <a:p>
      <a:pPr>
        <a:defRPr>
          <a:latin typeface="Arial" panose="020B0604020202020204" pitchFamily="34" charset="0"/>
          <a:cs typeface="Arial" panose="020B0604020202020204" pitchFamily="34" charset="0"/>
        </a:defRPr>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3.1855330010354239E-2"/>
          <c:y val="0.15319444444444463"/>
          <c:w val="0.93888888888888922"/>
          <c:h val="0.67145778652668453"/>
        </c:manualLayout>
      </c:layout>
      <c:pie3DChart>
        <c:varyColors val="1"/>
        <c:dLbls>
          <c:showPercent val="1"/>
        </c:dLbls>
      </c:pie3D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mn-MN"/>
              <a:t>Монгол банкны мэдээ  сая төгрөгөөр</a:t>
            </a:r>
            <a:endParaRPr lang="en-US"/>
          </a:p>
        </c:rich>
      </c:tx>
      <c:layout/>
    </c:title>
    <c:plotArea>
      <c:layout/>
      <c:barChart>
        <c:barDir val="col"/>
        <c:grouping val="clustered"/>
        <c:ser>
          <c:idx val="0"/>
          <c:order val="0"/>
          <c:tx>
            <c:strRef>
              <c:f>Sheet3!$C$5</c:f>
              <c:strCache>
                <c:ptCount val="1"/>
                <c:pt idx="0">
                  <c:v>Зээлийн өрийн үлдэгдэл</c:v>
                </c:pt>
              </c:strCache>
            </c:strRef>
          </c:tx>
          <c:dLbls>
            <c:spPr>
              <a:noFill/>
              <a:ln>
                <a:noFill/>
              </a:ln>
              <a:effectLst/>
            </c:spPr>
            <c:showVal val="1"/>
            <c:extLst>
              <c:ext xmlns:c15="http://schemas.microsoft.com/office/drawing/2012/chart" uri="{CE6537A1-D6FC-4f65-9D91-7224C49458BB}">
                <c15:showLeaderLines val="0"/>
              </c:ext>
            </c:extLst>
          </c:dLbls>
          <c:cat>
            <c:strRef>
              <c:f>Sheet3!$D$4:$E$4</c:f>
              <c:strCache>
                <c:ptCount val="2"/>
                <c:pt idx="0">
                  <c:v>2016 XII</c:v>
                </c:pt>
                <c:pt idx="1">
                  <c:v>2017 XII</c:v>
                </c:pt>
              </c:strCache>
            </c:strRef>
          </c:cat>
          <c:val>
            <c:numRef>
              <c:f>Sheet3!$D$5:$E$5</c:f>
              <c:numCache>
                <c:formatCode>0.0</c:formatCode>
                <c:ptCount val="2"/>
                <c:pt idx="0">
                  <c:v>84178.6</c:v>
                </c:pt>
                <c:pt idx="1">
                  <c:v>95817.600000000006</c:v>
                </c:pt>
              </c:numCache>
            </c:numRef>
          </c:val>
        </c:ser>
        <c:ser>
          <c:idx val="1"/>
          <c:order val="1"/>
          <c:tx>
            <c:strRef>
              <c:f>Sheet3!$C$6</c:f>
              <c:strCache>
                <c:ptCount val="1"/>
                <c:pt idx="0">
                  <c:v>Иргэдийн хадгаламж</c:v>
                </c:pt>
              </c:strCache>
            </c:strRef>
          </c:tx>
          <c:dLbls>
            <c:spPr>
              <a:noFill/>
              <a:ln>
                <a:noFill/>
              </a:ln>
              <a:effectLst/>
            </c:spPr>
            <c:showVal val="1"/>
            <c:extLst>
              <c:ext xmlns:c15="http://schemas.microsoft.com/office/drawing/2012/chart" uri="{CE6537A1-D6FC-4f65-9D91-7224C49458BB}">
                <c15:showLeaderLines val="0"/>
              </c:ext>
            </c:extLst>
          </c:dLbls>
          <c:cat>
            <c:strRef>
              <c:f>Sheet3!$D$4:$E$4</c:f>
              <c:strCache>
                <c:ptCount val="2"/>
                <c:pt idx="0">
                  <c:v>2016 XII</c:v>
                </c:pt>
                <c:pt idx="1">
                  <c:v>2017 XII</c:v>
                </c:pt>
              </c:strCache>
            </c:strRef>
          </c:cat>
          <c:val>
            <c:numRef>
              <c:f>Sheet3!$D$6:$E$6</c:f>
              <c:numCache>
                <c:formatCode>General</c:formatCode>
                <c:ptCount val="2"/>
                <c:pt idx="0">
                  <c:v>32637.3</c:v>
                </c:pt>
                <c:pt idx="1">
                  <c:v>40317.199999999997</c:v>
                </c:pt>
              </c:numCache>
            </c:numRef>
          </c:val>
        </c:ser>
        <c:dLbls>
          <c:showVal val="1"/>
        </c:dLbls>
        <c:overlap val="-25"/>
        <c:axId val="270047488"/>
        <c:axId val="270049280"/>
      </c:barChart>
      <c:catAx>
        <c:axId val="270047488"/>
        <c:scaling>
          <c:orientation val="minMax"/>
        </c:scaling>
        <c:axPos val="b"/>
        <c:numFmt formatCode="General" sourceLinked="0"/>
        <c:majorTickMark val="none"/>
        <c:tickLblPos val="nextTo"/>
        <c:crossAx val="270049280"/>
        <c:crosses val="autoZero"/>
        <c:auto val="1"/>
        <c:lblAlgn val="ctr"/>
        <c:lblOffset val="100"/>
      </c:catAx>
      <c:valAx>
        <c:axId val="270049280"/>
        <c:scaling>
          <c:orientation val="minMax"/>
        </c:scaling>
        <c:delete val="1"/>
        <c:axPos val="l"/>
        <c:numFmt formatCode="0.0" sourceLinked="1"/>
        <c:tickLblPos val="nextTo"/>
        <c:crossAx val="270047488"/>
        <c:crosses val="autoZero"/>
        <c:crossBetween val="between"/>
      </c:valAx>
    </c:plotArea>
    <c:legend>
      <c:legendPos val="t"/>
      <c:layout/>
    </c:legend>
    <c:plotVisOnly val="1"/>
    <c:dispBlanksAs val="gap"/>
  </c:chart>
  <c:spPr>
    <a:ln>
      <a:noFill/>
    </a:ln>
  </c:spPr>
  <c:txPr>
    <a:bodyPr/>
    <a:lstStyle/>
    <a:p>
      <a:pPr>
        <a:defRPr>
          <a:latin typeface="Arial" pitchFamily="34" charset="0"/>
          <a:cs typeface="Arial"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3.1855330010354239E-2"/>
          <c:y val="0.15319444444444463"/>
          <c:w val="0.93888888888888922"/>
          <c:h val="0.67145778652668453"/>
        </c:manualLayout>
      </c:layout>
      <c:pie3DChart>
        <c:varyColors val="1"/>
        <c:dLbls>
          <c:showPercent val="1"/>
        </c:dLbls>
      </c:pie3D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3.1855330010354239E-2"/>
          <c:y val="0.15319444444444463"/>
          <c:w val="0.93888888888888922"/>
          <c:h val="0.67145778652668453"/>
        </c:manualLayout>
      </c:layout>
      <c:pie3DChart>
        <c:varyColors val="1"/>
        <c:dLbls>
          <c:showPercent val="1"/>
        </c:dLbls>
      </c:pie3D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3.1855330010354239E-2"/>
          <c:y val="0.15319444444444463"/>
          <c:w val="0.93888888888888922"/>
          <c:h val="0.67145778652668453"/>
        </c:manualLayout>
      </c:layout>
      <c:pie3DChart>
        <c:varyColors val="1"/>
        <c:dLbls>
          <c:showPercent val="1"/>
        </c:dLbls>
      </c:pie3D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3.1855330010354239E-2"/>
          <c:y val="0.15319444444444463"/>
          <c:w val="0.93888888888888922"/>
          <c:h val="0.67145778652668453"/>
        </c:manualLayout>
      </c:layout>
      <c:pie3DChart>
        <c:varyColors val="1"/>
        <c:dLbls>
          <c:showPercent val="1"/>
        </c:dLbls>
      </c:pie3D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3.1855330010354239E-2"/>
          <c:y val="0.15319444444444463"/>
          <c:w val="0.93888888888888922"/>
          <c:h val="0.67145778652668453"/>
        </c:manualLayout>
      </c:layout>
      <c:pie3DChart>
        <c:varyColors val="1"/>
        <c:dLbls>
          <c:showPercent val="1"/>
        </c:dLbls>
      </c:pie3D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3.1855330010354239E-2"/>
          <c:y val="0.15319444444444463"/>
          <c:w val="0.93888888888888922"/>
          <c:h val="0.67145778652668453"/>
        </c:manualLayout>
      </c:layout>
      <c:pie3DChart>
        <c:varyColors val="1"/>
        <c:dLbls>
          <c:showPercent val="1"/>
        </c:dLbls>
      </c:pie3D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3.1855330010354239E-2"/>
          <c:y val="0.15319444444444463"/>
          <c:w val="0.93888888888888922"/>
          <c:h val="0.67145778652668453"/>
        </c:manualLayout>
      </c:layout>
      <c:pie3DChart>
        <c:varyColors val="1"/>
        <c:dLbls>
          <c:showPercent val="1"/>
        </c:dLbls>
      </c:pie3D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dLbls>
          <c:showPercent val="1"/>
        </c:dLbls>
      </c:pie3DChart>
      <c:spPr>
        <a:noFill/>
        <a:ln>
          <a:noFill/>
        </a:ln>
        <a:effectLst/>
      </c:spPr>
    </c:plotArea>
    <c:legend>
      <c:legendPos val="b"/>
      <c:layout/>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3.1855330010354239E-2"/>
          <c:y val="0.15319444444444463"/>
          <c:w val="0.93888888888888922"/>
          <c:h val="0.67145778652668453"/>
        </c:manualLayout>
      </c:layout>
      <c:pie3DChart>
        <c:varyColors val="1"/>
        <c:dLbls>
          <c:showPercent val="1"/>
        </c:dLbls>
      </c:pie3D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E90193-D3B5-4517-92F5-A7D6798999FB}" type="doc">
      <dgm:prSet loTypeId="urn:microsoft.com/office/officeart/2005/8/layout/arrow2" loCatId="process" qsTypeId="urn:microsoft.com/office/officeart/2005/8/quickstyle/simple1" qsCatId="simple" csTypeId="urn:microsoft.com/office/officeart/2005/8/colors/accent5_4" csCatId="accent5" phldr="1"/>
      <dgm:spPr/>
    </dgm:pt>
    <dgm:pt modelId="{EC592E08-09AA-4F12-804B-39D90CE5CE94}">
      <dgm:prSet phldrT="[Text]" custT="1"/>
      <dgm:spPr/>
      <dgm:t>
        <a:bodyPr/>
        <a:lstStyle/>
        <a:p>
          <a:r>
            <a:rPr lang="en-US" sz="1200" b="1" dirty="0" smtClean="0">
              <a:solidFill>
                <a:srgbClr val="C00000"/>
              </a:solidFill>
              <a:latin typeface="Arial" pitchFamily="34" charset="0"/>
              <a:cs typeface="Arial" pitchFamily="34" charset="0"/>
            </a:rPr>
            <a:t>137</a:t>
          </a:r>
          <a:endParaRPr lang="en-US" sz="1200" b="1" dirty="0">
            <a:solidFill>
              <a:srgbClr val="C00000"/>
            </a:solidFill>
            <a:latin typeface="Arial" pitchFamily="34" charset="0"/>
            <a:cs typeface="Arial" pitchFamily="34" charset="0"/>
          </a:endParaRPr>
        </a:p>
      </dgm:t>
    </dgm:pt>
    <dgm:pt modelId="{E50DB22D-F045-4CC1-A185-6F0442BEFECE}" type="parTrans" cxnId="{1CAAE6DF-6FC5-4C38-8009-580009491AAB}">
      <dgm:prSet/>
      <dgm:spPr/>
      <dgm:t>
        <a:bodyPr/>
        <a:lstStyle/>
        <a:p>
          <a:endParaRPr lang="en-US" sz="1200" b="1">
            <a:latin typeface="Arial" pitchFamily="34" charset="0"/>
            <a:cs typeface="Arial" pitchFamily="34" charset="0"/>
          </a:endParaRPr>
        </a:p>
      </dgm:t>
    </dgm:pt>
    <dgm:pt modelId="{30E73008-E5BE-48AE-AD81-CFDD2FC0B5E4}" type="sibTrans" cxnId="{1CAAE6DF-6FC5-4C38-8009-580009491AAB}">
      <dgm:prSet/>
      <dgm:spPr/>
      <dgm:t>
        <a:bodyPr/>
        <a:lstStyle/>
        <a:p>
          <a:endParaRPr lang="en-US" sz="1200" b="1">
            <a:latin typeface="Arial" pitchFamily="34" charset="0"/>
            <a:cs typeface="Arial" pitchFamily="34" charset="0"/>
          </a:endParaRPr>
        </a:p>
      </dgm:t>
    </dgm:pt>
    <dgm:pt modelId="{0DAA601A-C80C-437B-B111-FA120CE45348}">
      <dgm:prSet phldrT="[Text]" custT="1"/>
      <dgm:spPr/>
      <dgm:t>
        <a:bodyPr/>
        <a:lstStyle/>
        <a:p>
          <a:r>
            <a:rPr lang="en-US" sz="1200" b="1" i="0" dirty="0" smtClean="0">
              <a:solidFill>
                <a:srgbClr val="C00000"/>
              </a:solidFill>
              <a:latin typeface="Arial" pitchFamily="34" charset="0"/>
              <a:cs typeface="Arial" pitchFamily="34" charset="0"/>
            </a:rPr>
            <a:t>160.2</a:t>
          </a:r>
          <a:endParaRPr lang="en-US" sz="1200" b="1" i="0" dirty="0">
            <a:solidFill>
              <a:srgbClr val="C00000"/>
            </a:solidFill>
            <a:latin typeface="Arial" pitchFamily="34" charset="0"/>
            <a:cs typeface="Arial" pitchFamily="34" charset="0"/>
          </a:endParaRPr>
        </a:p>
      </dgm:t>
    </dgm:pt>
    <dgm:pt modelId="{8F579145-8BE7-41BE-A125-CAEB92DF952A}" type="parTrans" cxnId="{E1B873AB-0C17-4391-9D17-4DD4D60F0EDF}">
      <dgm:prSet/>
      <dgm:spPr/>
      <dgm:t>
        <a:bodyPr/>
        <a:lstStyle/>
        <a:p>
          <a:endParaRPr lang="en-US" sz="1200" b="1">
            <a:latin typeface="Arial" pitchFamily="34" charset="0"/>
            <a:cs typeface="Arial" pitchFamily="34" charset="0"/>
          </a:endParaRPr>
        </a:p>
      </dgm:t>
    </dgm:pt>
    <dgm:pt modelId="{8A6D2AC5-0F26-43FF-B8CF-95EB85AD7312}" type="sibTrans" cxnId="{E1B873AB-0C17-4391-9D17-4DD4D60F0EDF}">
      <dgm:prSet/>
      <dgm:spPr/>
      <dgm:t>
        <a:bodyPr/>
        <a:lstStyle/>
        <a:p>
          <a:endParaRPr lang="en-US" sz="1200" b="1">
            <a:latin typeface="Arial" pitchFamily="34" charset="0"/>
            <a:cs typeface="Arial" pitchFamily="34" charset="0"/>
          </a:endParaRPr>
        </a:p>
      </dgm:t>
    </dgm:pt>
    <dgm:pt modelId="{6252CB48-6C5F-46E9-943E-6E025E15A46D}" type="pres">
      <dgm:prSet presAssocID="{A0E90193-D3B5-4517-92F5-A7D6798999FB}" presName="arrowDiagram" presStyleCnt="0">
        <dgm:presLayoutVars>
          <dgm:chMax val="5"/>
          <dgm:dir/>
          <dgm:resizeHandles val="exact"/>
        </dgm:presLayoutVars>
      </dgm:prSet>
      <dgm:spPr/>
    </dgm:pt>
    <dgm:pt modelId="{101DB3A2-F7E0-4FF1-975D-A36B85664807}" type="pres">
      <dgm:prSet presAssocID="{A0E90193-D3B5-4517-92F5-A7D6798999FB}" presName="arrow" presStyleLbl="bgShp" presStyleIdx="0" presStyleCnt="1" custScaleX="142857" custLinFactNeighborX="-44643" custLinFactNeighborY="-7143">
        <dgm:style>
          <a:lnRef idx="1">
            <a:schemeClr val="accent3"/>
          </a:lnRef>
          <a:fillRef idx="3">
            <a:schemeClr val="accent3"/>
          </a:fillRef>
          <a:effectRef idx="2">
            <a:schemeClr val="accent3"/>
          </a:effectRef>
          <a:fontRef idx="minor">
            <a:schemeClr val="lt1"/>
          </a:fontRef>
        </dgm:style>
      </dgm:prSet>
      <dgm:spPr/>
    </dgm:pt>
    <dgm:pt modelId="{E202EDEA-CF2B-40F3-875A-B6E1CE071879}" type="pres">
      <dgm:prSet presAssocID="{A0E90193-D3B5-4517-92F5-A7D6798999FB}" presName="arrowDiagram2" presStyleCnt="0"/>
      <dgm:spPr/>
    </dgm:pt>
    <dgm:pt modelId="{0F4F2D77-C207-4DBD-9225-AEB187478B26}" type="pres">
      <dgm:prSet presAssocID="{EC592E08-09AA-4F12-804B-39D90CE5CE94}" presName="bullet2a" presStyleLbl="node1" presStyleIdx="0" presStyleCnt="2"/>
      <dgm:spPr/>
    </dgm:pt>
    <dgm:pt modelId="{D1912CF3-2905-4969-A915-32B7AD1E3BBA}" type="pres">
      <dgm:prSet presAssocID="{EC592E08-09AA-4F12-804B-39D90CE5CE94}" presName="textBox2a" presStyleLbl="revTx" presStyleIdx="0" presStyleCnt="2">
        <dgm:presLayoutVars>
          <dgm:bulletEnabled val="1"/>
        </dgm:presLayoutVars>
      </dgm:prSet>
      <dgm:spPr/>
      <dgm:t>
        <a:bodyPr/>
        <a:lstStyle/>
        <a:p>
          <a:endParaRPr lang="en-US"/>
        </a:p>
      </dgm:t>
    </dgm:pt>
    <dgm:pt modelId="{AE3C55F0-F885-494C-B800-482FFE1F9977}" type="pres">
      <dgm:prSet presAssocID="{0DAA601A-C80C-437B-B111-FA120CE45348}" presName="bullet2b" presStyleLbl="node1" presStyleIdx="1" presStyleCnt="2" custLinFactNeighborX="-39583" custLinFactNeighborY="10417"/>
      <dgm:spPr>
        <a:solidFill>
          <a:schemeClr val="accent3">
            <a:lumMod val="50000"/>
          </a:schemeClr>
        </a:solidFill>
      </dgm:spPr>
    </dgm:pt>
    <dgm:pt modelId="{AD21D87E-9D30-4CBE-AC19-207F985D9D09}" type="pres">
      <dgm:prSet presAssocID="{0DAA601A-C80C-437B-B111-FA120CE45348}" presName="textBox2b" presStyleLbl="revTx" presStyleIdx="1" presStyleCnt="2">
        <dgm:presLayoutVars>
          <dgm:bulletEnabled val="1"/>
        </dgm:presLayoutVars>
      </dgm:prSet>
      <dgm:spPr/>
      <dgm:t>
        <a:bodyPr/>
        <a:lstStyle/>
        <a:p>
          <a:endParaRPr lang="en-US"/>
        </a:p>
      </dgm:t>
    </dgm:pt>
  </dgm:ptLst>
  <dgm:cxnLst>
    <dgm:cxn modelId="{1CAAE6DF-6FC5-4C38-8009-580009491AAB}" srcId="{A0E90193-D3B5-4517-92F5-A7D6798999FB}" destId="{EC592E08-09AA-4F12-804B-39D90CE5CE94}" srcOrd="0" destOrd="0" parTransId="{E50DB22D-F045-4CC1-A185-6F0442BEFECE}" sibTransId="{30E73008-E5BE-48AE-AD81-CFDD2FC0B5E4}"/>
    <dgm:cxn modelId="{FDF6E5A3-EF58-4BE5-A989-3C01075DB707}" type="presOf" srcId="{EC592E08-09AA-4F12-804B-39D90CE5CE94}" destId="{D1912CF3-2905-4969-A915-32B7AD1E3BBA}" srcOrd="0" destOrd="0" presId="urn:microsoft.com/office/officeart/2005/8/layout/arrow2"/>
    <dgm:cxn modelId="{E1B873AB-0C17-4391-9D17-4DD4D60F0EDF}" srcId="{A0E90193-D3B5-4517-92F5-A7D6798999FB}" destId="{0DAA601A-C80C-437B-B111-FA120CE45348}" srcOrd="1" destOrd="0" parTransId="{8F579145-8BE7-41BE-A125-CAEB92DF952A}" sibTransId="{8A6D2AC5-0F26-43FF-B8CF-95EB85AD7312}"/>
    <dgm:cxn modelId="{8706D4A4-4C26-446E-B197-F37D90D44FAA}" type="presOf" srcId="{0DAA601A-C80C-437B-B111-FA120CE45348}" destId="{AD21D87E-9D30-4CBE-AC19-207F985D9D09}" srcOrd="0" destOrd="0" presId="urn:microsoft.com/office/officeart/2005/8/layout/arrow2"/>
    <dgm:cxn modelId="{71E2546F-B9BF-45DC-AB59-3C3091D47FE0}" type="presOf" srcId="{A0E90193-D3B5-4517-92F5-A7D6798999FB}" destId="{6252CB48-6C5F-46E9-943E-6E025E15A46D}" srcOrd="0" destOrd="0" presId="urn:microsoft.com/office/officeart/2005/8/layout/arrow2"/>
    <dgm:cxn modelId="{B00E5010-6AD3-4ECD-8127-3B70A9B5357D}" type="presParOf" srcId="{6252CB48-6C5F-46E9-943E-6E025E15A46D}" destId="{101DB3A2-F7E0-4FF1-975D-A36B85664807}" srcOrd="0" destOrd="0" presId="urn:microsoft.com/office/officeart/2005/8/layout/arrow2"/>
    <dgm:cxn modelId="{79902044-C549-45EB-AE47-4FF1E4B005F1}" type="presParOf" srcId="{6252CB48-6C5F-46E9-943E-6E025E15A46D}" destId="{E202EDEA-CF2B-40F3-875A-B6E1CE071879}" srcOrd="1" destOrd="0" presId="urn:microsoft.com/office/officeart/2005/8/layout/arrow2"/>
    <dgm:cxn modelId="{9C69DAC0-1773-4C95-842E-21C382CBD9CF}" type="presParOf" srcId="{E202EDEA-CF2B-40F3-875A-B6E1CE071879}" destId="{0F4F2D77-C207-4DBD-9225-AEB187478B26}" srcOrd="0" destOrd="0" presId="urn:microsoft.com/office/officeart/2005/8/layout/arrow2"/>
    <dgm:cxn modelId="{AF16DADA-CFA6-421D-8F33-4DE001838797}" type="presParOf" srcId="{E202EDEA-CF2B-40F3-875A-B6E1CE071879}" destId="{D1912CF3-2905-4969-A915-32B7AD1E3BBA}" srcOrd="1" destOrd="0" presId="urn:microsoft.com/office/officeart/2005/8/layout/arrow2"/>
    <dgm:cxn modelId="{CEB54DA8-DFCF-42F5-982B-C59D254EC7F8}" type="presParOf" srcId="{E202EDEA-CF2B-40F3-875A-B6E1CE071879}" destId="{AE3C55F0-F885-494C-B800-482FFE1F9977}" srcOrd="2" destOrd="0" presId="urn:microsoft.com/office/officeart/2005/8/layout/arrow2"/>
    <dgm:cxn modelId="{FFC09E21-71E2-41A8-BBEA-19EE57AB05D5}" type="presParOf" srcId="{E202EDEA-CF2B-40F3-875A-B6E1CE071879}" destId="{AD21D87E-9D30-4CBE-AC19-207F985D9D09}" srcOrd="3"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E90193-D3B5-4517-92F5-A7D6798999FB}" type="doc">
      <dgm:prSet loTypeId="urn:microsoft.com/office/officeart/2005/8/layout/arrow2" loCatId="process" qsTypeId="urn:microsoft.com/office/officeart/2005/8/quickstyle/simple1" qsCatId="simple" csTypeId="urn:microsoft.com/office/officeart/2005/8/colors/accent5_4" csCatId="accent5" phldr="1"/>
      <dgm:spPr/>
    </dgm:pt>
    <dgm:pt modelId="{EC592E08-09AA-4F12-804B-39D90CE5CE94}">
      <dgm:prSet phldrT="[Text]" custT="1"/>
      <dgm:spPr/>
      <dgm:t>
        <a:bodyPr/>
        <a:lstStyle/>
        <a:p>
          <a:r>
            <a:rPr lang="en-US" sz="1200" b="1" dirty="0" smtClean="0">
              <a:solidFill>
                <a:srgbClr val="C00000"/>
              </a:solidFill>
              <a:latin typeface="Arial" pitchFamily="34" charset="0"/>
              <a:cs typeface="Arial" pitchFamily="34" charset="0"/>
            </a:rPr>
            <a:t>62.7</a:t>
          </a:r>
          <a:endParaRPr lang="en-US" sz="1200" b="1" dirty="0">
            <a:solidFill>
              <a:srgbClr val="C00000"/>
            </a:solidFill>
            <a:latin typeface="Arial" pitchFamily="34" charset="0"/>
            <a:cs typeface="Arial" pitchFamily="34" charset="0"/>
          </a:endParaRPr>
        </a:p>
      </dgm:t>
    </dgm:pt>
    <dgm:pt modelId="{E50DB22D-F045-4CC1-A185-6F0442BEFECE}" type="parTrans" cxnId="{1CAAE6DF-6FC5-4C38-8009-580009491AAB}">
      <dgm:prSet/>
      <dgm:spPr/>
      <dgm:t>
        <a:bodyPr/>
        <a:lstStyle/>
        <a:p>
          <a:endParaRPr lang="en-US" sz="1200" b="1">
            <a:latin typeface="Arial" pitchFamily="34" charset="0"/>
            <a:cs typeface="Arial" pitchFamily="34" charset="0"/>
          </a:endParaRPr>
        </a:p>
      </dgm:t>
    </dgm:pt>
    <dgm:pt modelId="{30E73008-E5BE-48AE-AD81-CFDD2FC0B5E4}" type="sibTrans" cxnId="{1CAAE6DF-6FC5-4C38-8009-580009491AAB}">
      <dgm:prSet/>
      <dgm:spPr/>
      <dgm:t>
        <a:bodyPr/>
        <a:lstStyle/>
        <a:p>
          <a:endParaRPr lang="en-US" sz="1200" b="1">
            <a:latin typeface="Arial" pitchFamily="34" charset="0"/>
            <a:cs typeface="Arial" pitchFamily="34" charset="0"/>
          </a:endParaRPr>
        </a:p>
      </dgm:t>
    </dgm:pt>
    <dgm:pt modelId="{0DAA601A-C80C-437B-B111-FA120CE45348}">
      <dgm:prSet phldrT="[Text]" custT="1"/>
      <dgm:spPr/>
      <dgm:t>
        <a:bodyPr/>
        <a:lstStyle/>
        <a:p>
          <a:r>
            <a:rPr lang="en-US" sz="1200" b="1" dirty="0" smtClean="0">
              <a:solidFill>
                <a:srgbClr val="C00000"/>
              </a:solidFill>
              <a:latin typeface="Arial" pitchFamily="34" charset="0"/>
              <a:cs typeface="Arial" pitchFamily="34" charset="0"/>
            </a:rPr>
            <a:t>75.3</a:t>
          </a:r>
          <a:endParaRPr lang="en-US" sz="1200" b="1" dirty="0">
            <a:solidFill>
              <a:srgbClr val="C00000"/>
            </a:solidFill>
            <a:latin typeface="Arial" pitchFamily="34" charset="0"/>
            <a:cs typeface="Arial" pitchFamily="34" charset="0"/>
          </a:endParaRPr>
        </a:p>
      </dgm:t>
    </dgm:pt>
    <dgm:pt modelId="{8F579145-8BE7-41BE-A125-CAEB92DF952A}" type="parTrans" cxnId="{E1B873AB-0C17-4391-9D17-4DD4D60F0EDF}">
      <dgm:prSet/>
      <dgm:spPr/>
      <dgm:t>
        <a:bodyPr/>
        <a:lstStyle/>
        <a:p>
          <a:endParaRPr lang="en-US" sz="1200" b="1">
            <a:latin typeface="Arial" pitchFamily="34" charset="0"/>
            <a:cs typeface="Arial" pitchFamily="34" charset="0"/>
          </a:endParaRPr>
        </a:p>
      </dgm:t>
    </dgm:pt>
    <dgm:pt modelId="{8A6D2AC5-0F26-43FF-B8CF-95EB85AD7312}" type="sibTrans" cxnId="{E1B873AB-0C17-4391-9D17-4DD4D60F0EDF}">
      <dgm:prSet/>
      <dgm:spPr/>
      <dgm:t>
        <a:bodyPr/>
        <a:lstStyle/>
        <a:p>
          <a:endParaRPr lang="en-US" sz="1200" b="1">
            <a:latin typeface="Arial" pitchFamily="34" charset="0"/>
            <a:cs typeface="Arial" pitchFamily="34" charset="0"/>
          </a:endParaRPr>
        </a:p>
      </dgm:t>
    </dgm:pt>
    <dgm:pt modelId="{6252CB48-6C5F-46E9-943E-6E025E15A46D}" type="pres">
      <dgm:prSet presAssocID="{A0E90193-D3B5-4517-92F5-A7D6798999FB}" presName="arrowDiagram" presStyleCnt="0">
        <dgm:presLayoutVars>
          <dgm:chMax val="5"/>
          <dgm:dir/>
          <dgm:resizeHandles val="exact"/>
        </dgm:presLayoutVars>
      </dgm:prSet>
      <dgm:spPr/>
    </dgm:pt>
    <dgm:pt modelId="{101DB3A2-F7E0-4FF1-975D-A36B85664807}" type="pres">
      <dgm:prSet presAssocID="{A0E90193-D3B5-4517-92F5-A7D6798999FB}" presName="arrow" presStyleLbl="bgShp" presStyleIdx="0" presStyleCnt="1" custScaleX="140625" custLinFactNeighborX="-5859" custLinFactNeighborY="-6250">
        <dgm:style>
          <a:lnRef idx="1">
            <a:schemeClr val="accent3"/>
          </a:lnRef>
          <a:fillRef idx="3">
            <a:schemeClr val="accent3"/>
          </a:fillRef>
          <a:effectRef idx="2">
            <a:schemeClr val="accent3"/>
          </a:effectRef>
          <a:fontRef idx="minor">
            <a:schemeClr val="lt1"/>
          </a:fontRef>
        </dgm:style>
      </dgm:prSet>
      <dgm:spPr/>
    </dgm:pt>
    <dgm:pt modelId="{E202EDEA-CF2B-40F3-875A-B6E1CE071879}" type="pres">
      <dgm:prSet presAssocID="{A0E90193-D3B5-4517-92F5-A7D6798999FB}" presName="arrowDiagram2" presStyleCnt="0"/>
      <dgm:spPr/>
    </dgm:pt>
    <dgm:pt modelId="{0F4F2D77-C207-4DBD-9225-AEB187478B26}" type="pres">
      <dgm:prSet presAssocID="{EC592E08-09AA-4F12-804B-39D90CE5CE94}" presName="bullet2a" presStyleLbl="node1" presStyleIdx="0" presStyleCnt="2"/>
      <dgm:spPr/>
    </dgm:pt>
    <dgm:pt modelId="{D1912CF3-2905-4969-A915-32B7AD1E3BBA}" type="pres">
      <dgm:prSet presAssocID="{EC592E08-09AA-4F12-804B-39D90CE5CE94}" presName="textBox2a" presStyleLbl="revTx" presStyleIdx="0" presStyleCnt="2">
        <dgm:presLayoutVars>
          <dgm:bulletEnabled val="1"/>
        </dgm:presLayoutVars>
      </dgm:prSet>
      <dgm:spPr/>
      <dgm:t>
        <a:bodyPr/>
        <a:lstStyle/>
        <a:p>
          <a:endParaRPr lang="en-US"/>
        </a:p>
      </dgm:t>
    </dgm:pt>
    <dgm:pt modelId="{AE3C55F0-F885-494C-B800-482FFE1F9977}" type="pres">
      <dgm:prSet presAssocID="{0DAA601A-C80C-437B-B111-FA120CE45348}" presName="bullet2b" presStyleLbl="node1" presStyleIdx="1" presStyleCnt="2" custLinFactNeighborX="-39583" custLinFactNeighborY="10417"/>
      <dgm:spPr>
        <a:solidFill>
          <a:schemeClr val="accent3">
            <a:lumMod val="50000"/>
          </a:schemeClr>
        </a:solidFill>
      </dgm:spPr>
    </dgm:pt>
    <dgm:pt modelId="{AD21D87E-9D30-4CBE-AC19-207F985D9D09}" type="pres">
      <dgm:prSet presAssocID="{0DAA601A-C80C-437B-B111-FA120CE45348}" presName="textBox2b" presStyleLbl="revTx" presStyleIdx="1" presStyleCnt="2" custScaleX="148173" custLinFactNeighborX="15962" custLinFactNeighborY="15030">
        <dgm:presLayoutVars>
          <dgm:bulletEnabled val="1"/>
        </dgm:presLayoutVars>
      </dgm:prSet>
      <dgm:spPr/>
      <dgm:t>
        <a:bodyPr/>
        <a:lstStyle/>
        <a:p>
          <a:endParaRPr lang="en-US"/>
        </a:p>
      </dgm:t>
    </dgm:pt>
  </dgm:ptLst>
  <dgm:cxnLst>
    <dgm:cxn modelId="{1CAAE6DF-6FC5-4C38-8009-580009491AAB}" srcId="{A0E90193-D3B5-4517-92F5-A7D6798999FB}" destId="{EC592E08-09AA-4F12-804B-39D90CE5CE94}" srcOrd="0" destOrd="0" parTransId="{E50DB22D-F045-4CC1-A185-6F0442BEFECE}" sibTransId="{30E73008-E5BE-48AE-AD81-CFDD2FC0B5E4}"/>
    <dgm:cxn modelId="{E4E59E66-8339-4605-903A-E710EEDF6D04}" type="presOf" srcId="{EC592E08-09AA-4F12-804B-39D90CE5CE94}" destId="{D1912CF3-2905-4969-A915-32B7AD1E3BBA}" srcOrd="0" destOrd="0" presId="urn:microsoft.com/office/officeart/2005/8/layout/arrow2"/>
    <dgm:cxn modelId="{EA0D2D9F-C9D9-4A52-B829-20181B6C6CBA}" type="presOf" srcId="{0DAA601A-C80C-437B-B111-FA120CE45348}" destId="{AD21D87E-9D30-4CBE-AC19-207F985D9D09}" srcOrd="0" destOrd="0" presId="urn:microsoft.com/office/officeart/2005/8/layout/arrow2"/>
    <dgm:cxn modelId="{E1B873AB-0C17-4391-9D17-4DD4D60F0EDF}" srcId="{A0E90193-D3B5-4517-92F5-A7D6798999FB}" destId="{0DAA601A-C80C-437B-B111-FA120CE45348}" srcOrd="1" destOrd="0" parTransId="{8F579145-8BE7-41BE-A125-CAEB92DF952A}" sibTransId="{8A6D2AC5-0F26-43FF-B8CF-95EB85AD7312}"/>
    <dgm:cxn modelId="{1912C07B-5AE9-487B-8F82-85B2EAEE2E5E}" type="presOf" srcId="{A0E90193-D3B5-4517-92F5-A7D6798999FB}" destId="{6252CB48-6C5F-46E9-943E-6E025E15A46D}" srcOrd="0" destOrd="0" presId="urn:microsoft.com/office/officeart/2005/8/layout/arrow2"/>
    <dgm:cxn modelId="{F3730130-05D8-4BA9-9589-9393F83B1B22}" type="presParOf" srcId="{6252CB48-6C5F-46E9-943E-6E025E15A46D}" destId="{101DB3A2-F7E0-4FF1-975D-A36B85664807}" srcOrd="0" destOrd="0" presId="urn:microsoft.com/office/officeart/2005/8/layout/arrow2"/>
    <dgm:cxn modelId="{90068A27-D00E-42DF-94CF-8CC3ECD6FB6D}" type="presParOf" srcId="{6252CB48-6C5F-46E9-943E-6E025E15A46D}" destId="{E202EDEA-CF2B-40F3-875A-B6E1CE071879}" srcOrd="1" destOrd="0" presId="urn:microsoft.com/office/officeart/2005/8/layout/arrow2"/>
    <dgm:cxn modelId="{35E4E41E-527E-4EEC-91EB-32E116E93A90}" type="presParOf" srcId="{E202EDEA-CF2B-40F3-875A-B6E1CE071879}" destId="{0F4F2D77-C207-4DBD-9225-AEB187478B26}" srcOrd="0" destOrd="0" presId="urn:microsoft.com/office/officeart/2005/8/layout/arrow2"/>
    <dgm:cxn modelId="{8C6D763A-0C0D-45A4-AE31-51F1AEAA66A9}" type="presParOf" srcId="{E202EDEA-CF2B-40F3-875A-B6E1CE071879}" destId="{D1912CF3-2905-4969-A915-32B7AD1E3BBA}" srcOrd="1" destOrd="0" presId="urn:microsoft.com/office/officeart/2005/8/layout/arrow2"/>
    <dgm:cxn modelId="{392CAF25-C04E-4D3B-8BFA-A7F5F721C8E8}" type="presParOf" srcId="{E202EDEA-CF2B-40F3-875A-B6E1CE071879}" destId="{AE3C55F0-F885-494C-B800-482FFE1F9977}" srcOrd="2" destOrd="0" presId="urn:microsoft.com/office/officeart/2005/8/layout/arrow2"/>
    <dgm:cxn modelId="{954AEBDD-64F7-4D85-A839-0BFE9B94A808}" type="presParOf" srcId="{E202EDEA-CF2B-40F3-875A-B6E1CE071879}" destId="{AD21D87E-9D30-4CBE-AC19-207F985D9D09}" srcOrd="3" destOrd="0" presId="urn:microsoft.com/office/officeart/2005/8/layout/arrow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E90193-D3B5-4517-92F5-A7D6798999FB}" type="doc">
      <dgm:prSet loTypeId="urn:microsoft.com/office/officeart/2005/8/layout/arrow2" loCatId="process" qsTypeId="urn:microsoft.com/office/officeart/2005/8/quickstyle/simple1" qsCatId="simple" csTypeId="urn:microsoft.com/office/officeart/2005/8/colors/accent5_4" csCatId="accent5" phldr="1"/>
      <dgm:spPr/>
    </dgm:pt>
    <dgm:pt modelId="{EC592E08-09AA-4F12-804B-39D90CE5CE94}">
      <dgm:prSet phldrT="[Text]" custT="1"/>
      <dgm:spPr/>
      <dgm:t>
        <a:bodyPr/>
        <a:lstStyle/>
        <a:p>
          <a:r>
            <a:rPr lang="en-US" sz="1200" b="1" dirty="0" smtClean="0">
              <a:solidFill>
                <a:srgbClr val="C00000"/>
              </a:solidFill>
              <a:latin typeface="Arial" pitchFamily="34" charset="0"/>
              <a:cs typeface="Arial" pitchFamily="34" charset="0"/>
            </a:rPr>
            <a:t>33.9</a:t>
          </a:r>
          <a:endParaRPr lang="en-US" sz="1200" b="1" dirty="0">
            <a:solidFill>
              <a:srgbClr val="C00000"/>
            </a:solidFill>
            <a:latin typeface="Arial" pitchFamily="34" charset="0"/>
            <a:cs typeface="Arial" pitchFamily="34" charset="0"/>
          </a:endParaRPr>
        </a:p>
      </dgm:t>
    </dgm:pt>
    <dgm:pt modelId="{E50DB22D-F045-4CC1-A185-6F0442BEFECE}" type="parTrans" cxnId="{1CAAE6DF-6FC5-4C38-8009-580009491AAB}">
      <dgm:prSet/>
      <dgm:spPr/>
      <dgm:t>
        <a:bodyPr/>
        <a:lstStyle/>
        <a:p>
          <a:endParaRPr lang="en-US" sz="1200" b="1">
            <a:latin typeface="Arial" pitchFamily="34" charset="0"/>
            <a:cs typeface="Arial" pitchFamily="34" charset="0"/>
          </a:endParaRPr>
        </a:p>
      </dgm:t>
    </dgm:pt>
    <dgm:pt modelId="{30E73008-E5BE-48AE-AD81-CFDD2FC0B5E4}" type="sibTrans" cxnId="{1CAAE6DF-6FC5-4C38-8009-580009491AAB}">
      <dgm:prSet/>
      <dgm:spPr/>
      <dgm:t>
        <a:bodyPr/>
        <a:lstStyle/>
        <a:p>
          <a:endParaRPr lang="en-US" sz="1200" b="1">
            <a:latin typeface="Arial" pitchFamily="34" charset="0"/>
            <a:cs typeface="Arial" pitchFamily="34" charset="0"/>
          </a:endParaRPr>
        </a:p>
      </dgm:t>
    </dgm:pt>
    <dgm:pt modelId="{0DAA601A-C80C-437B-B111-FA120CE45348}">
      <dgm:prSet phldrT="[Text]" custT="1"/>
      <dgm:spPr/>
      <dgm:t>
        <a:bodyPr/>
        <a:lstStyle/>
        <a:p>
          <a:r>
            <a:rPr lang="en-US" sz="1200" b="1" dirty="0" smtClean="0">
              <a:solidFill>
                <a:srgbClr val="C00000"/>
              </a:solidFill>
              <a:latin typeface="Arial" pitchFamily="34" charset="0"/>
              <a:cs typeface="Arial" pitchFamily="34" charset="0"/>
            </a:rPr>
            <a:t>36.8</a:t>
          </a:r>
          <a:endParaRPr lang="en-US" sz="1200" b="1" dirty="0">
            <a:solidFill>
              <a:srgbClr val="C00000"/>
            </a:solidFill>
            <a:latin typeface="Arial" pitchFamily="34" charset="0"/>
            <a:cs typeface="Arial" pitchFamily="34" charset="0"/>
          </a:endParaRPr>
        </a:p>
      </dgm:t>
    </dgm:pt>
    <dgm:pt modelId="{8F579145-8BE7-41BE-A125-CAEB92DF952A}" type="parTrans" cxnId="{E1B873AB-0C17-4391-9D17-4DD4D60F0EDF}">
      <dgm:prSet/>
      <dgm:spPr/>
      <dgm:t>
        <a:bodyPr/>
        <a:lstStyle/>
        <a:p>
          <a:endParaRPr lang="en-US" sz="1200" b="1">
            <a:latin typeface="Arial" pitchFamily="34" charset="0"/>
            <a:cs typeface="Arial" pitchFamily="34" charset="0"/>
          </a:endParaRPr>
        </a:p>
      </dgm:t>
    </dgm:pt>
    <dgm:pt modelId="{8A6D2AC5-0F26-43FF-B8CF-95EB85AD7312}" type="sibTrans" cxnId="{E1B873AB-0C17-4391-9D17-4DD4D60F0EDF}">
      <dgm:prSet/>
      <dgm:spPr/>
      <dgm:t>
        <a:bodyPr/>
        <a:lstStyle/>
        <a:p>
          <a:endParaRPr lang="en-US" sz="1200" b="1">
            <a:latin typeface="Arial" pitchFamily="34" charset="0"/>
            <a:cs typeface="Arial" pitchFamily="34" charset="0"/>
          </a:endParaRPr>
        </a:p>
      </dgm:t>
    </dgm:pt>
    <dgm:pt modelId="{6252CB48-6C5F-46E9-943E-6E025E15A46D}" type="pres">
      <dgm:prSet presAssocID="{A0E90193-D3B5-4517-92F5-A7D6798999FB}" presName="arrowDiagram" presStyleCnt="0">
        <dgm:presLayoutVars>
          <dgm:chMax val="5"/>
          <dgm:dir/>
          <dgm:resizeHandles val="exact"/>
        </dgm:presLayoutVars>
      </dgm:prSet>
      <dgm:spPr/>
    </dgm:pt>
    <dgm:pt modelId="{101DB3A2-F7E0-4FF1-975D-A36B85664807}" type="pres">
      <dgm:prSet presAssocID="{A0E90193-D3B5-4517-92F5-A7D6798999FB}" presName="arrow" presStyleLbl="bgShp" presStyleIdx="0" presStyleCnt="1" custScaleX="140625" custLinFactNeighborY="3214">
        <dgm:style>
          <a:lnRef idx="1">
            <a:schemeClr val="accent3"/>
          </a:lnRef>
          <a:fillRef idx="3">
            <a:schemeClr val="accent3"/>
          </a:fillRef>
          <a:effectRef idx="2">
            <a:schemeClr val="accent3"/>
          </a:effectRef>
          <a:fontRef idx="minor">
            <a:schemeClr val="lt1"/>
          </a:fontRef>
        </dgm:style>
      </dgm:prSet>
      <dgm:spPr/>
    </dgm:pt>
    <dgm:pt modelId="{E202EDEA-CF2B-40F3-875A-B6E1CE071879}" type="pres">
      <dgm:prSet presAssocID="{A0E90193-D3B5-4517-92F5-A7D6798999FB}" presName="arrowDiagram2" presStyleCnt="0"/>
      <dgm:spPr/>
    </dgm:pt>
    <dgm:pt modelId="{0F4F2D77-C207-4DBD-9225-AEB187478B26}" type="pres">
      <dgm:prSet presAssocID="{EC592E08-09AA-4F12-804B-39D90CE5CE94}" presName="bullet2a" presStyleLbl="node1" presStyleIdx="0" presStyleCnt="2"/>
      <dgm:spPr/>
    </dgm:pt>
    <dgm:pt modelId="{D1912CF3-2905-4969-A915-32B7AD1E3BBA}" type="pres">
      <dgm:prSet presAssocID="{EC592E08-09AA-4F12-804B-39D90CE5CE94}" presName="textBox2a" presStyleLbl="revTx" presStyleIdx="0" presStyleCnt="2">
        <dgm:presLayoutVars>
          <dgm:bulletEnabled val="1"/>
        </dgm:presLayoutVars>
      </dgm:prSet>
      <dgm:spPr/>
      <dgm:t>
        <a:bodyPr/>
        <a:lstStyle/>
        <a:p>
          <a:endParaRPr lang="en-US"/>
        </a:p>
      </dgm:t>
    </dgm:pt>
    <dgm:pt modelId="{AE3C55F0-F885-494C-B800-482FFE1F9977}" type="pres">
      <dgm:prSet presAssocID="{0DAA601A-C80C-437B-B111-FA120CE45348}" presName="bullet2b" presStyleLbl="node1" presStyleIdx="1" presStyleCnt="2" custLinFactNeighborX="-39583" custLinFactNeighborY="10417"/>
      <dgm:spPr>
        <a:solidFill>
          <a:schemeClr val="accent3">
            <a:lumMod val="50000"/>
          </a:schemeClr>
        </a:solidFill>
      </dgm:spPr>
    </dgm:pt>
    <dgm:pt modelId="{AD21D87E-9D30-4CBE-AC19-207F985D9D09}" type="pres">
      <dgm:prSet presAssocID="{0DAA601A-C80C-437B-B111-FA120CE45348}" presName="textBox2b" presStyleLbl="revTx" presStyleIdx="1" presStyleCnt="2" custLinFactNeighborX="9904" custLinFactNeighborY="15030">
        <dgm:presLayoutVars>
          <dgm:bulletEnabled val="1"/>
        </dgm:presLayoutVars>
      </dgm:prSet>
      <dgm:spPr/>
      <dgm:t>
        <a:bodyPr/>
        <a:lstStyle/>
        <a:p>
          <a:endParaRPr lang="en-US"/>
        </a:p>
      </dgm:t>
    </dgm:pt>
  </dgm:ptLst>
  <dgm:cxnLst>
    <dgm:cxn modelId="{1CAAE6DF-6FC5-4C38-8009-580009491AAB}" srcId="{A0E90193-D3B5-4517-92F5-A7D6798999FB}" destId="{EC592E08-09AA-4F12-804B-39D90CE5CE94}" srcOrd="0" destOrd="0" parTransId="{E50DB22D-F045-4CC1-A185-6F0442BEFECE}" sibTransId="{30E73008-E5BE-48AE-AD81-CFDD2FC0B5E4}"/>
    <dgm:cxn modelId="{4CA32EA7-6F8D-417E-AE0F-2680B4B52EF1}" type="presOf" srcId="{0DAA601A-C80C-437B-B111-FA120CE45348}" destId="{AD21D87E-9D30-4CBE-AC19-207F985D9D09}" srcOrd="0" destOrd="0" presId="urn:microsoft.com/office/officeart/2005/8/layout/arrow2"/>
    <dgm:cxn modelId="{2840D498-625B-4A53-886D-01A2C7666C0F}" type="presOf" srcId="{A0E90193-D3B5-4517-92F5-A7D6798999FB}" destId="{6252CB48-6C5F-46E9-943E-6E025E15A46D}" srcOrd="0" destOrd="0" presId="urn:microsoft.com/office/officeart/2005/8/layout/arrow2"/>
    <dgm:cxn modelId="{CDA1476B-612C-44C5-B9A4-CE594696F18D}" type="presOf" srcId="{EC592E08-09AA-4F12-804B-39D90CE5CE94}" destId="{D1912CF3-2905-4969-A915-32B7AD1E3BBA}" srcOrd="0" destOrd="0" presId="urn:microsoft.com/office/officeart/2005/8/layout/arrow2"/>
    <dgm:cxn modelId="{E1B873AB-0C17-4391-9D17-4DD4D60F0EDF}" srcId="{A0E90193-D3B5-4517-92F5-A7D6798999FB}" destId="{0DAA601A-C80C-437B-B111-FA120CE45348}" srcOrd="1" destOrd="0" parTransId="{8F579145-8BE7-41BE-A125-CAEB92DF952A}" sibTransId="{8A6D2AC5-0F26-43FF-B8CF-95EB85AD7312}"/>
    <dgm:cxn modelId="{E6D58896-B62D-4F8F-A295-37A836B6144A}" type="presParOf" srcId="{6252CB48-6C5F-46E9-943E-6E025E15A46D}" destId="{101DB3A2-F7E0-4FF1-975D-A36B85664807}" srcOrd="0" destOrd="0" presId="urn:microsoft.com/office/officeart/2005/8/layout/arrow2"/>
    <dgm:cxn modelId="{8877344E-3546-4338-8567-FDAC68A130A4}" type="presParOf" srcId="{6252CB48-6C5F-46E9-943E-6E025E15A46D}" destId="{E202EDEA-CF2B-40F3-875A-B6E1CE071879}" srcOrd="1" destOrd="0" presId="urn:microsoft.com/office/officeart/2005/8/layout/arrow2"/>
    <dgm:cxn modelId="{65FDBD29-0637-4376-B83C-769D690C9D1C}" type="presParOf" srcId="{E202EDEA-CF2B-40F3-875A-B6E1CE071879}" destId="{0F4F2D77-C207-4DBD-9225-AEB187478B26}" srcOrd="0" destOrd="0" presId="urn:microsoft.com/office/officeart/2005/8/layout/arrow2"/>
    <dgm:cxn modelId="{ED93F7EA-CFCF-4850-BD27-2F834CC71114}" type="presParOf" srcId="{E202EDEA-CF2B-40F3-875A-B6E1CE071879}" destId="{D1912CF3-2905-4969-A915-32B7AD1E3BBA}" srcOrd="1" destOrd="0" presId="urn:microsoft.com/office/officeart/2005/8/layout/arrow2"/>
    <dgm:cxn modelId="{F12AA7CC-AF8F-4DF9-9E3A-3AF7F2DD5EFB}" type="presParOf" srcId="{E202EDEA-CF2B-40F3-875A-B6E1CE071879}" destId="{AE3C55F0-F885-494C-B800-482FFE1F9977}" srcOrd="2" destOrd="0" presId="urn:microsoft.com/office/officeart/2005/8/layout/arrow2"/>
    <dgm:cxn modelId="{6B3250FA-22A1-4B1B-B367-4B1795622B91}" type="presParOf" srcId="{E202EDEA-CF2B-40F3-875A-B6E1CE071879}" destId="{AD21D87E-9D30-4CBE-AC19-207F985D9D09}" srcOrd="3" destOrd="0" presId="urn:microsoft.com/office/officeart/2005/8/layout/arrow2"/>
  </dgm:cxnLst>
  <dgm:bg/>
  <dgm:whole/>
  <dgm:extLst>
    <a:ext uri="http://schemas.microsoft.com/office/drawing/2008/diagram">
      <dsp:dataModelExt xmlns:dsp="http://schemas.microsoft.com/office/drawing/2008/diagram" xmlns=""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E90193-D3B5-4517-92F5-A7D6798999FB}" type="doc">
      <dgm:prSet loTypeId="urn:microsoft.com/office/officeart/2005/8/layout/arrow2" loCatId="process" qsTypeId="urn:microsoft.com/office/officeart/2005/8/quickstyle/simple1" qsCatId="simple" csTypeId="urn:microsoft.com/office/officeart/2005/8/colors/accent5_4" csCatId="accent5" phldr="1"/>
      <dgm:spPr/>
    </dgm:pt>
    <dgm:pt modelId="{EC592E08-09AA-4F12-804B-39D90CE5CE94}">
      <dgm:prSet phldrT="[Text]" custT="1"/>
      <dgm:spPr/>
      <dgm:t>
        <a:bodyPr/>
        <a:lstStyle/>
        <a:p>
          <a:r>
            <a:rPr lang="en-US" sz="1200" b="1" dirty="0" smtClean="0">
              <a:latin typeface="Arial" pitchFamily="34" charset="0"/>
              <a:cs typeface="Arial" pitchFamily="34" charset="0"/>
            </a:rPr>
            <a:t>1437.2</a:t>
          </a:r>
          <a:endParaRPr lang="en-US" sz="1200" b="1" dirty="0">
            <a:latin typeface="Arial" pitchFamily="34" charset="0"/>
            <a:cs typeface="Arial" pitchFamily="34" charset="0"/>
          </a:endParaRPr>
        </a:p>
      </dgm:t>
    </dgm:pt>
    <dgm:pt modelId="{E50DB22D-F045-4CC1-A185-6F0442BEFECE}" type="parTrans" cxnId="{1CAAE6DF-6FC5-4C38-8009-580009491AAB}">
      <dgm:prSet/>
      <dgm:spPr/>
      <dgm:t>
        <a:bodyPr/>
        <a:lstStyle/>
        <a:p>
          <a:endParaRPr lang="en-US" sz="1200" b="1">
            <a:latin typeface="Arial" pitchFamily="34" charset="0"/>
            <a:cs typeface="Arial" pitchFamily="34" charset="0"/>
          </a:endParaRPr>
        </a:p>
      </dgm:t>
    </dgm:pt>
    <dgm:pt modelId="{30E73008-E5BE-48AE-AD81-CFDD2FC0B5E4}" type="sibTrans" cxnId="{1CAAE6DF-6FC5-4C38-8009-580009491AAB}">
      <dgm:prSet/>
      <dgm:spPr/>
      <dgm:t>
        <a:bodyPr/>
        <a:lstStyle/>
        <a:p>
          <a:endParaRPr lang="en-US" sz="1200" b="1">
            <a:latin typeface="Arial" pitchFamily="34" charset="0"/>
            <a:cs typeface="Arial" pitchFamily="34" charset="0"/>
          </a:endParaRPr>
        </a:p>
      </dgm:t>
    </dgm:pt>
    <dgm:pt modelId="{0DAA601A-C80C-437B-B111-FA120CE45348}">
      <dgm:prSet phldrT="[Text]" custT="1"/>
      <dgm:spPr/>
      <dgm:t>
        <a:bodyPr/>
        <a:lstStyle/>
        <a:p>
          <a:r>
            <a:rPr lang="en-US" sz="1200" b="1" dirty="0" smtClean="0">
              <a:solidFill>
                <a:srgbClr val="C00000"/>
              </a:solidFill>
              <a:latin typeface="Arial" pitchFamily="34" charset="0"/>
              <a:cs typeface="Arial" pitchFamily="34" charset="0"/>
            </a:rPr>
            <a:t>1686.2</a:t>
          </a:r>
          <a:endParaRPr lang="en-US" sz="1200" b="1" dirty="0">
            <a:solidFill>
              <a:srgbClr val="C00000"/>
            </a:solidFill>
            <a:latin typeface="Arial" pitchFamily="34" charset="0"/>
            <a:cs typeface="Arial" pitchFamily="34" charset="0"/>
          </a:endParaRPr>
        </a:p>
        <a:p>
          <a:endParaRPr lang="en-US" sz="1200" b="1" dirty="0">
            <a:solidFill>
              <a:srgbClr val="C00000"/>
            </a:solidFill>
            <a:latin typeface="Arial" pitchFamily="34" charset="0"/>
            <a:cs typeface="Arial" pitchFamily="34" charset="0"/>
          </a:endParaRPr>
        </a:p>
      </dgm:t>
    </dgm:pt>
    <dgm:pt modelId="{8F579145-8BE7-41BE-A125-CAEB92DF952A}" type="parTrans" cxnId="{E1B873AB-0C17-4391-9D17-4DD4D60F0EDF}">
      <dgm:prSet/>
      <dgm:spPr/>
      <dgm:t>
        <a:bodyPr/>
        <a:lstStyle/>
        <a:p>
          <a:endParaRPr lang="en-US" sz="1200" b="1">
            <a:latin typeface="Arial" pitchFamily="34" charset="0"/>
            <a:cs typeface="Arial" pitchFamily="34" charset="0"/>
          </a:endParaRPr>
        </a:p>
      </dgm:t>
    </dgm:pt>
    <dgm:pt modelId="{8A6D2AC5-0F26-43FF-B8CF-95EB85AD7312}" type="sibTrans" cxnId="{E1B873AB-0C17-4391-9D17-4DD4D60F0EDF}">
      <dgm:prSet/>
      <dgm:spPr/>
      <dgm:t>
        <a:bodyPr/>
        <a:lstStyle/>
        <a:p>
          <a:endParaRPr lang="en-US" sz="1200" b="1">
            <a:latin typeface="Arial" pitchFamily="34" charset="0"/>
            <a:cs typeface="Arial" pitchFamily="34" charset="0"/>
          </a:endParaRPr>
        </a:p>
      </dgm:t>
    </dgm:pt>
    <dgm:pt modelId="{6252CB48-6C5F-46E9-943E-6E025E15A46D}" type="pres">
      <dgm:prSet presAssocID="{A0E90193-D3B5-4517-92F5-A7D6798999FB}" presName="arrowDiagram" presStyleCnt="0">
        <dgm:presLayoutVars>
          <dgm:chMax val="5"/>
          <dgm:dir/>
          <dgm:resizeHandles val="exact"/>
        </dgm:presLayoutVars>
      </dgm:prSet>
      <dgm:spPr/>
    </dgm:pt>
    <dgm:pt modelId="{101DB3A2-F7E0-4FF1-975D-A36B85664807}" type="pres">
      <dgm:prSet presAssocID="{A0E90193-D3B5-4517-92F5-A7D6798999FB}" presName="arrow" presStyleLbl="bgShp" presStyleIdx="0" presStyleCnt="1" custScaleX="162500" custLinFactNeighborX="-5000" custLinFactNeighborY="2286">
        <dgm:style>
          <a:lnRef idx="1">
            <a:schemeClr val="accent3"/>
          </a:lnRef>
          <a:fillRef idx="3">
            <a:schemeClr val="accent3"/>
          </a:fillRef>
          <a:effectRef idx="2">
            <a:schemeClr val="accent3"/>
          </a:effectRef>
          <a:fontRef idx="minor">
            <a:schemeClr val="lt1"/>
          </a:fontRef>
        </dgm:style>
      </dgm:prSet>
      <dgm:spPr/>
    </dgm:pt>
    <dgm:pt modelId="{E202EDEA-CF2B-40F3-875A-B6E1CE071879}" type="pres">
      <dgm:prSet presAssocID="{A0E90193-D3B5-4517-92F5-A7D6798999FB}" presName="arrowDiagram2" presStyleCnt="0"/>
      <dgm:spPr/>
    </dgm:pt>
    <dgm:pt modelId="{0F4F2D77-C207-4DBD-9225-AEB187478B26}" type="pres">
      <dgm:prSet presAssocID="{EC592E08-09AA-4F12-804B-39D90CE5CE94}" presName="bullet2a" presStyleLbl="node1" presStyleIdx="0" presStyleCnt="2"/>
      <dgm:spPr/>
    </dgm:pt>
    <dgm:pt modelId="{D1912CF3-2905-4969-A915-32B7AD1E3BBA}" type="pres">
      <dgm:prSet presAssocID="{EC592E08-09AA-4F12-804B-39D90CE5CE94}" presName="textBox2a" presStyleLbl="revTx" presStyleIdx="0" presStyleCnt="2" custScaleX="156411" custLinFactNeighborX="-82" custLinFactNeighborY="19584">
        <dgm:presLayoutVars>
          <dgm:bulletEnabled val="1"/>
        </dgm:presLayoutVars>
      </dgm:prSet>
      <dgm:spPr/>
      <dgm:t>
        <a:bodyPr/>
        <a:lstStyle/>
        <a:p>
          <a:endParaRPr lang="en-US"/>
        </a:p>
      </dgm:t>
    </dgm:pt>
    <dgm:pt modelId="{AE3C55F0-F885-494C-B800-482FFE1F9977}" type="pres">
      <dgm:prSet presAssocID="{0DAA601A-C80C-437B-B111-FA120CE45348}" presName="bullet2b" presStyleLbl="node1" presStyleIdx="1" presStyleCnt="2" custLinFactNeighborX="-39583" custLinFactNeighborY="10417"/>
      <dgm:spPr>
        <a:solidFill>
          <a:schemeClr val="accent3">
            <a:lumMod val="50000"/>
          </a:schemeClr>
        </a:solidFill>
      </dgm:spPr>
    </dgm:pt>
    <dgm:pt modelId="{AD21D87E-9D30-4CBE-AC19-207F985D9D09}" type="pres">
      <dgm:prSet presAssocID="{0DAA601A-C80C-437B-B111-FA120CE45348}" presName="textBox2b" presStyleLbl="revTx" presStyleIdx="1" presStyleCnt="2" custScaleX="155385" custLinFactNeighborX="40000" custLinFactNeighborY="-705">
        <dgm:presLayoutVars>
          <dgm:bulletEnabled val="1"/>
        </dgm:presLayoutVars>
      </dgm:prSet>
      <dgm:spPr/>
      <dgm:t>
        <a:bodyPr/>
        <a:lstStyle/>
        <a:p>
          <a:endParaRPr lang="en-US"/>
        </a:p>
      </dgm:t>
    </dgm:pt>
  </dgm:ptLst>
  <dgm:cxnLst>
    <dgm:cxn modelId="{CD467247-DEB3-454F-A47F-B9A263E59B40}" type="presOf" srcId="{A0E90193-D3B5-4517-92F5-A7D6798999FB}" destId="{6252CB48-6C5F-46E9-943E-6E025E15A46D}" srcOrd="0" destOrd="0" presId="urn:microsoft.com/office/officeart/2005/8/layout/arrow2"/>
    <dgm:cxn modelId="{46F3C309-EB6F-4016-9A3E-6D712B0F4E58}" type="presOf" srcId="{0DAA601A-C80C-437B-B111-FA120CE45348}" destId="{AD21D87E-9D30-4CBE-AC19-207F985D9D09}" srcOrd="0" destOrd="0" presId="urn:microsoft.com/office/officeart/2005/8/layout/arrow2"/>
    <dgm:cxn modelId="{1CAAE6DF-6FC5-4C38-8009-580009491AAB}" srcId="{A0E90193-D3B5-4517-92F5-A7D6798999FB}" destId="{EC592E08-09AA-4F12-804B-39D90CE5CE94}" srcOrd="0" destOrd="0" parTransId="{E50DB22D-F045-4CC1-A185-6F0442BEFECE}" sibTransId="{30E73008-E5BE-48AE-AD81-CFDD2FC0B5E4}"/>
    <dgm:cxn modelId="{78A384F2-908E-43B3-A8EB-5992ACA7964D}" type="presOf" srcId="{EC592E08-09AA-4F12-804B-39D90CE5CE94}" destId="{D1912CF3-2905-4969-A915-32B7AD1E3BBA}" srcOrd="0" destOrd="0" presId="urn:microsoft.com/office/officeart/2005/8/layout/arrow2"/>
    <dgm:cxn modelId="{E1B873AB-0C17-4391-9D17-4DD4D60F0EDF}" srcId="{A0E90193-D3B5-4517-92F5-A7D6798999FB}" destId="{0DAA601A-C80C-437B-B111-FA120CE45348}" srcOrd="1" destOrd="0" parTransId="{8F579145-8BE7-41BE-A125-CAEB92DF952A}" sibTransId="{8A6D2AC5-0F26-43FF-B8CF-95EB85AD7312}"/>
    <dgm:cxn modelId="{2B03FB0F-16C6-46C9-9967-E1C669D38099}" type="presParOf" srcId="{6252CB48-6C5F-46E9-943E-6E025E15A46D}" destId="{101DB3A2-F7E0-4FF1-975D-A36B85664807}" srcOrd="0" destOrd="0" presId="urn:microsoft.com/office/officeart/2005/8/layout/arrow2"/>
    <dgm:cxn modelId="{1F1D9146-EB12-415A-9D3C-DE7813A34971}" type="presParOf" srcId="{6252CB48-6C5F-46E9-943E-6E025E15A46D}" destId="{E202EDEA-CF2B-40F3-875A-B6E1CE071879}" srcOrd="1" destOrd="0" presId="urn:microsoft.com/office/officeart/2005/8/layout/arrow2"/>
    <dgm:cxn modelId="{6C4E494C-918D-4559-AF16-4A130D76D69B}" type="presParOf" srcId="{E202EDEA-CF2B-40F3-875A-B6E1CE071879}" destId="{0F4F2D77-C207-4DBD-9225-AEB187478B26}" srcOrd="0" destOrd="0" presId="urn:microsoft.com/office/officeart/2005/8/layout/arrow2"/>
    <dgm:cxn modelId="{D678A7A1-0D41-4301-BFFB-99BDAED7C1BA}" type="presParOf" srcId="{E202EDEA-CF2B-40F3-875A-B6E1CE071879}" destId="{D1912CF3-2905-4969-A915-32B7AD1E3BBA}" srcOrd="1" destOrd="0" presId="urn:microsoft.com/office/officeart/2005/8/layout/arrow2"/>
    <dgm:cxn modelId="{656A95C6-FBEE-4115-BE5F-6EE79B59CF9A}" type="presParOf" srcId="{E202EDEA-CF2B-40F3-875A-B6E1CE071879}" destId="{AE3C55F0-F885-494C-B800-482FFE1F9977}" srcOrd="2" destOrd="0" presId="urn:microsoft.com/office/officeart/2005/8/layout/arrow2"/>
    <dgm:cxn modelId="{78F52142-C230-4447-B540-EDDF8BE87FAC}" type="presParOf" srcId="{E202EDEA-CF2B-40F3-875A-B6E1CE071879}" destId="{AD21D87E-9D30-4CBE-AC19-207F985D9D09}" srcOrd="3" destOrd="0" presId="urn:microsoft.com/office/officeart/2005/8/layout/arrow2"/>
  </dgm:cxnLst>
  <dgm:bg/>
  <dgm:whole/>
  <dgm:extLst>
    <a:ext uri="http://schemas.microsoft.com/office/drawing/2008/diagram">
      <dsp:dataModelExt xmlns:dsp="http://schemas.microsoft.com/office/drawing/2008/diagram" xmlns="" relId="rId2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E90193-D3B5-4517-92F5-A7D6798999FB}" type="doc">
      <dgm:prSet loTypeId="urn:microsoft.com/office/officeart/2005/8/layout/arrow2" loCatId="process" qsTypeId="urn:microsoft.com/office/officeart/2005/8/quickstyle/simple1" qsCatId="simple" csTypeId="urn:microsoft.com/office/officeart/2005/8/colors/accent5_4" csCatId="accent5" phldr="1"/>
      <dgm:spPr/>
    </dgm:pt>
    <dgm:pt modelId="{EC592E08-09AA-4F12-804B-39D90CE5CE94}">
      <dgm:prSet phldrT="[Text]" custT="1"/>
      <dgm:spPr/>
      <dgm:t>
        <a:bodyPr/>
        <a:lstStyle/>
        <a:p>
          <a:r>
            <a:rPr lang="en-US" sz="1200" b="1" dirty="0" smtClean="0">
              <a:solidFill>
                <a:srgbClr val="C00000"/>
              </a:solidFill>
              <a:latin typeface="Arial" pitchFamily="34" charset="0"/>
              <a:cs typeface="Arial" pitchFamily="34" charset="0"/>
            </a:rPr>
            <a:t>1389.1</a:t>
          </a:r>
        </a:p>
      </dgm:t>
    </dgm:pt>
    <dgm:pt modelId="{E50DB22D-F045-4CC1-A185-6F0442BEFECE}" type="parTrans" cxnId="{1CAAE6DF-6FC5-4C38-8009-580009491AAB}">
      <dgm:prSet/>
      <dgm:spPr/>
      <dgm:t>
        <a:bodyPr/>
        <a:lstStyle/>
        <a:p>
          <a:endParaRPr lang="en-US" sz="1200" b="1">
            <a:latin typeface="Arial" pitchFamily="34" charset="0"/>
            <a:cs typeface="Arial" pitchFamily="34" charset="0"/>
          </a:endParaRPr>
        </a:p>
      </dgm:t>
    </dgm:pt>
    <dgm:pt modelId="{30E73008-E5BE-48AE-AD81-CFDD2FC0B5E4}" type="sibTrans" cxnId="{1CAAE6DF-6FC5-4C38-8009-580009491AAB}">
      <dgm:prSet/>
      <dgm:spPr/>
      <dgm:t>
        <a:bodyPr/>
        <a:lstStyle/>
        <a:p>
          <a:endParaRPr lang="en-US" sz="1200" b="1">
            <a:latin typeface="Arial" pitchFamily="34" charset="0"/>
            <a:cs typeface="Arial" pitchFamily="34" charset="0"/>
          </a:endParaRPr>
        </a:p>
      </dgm:t>
    </dgm:pt>
    <dgm:pt modelId="{0DAA601A-C80C-437B-B111-FA120CE45348}">
      <dgm:prSet phldrT="[Text]" custT="1"/>
      <dgm:spPr/>
      <dgm:t>
        <a:bodyPr/>
        <a:lstStyle/>
        <a:p>
          <a:r>
            <a:rPr lang="en-US" sz="1200" b="1" dirty="0" smtClean="0">
              <a:solidFill>
                <a:srgbClr val="C00000"/>
              </a:solidFill>
              <a:latin typeface="Arial" pitchFamily="34" charset="0"/>
              <a:cs typeface="Arial" pitchFamily="34" charset="0"/>
            </a:rPr>
            <a:t>1634.5</a:t>
          </a:r>
          <a:endParaRPr lang="en-US" sz="1200" b="1" dirty="0">
            <a:solidFill>
              <a:srgbClr val="C00000"/>
            </a:solidFill>
            <a:latin typeface="Arial" pitchFamily="34" charset="0"/>
            <a:cs typeface="Arial" pitchFamily="34" charset="0"/>
          </a:endParaRPr>
        </a:p>
      </dgm:t>
    </dgm:pt>
    <dgm:pt modelId="{8F579145-8BE7-41BE-A125-CAEB92DF952A}" type="parTrans" cxnId="{E1B873AB-0C17-4391-9D17-4DD4D60F0EDF}">
      <dgm:prSet/>
      <dgm:spPr/>
      <dgm:t>
        <a:bodyPr/>
        <a:lstStyle/>
        <a:p>
          <a:endParaRPr lang="en-US" sz="1200" b="1">
            <a:latin typeface="Arial" pitchFamily="34" charset="0"/>
            <a:cs typeface="Arial" pitchFamily="34" charset="0"/>
          </a:endParaRPr>
        </a:p>
      </dgm:t>
    </dgm:pt>
    <dgm:pt modelId="{8A6D2AC5-0F26-43FF-B8CF-95EB85AD7312}" type="sibTrans" cxnId="{E1B873AB-0C17-4391-9D17-4DD4D60F0EDF}">
      <dgm:prSet/>
      <dgm:spPr/>
      <dgm:t>
        <a:bodyPr/>
        <a:lstStyle/>
        <a:p>
          <a:endParaRPr lang="en-US" sz="1200" b="1">
            <a:latin typeface="Arial" pitchFamily="34" charset="0"/>
            <a:cs typeface="Arial" pitchFamily="34" charset="0"/>
          </a:endParaRPr>
        </a:p>
      </dgm:t>
    </dgm:pt>
    <dgm:pt modelId="{6252CB48-6C5F-46E9-943E-6E025E15A46D}" type="pres">
      <dgm:prSet presAssocID="{A0E90193-D3B5-4517-92F5-A7D6798999FB}" presName="arrowDiagram" presStyleCnt="0">
        <dgm:presLayoutVars>
          <dgm:chMax val="5"/>
          <dgm:dir/>
          <dgm:resizeHandles val="exact"/>
        </dgm:presLayoutVars>
      </dgm:prSet>
      <dgm:spPr/>
    </dgm:pt>
    <dgm:pt modelId="{101DB3A2-F7E0-4FF1-975D-A36B85664807}" type="pres">
      <dgm:prSet presAssocID="{A0E90193-D3B5-4517-92F5-A7D6798999FB}" presName="arrow" presStyleLbl="bgShp" presStyleIdx="0" presStyleCnt="1" custScaleX="140624" custLinFactNeighborX="-5859" custLinFactNeighborY="-6250">
        <dgm:style>
          <a:lnRef idx="1">
            <a:schemeClr val="accent3"/>
          </a:lnRef>
          <a:fillRef idx="3">
            <a:schemeClr val="accent3"/>
          </a:fillRef>
          <a:effectRef idx="2">
            <a:schemeClr val="accent3"/>
          </a:effectRef>
          <a:fontRef idx="minor">
            <a:schemeClr val="lt1"/>
          </a:fontRef>
        </dgm:style>
      </dgm:prSet>
      <dgm:spPr/>
    </dgm:pt>
    <dgm:pt modelId="{E202EDEA-CF2B-40F3-875A-B6E1CE071879}" type="pres">
      <dgm:prSet presAssocID="{A0E90193-D3B5-4517-92F5-A7D6798999FB}" presName="arrowDiagram2" presStyleCnt="0"/>
      <dgm:spPr/>
    </dgm:pt>
    <dgm:pt modelId="{0F4F2D77-C207-4DBD-9225-AEB187478B26}" type="pres">
      <dgm:prSet presAssocID="{EC592E08-09AA-4F12-804B-39D90CE5CE94}" presName="bullet2a" presStyleLbl="node1" presStyleIdx="0" presStyleCnt="2"/>
      <dgm:spPr/>
    </dgm:pt>
    <dgm:pt modelId="{D1912CF3-2905-4969-A915-32B7AD1E3BBA}" type="pres">
      <dgm:prSet presAssocID="{EC592E08-09AA-4F12-804B-39D90CE5CE94}" presName="textBox2a" presStyleLbl="revTx" presStyleIdx="0" presStyleCnt="2">
        <dgm:presLayoutVars>
          <dgm:bulletEnabled val="1"/>
        </dgm:presLayoutVars>
      </dgm:prSet>
      <dgm:spPr/>
      <dgm:t>
        <a:bodyPr/>
        <a:lstStyle/>
        <a:p>
          <a:endParaRPr lang="en-US"/>
        </a:p>
      </dgm:t>
    </dgm:pt>
    <dgm:pt modelId="{AE3C55F0-F885-494C-B800-482FFE1F9977}" type="pres">
      <dgm:prSet presAssocID="{0DAA601A-C80C-437B-B111-FA120CE45348}" presName="bullet2b" presStyleLbl="node1" presStyleIdx="1" presStyleCnt="2" custLinFactNeighborX="-39583" custLinFactNeighborY="10417"/>
      <dgm:spPr>
        <a:solidFill>
          <a:schemeClr val="accent3">
            <a:lumMod val="50000"/>
          </a:schemeClr>
        </a:solidFill>
      </dgm:spPr>
    </dgm:pt>
    <dgm:pt modelId="{AD21D87E-9D30-4CBE-AC19-207F985D9D09}" type="pres">
      <dgm:prSet presAssocID="{0DAA601A-C80C-437B-B111-FA120CE45348}" presName="textBox2b" presStyleLbl="revTx" presStyleIdx="1" presStyleCnt="2">
        <dgm:presLayoutVars>
          <dgm:bulletEnabled val="1"/>
        </dgm:presLayoutVars>
      </dgm:prSet>
      <dgm:spPr/>
      <dgm:t>
        <a:bodyPr/>
        <a:lstStyle/>
        <a:p>
          <a:endParaRPr lang="en-US"/>
        </a:p>
      </dgm:t>
    </dgm:pt>
  </dgm:ptLst>
  <dgm:cxnLst>
    <dgm:cxn modelId="{1CAAE6DF-6FC5-4C38-8009-580009491AAB}" srcId="{A0E90193-D3B5-4517-92F5-A7D6798999FB}" destId="{EC592E08-09AA-4F12-804B-39D90CE5CE94}" srcOrd="0" destOrd="0" parTransId="{E50DB22D-F045-4CC1-A185-6F0442BEFECE}" sibTransId="{30E73008-E5BE-48AE-AD81-CFDD2FC0B5E4}"/>
    <dgm:cxn modelId="{F5C74574-F8B3-4338-92A8-A4AE53E27C80}" type="presOf" srcId="{A0E90193-D3B5-4517-92F5-A7D6798999FB}" destId="{6252CB48-6C5F-46E9-943E-6E025E15A46D}" srcOrd="0" destOrd="0" presId="urn:microsoft.com/office/officeart/2005/8/layout/arrow2"/>
    <dgm:cxn modelId="{E1B873AB-0C17-4391-9D17-4DD4D60F0EDF}" srcId="{A0E90193-D3B5-4517-92F5-A7D6798999FB}" destId="{0DAA601A-C80C-437B-B111-FA120CE45348}" srcOrd="1" destOrd="0" parTransId="{8F579145-8BE7-41BE-A125-CAEB92DF952A}" sibTransId="{8A6D2AC5-0F26-43FF-B8CF-95EB85AD7312}"/>
    <dgm:cxn modelId="{6FFC3BA2-22BF-4EA3-8B6A-E41FB332A7CB}" type="presOf" srcId="{0DAA601A-C80C-437B-B111-FA120CE45348}" destId="{AD21D87E-9D30-4CBE-AC19-207F985D9D09}" srcOrd="0" destOrd="0" presId="urn:microsoft.com/office/officeart/2005/8/layout/arrow2"/>
    <dgm:cxn modelId="{33E3FB94-B930-4D36-AFB4-BDD941A72164}" type="presOf" srcId="{EC592E08-09AA-4F12-804B-39D90CE5CE94}" destId="{D1912CF3-2905-4969-A915-32B7AD1E3BBA}" srcOrd="0" destOrd="0" presId="urn:microsoft.com/office/officeart/2005/8/layout/arrow2"/>
    <dgm:cxn modelId="{3EF11372-1DDA-40F3-AC58-889F14B808BF}" type="presParOf" srcId="{6252CB48-6C5F-46E9-943E-6E025E15A46D}" destId="{101DB3A2-F7E0-4FF1-975D-A36B85664807}" srcOrd="0" destOrd="0" presId="urn:microsoft.com/office/officeart/2005/8/layout/arrow2"/>
    <dgm:cxn modelId="{8DBFF085-2B9C-405F-9014-59B2FEDBD7B4}" type="presParOf" srcId="{6252CB48-6C5F-46E9-943E-6E025E15A46D}" destId="{E202EDEA-CF2B-40F3-875A-B6E1CE071879}" srcOrd="1" destOrd="0" presId="urn:microsoft.com/office/officeart/2005/8/layout/arrow2"/>
    <dgm:cxn modelId="{454E8A59-3BE6-4B97-A6BC-B4E50C42318D}" type="presParOf" srcId="{E202EDEA-CF2B-40F3-875A-B6E1CE071879}" destId="{0F4F2D77-C207-4DBD-9225-AEB187478B26}" srcOrd="0" destOrd="0" presId="urn:microsoft.com/office/officeart/2005/8/layout/arrow2"/>
    <dgm:cxn modelId="{2FB016F9-5EF0-4C3D-80D9-89F3A6590B15}" type="presParOf" srcId="{E202EDEA-CF2B-40F3-875A-B6E1CE071879}" destId="{D1912CF3-2905-4969-A915-32B7AD1E3BBA}" srcOrd="1" destOrd="0" presId="urn:microsoft.com/office/officeart/2005/8/layout/arrow2"/>
    <dgm:cxn modelId="{621B174E-9F74-4AC8-A843-D16B17C3A967}" type="presParOf" srcId="{E202EDEA-CF2B-40F3-875A-B6E1CE071879}" destId="{AE3C55F0-F885-494C-B800-482FFE1F9977}" srcOrd="2" destOrd="0" presId="urn:microsoft.com/office/officeart/2005/8/layout/arrow2"/>
    <dgm:cxn modelId="{3ADE0E7F-1367-41D1-8802-36930E6A8969}" type="presParOf" srcId="{E202EDEA-CF2B-40F3-875A-B6E1CE071879}" destId="{AD21D87E-9D30-4CBE-AC19-207F985D9D09}" srcOrd="3" destOrd="0" presId="urn:microsoft.com/office/officeart/2005/8/layout/arrow2"/>
  </dgm:cxnLst>
  <dgm:bg/>
  <dgm:whole/>
  <dgm:extLst>
    <a:ext uri="http://schemas.microsoft.com/office/drawing/2008/diagram">
      <dsp:dataModelExt xmlns:dsp="http://schemas.microsoft.com/office/drawing/2008/diagram" xmlns="" relId="rId2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DB3A2-F7E0-4FF1-975D-A36B85664807}">
      <dsp:nvSpPr>
        <dsp:cNvPr id="0" name=""/>
        <dsp:cNvSpPr/>
      </dsp:nvSpPr>
      <dsp:spPr>
        <a:xfrm>
          <a:off x="0" y="0"/>
          <a:ext cx="2438397" cy="1066799"/>
        </a:xfrm>
        <a:prstGeom prst="swooshArrow">
          <a:avLst>
            <a:gd name="adj1" fmla="val 25000"/>
            <a:gd name="adj2" fmla="val 25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sp>
    <dsp:sp modelId="{0F4F2D77-C207-4DBD-9225-AEB187478B26}">
      <dsp:nvSpPr>
        <dsp:cNvPr id="0" name=""/>
        <dsp:cNvSpPr/>
      </dsp:nvSpPr>
      <dsp:spPr>
        <a:xfrm>
          <a:off x="1029309" y="581405"/>
          <a:ext cx="59740" cy="59740"/>
        </a:xfrm>
        <a:prstGeom prst="ellipse">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912CF3-2905-4969-A915-32B7AD1E3BBA}">
      <dsp:nvSpPr>
        <dsp:cNvPr id="0" name=""/>
        <dsp:cNvSpPr/>
      </dsp:nvSpPr>
      <dsp:spPr>
        <a:xfrm>
          <a:off x="1059180" y="611276"/>
          <a:ext cx="554736" cy="455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55" tIns="0" rIns="0" bIns="0" numCol="1" spcCol="1270" anchor="t" anchorCtr="0">
          <a:noAutofit/>
        </a:bodyPr>
        <a:lstStyle/>
        <a:p>
          <a:pPr lvl="0" algn="l" defTabSz="533400">
            <a:lnSpc>
              <a:spcPct val="90000"/>
            </a:lnSpc>
            <a:spcBef>
              <a:spcPct val="0"/>
            </a:spcBef>
            <a:spcAft>
              <a:spcPct val="35000"/>
            </a:spcAft>
          </a:pPr>
          <a:r>
            <a:rPr lang="en-US" sz="1200" b="1" kern="1200" dirty="0" smtClean="0">
              <a:solidFill>
                <a:srgbClr val="C00000"/>
              </a:solidFill>
              <a:latin typeface="Arial" pitchFamily="34" charset="0"/>
              <a:cs typeface="Arial" pitchFamily="34" charset="0"/>
            </a:rPr>
            <a:t>137</a:t>
          </a:r>
          <a:endParaRPr lang="en-US" sz="1200" b="1" kern="1200" dirty="0">
            <a:solidFill>
              <a:srgbClr val="C00000"/>
            </a:solidFill>
            <a:latin typeface="Arial" pitchFamily="34" charset="0"/>
            <a:cs typeface="Arial" pitchFamily="34" charset="0"/>
          </a:endParaRPr>
        </a:p>
      </dsp:txBody>
      <dsp:txXfrm>
        <a:off x="1059180" y="611276"/>
        <a:ext cx="554736" cy="455523"/>
      </dsp:txXfrm>
    </dsp:sp>
    <dsp:sp modelId="{AE3C55F0-F885-494C-B800-482FFE1F9977}">
      <dsp:nvSpPr>
        <dsp:cNvPr id="0" name=""/>
        <dsp:cNvSpPr/>
      </dsp:nvSpPr>
      <dsp:spPr>
        <a:xfrm>
          <a:off x="1539240" y="320040"/>
          <a:ext cx="102412" cy="102412"/>
        </a:xfrm>
        <a:prstGeom prst="ellipse">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21D87E-9D30-4CBE-AC19-207F985D9D09}">
      <dsp:nvSpPr>
        <dsp:cNvPr id="0" name=""/>
        <dsp:cNvSpPr/>
      </dsp:nvSpPr>
      <dsp:spPr>
        <a:xfrm>
          <a:off x="1630984" y="360578"/>
          <a:ext cx="554736" cy="706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266" tIns="0" rIns="0" bIns="0" numCol="1" spcCol="1270" anchor="t" anchorCtr="0">
          <a:noAutofit/>
        </a:bodyPr>
        <a:lstStyle/>
        <a:p>
          <a:pPr lvl="0" algn="l" defTabSz="533400">
            <a:lnSpc>
              <a:spcPct val="90000"/>
            </a:lnSpc>
            <a:spcBef>
              <a:spcPct val="0"/>
            </a:spcBef>
            <a:spcAft>
              <a:spcPct val="35000"/>
            </a:spcAft>
          </a:pPr>
          <a:r>
            <a:rPr lang="en-US" sz="1200" b="1" i="0" kern="1200" dirty="0" smtClean="0">
              <a:solidFill>
                <a:srgbClr val="C00000"/>
              </a:solidFill>
              <a:latin typeface="Arial" pitchFamily="34" charset="0"/>
              <a:cs typeface="Arial" pitchFamily="34" charset="0"/>
            </a:rPr>
            <a:t>160.2</a:t>
          </a:r>
          <a:endParaRPr lang="en-US" sz="1200" b="1" i="0" kern="1200" dirty="0">
            <a:solidFill>
              <a:srgbClr val="C00000"/>
            </a:solidFill>
            <a:latin typeface="Arial" pitchFamily="34" charset="0"/>
            <a:cs typeface="Arial" pitchFamily="34" charset="0"/>
          </a:endParaRPr>
        </a:p>
      </dsp:txBody>
      <dsp:txXfrm>
        <a:off x="1630984" y="360578"/>
        <a:ext cx="554736" cy="706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DB3A2-F7E0-4FF1-975D-A36B85664807}">
      <dsp:nvSpPr>
        <dsp:cNvPr id="0" name=""/>
        <dsp:cNvSpPr/>
      </dsp:nvSpPr>
      <dsp:spPr>
        <a:xfrm>
          <a:off x="41282" y="0"/>
          <a:ext cx="2743200" cy="1219200"/>
        </a:xfrm>
        <a:prstGeom prst="swooshArrow">
          <a:avLst>
            <a:gd name="adj1" fmla="val 25000"/>
            <a:gd name="adj2" fmla="val 25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sp>
    <dsp:sp modelId="{0F4F2D77-C207-4DBD-9225-AEB187478B26}">
      <dsp:nvSpPr>
        <dsp:cNvPr id="0" name=""/>
        <dsp:cNvSpPr/>
      </dsp:nvSpPr>
      <dsp:spPr>
        <a:xfrm>
          <a:off x="1005357" y="664464"/>
          <a:ext cx="68275" cy="68275"/>
        </a:xfrm>
        <a:prstGeom prst="ellipse">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912CF3-2905-4969-A915-32B7AD1E3BBA}">
      <dsp:nvSpPr>
        <dsp:cNvPr id="0" name=""/>
        <dsp:cNvSpPr/>
      </dsp:nvSpPr>
      <dsp:spPr>
        <a:xfrm>
          <a:off x="1039494" y="698601"/>
          <a:ext cx="633984" cy="520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78" tIns="0" rIns="0" bIns="0" numCol="1" spcCol="1270" anchor="t" anchorCtr="0">
          <a:noAutofit/>
        </a:bodyPr>
        <a:lstStyle/>
        <a:p>
          <a:pPr lvl="0" algn="l" defTabSz="533400">
            <a:lnSpc>
              <a:spcPct val="90000"/>
            </a:lnSpc>
            <a:spcBef>
              <a:spcPct val="0"/>
            </a:spcBef>
            <a:spcAft>
              <a:spcPct val="35000"/>
            </a:spcAft>
          </a:pPr>
          <a:r>
            <a:rPr lang="en-US" sz="1200" b="1" kern="1200" dirty="0" smtClean="0">
              <a:solidFill>
                <a:srgbClr val="C00000"/>
              </a:solidFill>
              <a:latin typeface="Arial" pitchFamily="34" charset="0"/>
              <a:cs typeface="Arial" pitchFamily="34" charset="0"/>
            </a:rPr>
            <a:t>62.7</a:t>
          </a:r>
          <a:endParaRPr lang="en-US" sz="1200" b="1" kern="1200" dirty="0">
            <a:solidFill>
              <a:srgbClr val="C00000"/>
            </a:solidFill>
            <a:latin typeface="Arial" pitchFamily="34" charset="0"/>
            <a:cs typeface="Arial" pitchFamily="34" charset="0"/>
          </a:endParaRPr>
        </a:p>
      </dsp:txBody>
      <dsp:txXfrm>
        <a:off x="1039494" y="698601"/>
        <a:ext cx="633984" cy="520598"/>
      </dsp:txXfrm>
    </dsp:sp>
    <dsp:sp modelId="{AE3C55F0-F885-494C-B800-482FFE1F9977}">
      <dsp:nvSpPr>
        <dsp:cNvPr id="0" name=""/>
        <dsp:cNvSpPr/>
      </dsp:nvSpPr>
      <dsp:spPr>
        <a:xfrm>
          <a:off x="1588135" y="365760"/>
          <a:ext cx="117043" cy="117043"/>
        </a:xfrm>
        <a:prstGeom prst="ellipse">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21D87E-9D30-4CBE-AC19-207F985D9D09}">
      <dsp:nvSpPr>
        <dsp:cNvPr id="0" name=""/>
        <dsp:cNvSpPr/>
      </dsp:nvSpPr>
      <dsp:spPr>
        <a:xfrm>
          <a:off x="1641478" y="412089"/>
          <a:ext cx="939393" cy="807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019" tIns="0" rIns="0" bIns="0" numCol="1" spcCol="1270" anchor="t" anchorCtr="0">
          <a:noAutofit/>
        </a:bodyPr>
        <a:lstStyle/>
        <a:p>
          <a:pPr lvl="0" algn="l" defTabSz="533400">
            <a:lnSpc>
              <a:spcPct val="90000"/>
            </a:lnSpc>
            <a:spcBef>
              <a:spcPct val="0"/>
            </a:spcBef>
            <a:spcAft>
              <a:spcPct val="35000"/>
            </a:spcAft>
          </a:pPr>
          <a:r>
            <a:rPr lang="en-US" sz="1200" b="1" kern="1200" dirty="0" smtClean="0">
              <a:solidFill>
                <a:srgbClr val="C00000"/>
              </a:solidFill>
              <a:latin typeface="Arial" pitchFamily="34" charset="0"/>
              <a:cs typeface="Arial" pitchFamily="34" charset="0"/>
            </a:rPr>
            <a:t>75.3</a:t>
          </a:r>
          <a:endParaRPr lang="en-US" sz="1200" b="1" kern="1200" dirty="0">
            <a:solidFill>
              <a:srgbClr val="C00000"/>
            </a:solidFill>
            <a:latin typeface="Arial" pitchFamily="34" charset="0"/>
            <a:cs typeface="Arial" pitchFamily="34" charset="0"/>
          </a:endParaRPr>
        </a:p>
      </dsp:txBody>
      <dsp:txXfrm>
        <a:off x="1641478" y="412089"/>
        <a:ext cx="939393" cy="8071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DB3A2-F7E0-4FF1-975D-A36B85664807}">
      <dsp:nvSpPr>
        <dsp:cNvPr id="0" name=""/>
        <dsp:cNvSpPr/>
      </dsp:nvSpPr>
      <dsp:spPr>
        <a:xfrm>
          <a:off x="114299" y="0"/>
          <a:ext cx="2743200" cy="1219200"/>
        </a:xfrm>
        <a:prstGeom prst="swooshArrow">
          <a:avLst>
            <a:gd name="adj1" fmla="val 25000"/>
            <a:gd name="adj2" fmla="val 25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sp>
    <dsp:sp modelId="{0F4F2D77-C207-4DBD-9225-AEB187478B26}">
      <dsp:nvSpPr>
        <dsp:cNvPr id="0" name=""/>
        <dsp:cNvSpPr/>
      </dsp:nvSpPr>
      <dsp:spPr>
        <a:xfrm>
          <a:off x="964082" y="664464"/>
          <a:ext cx="68275" cy="68275"/>
        </a:xfrm>
        <a:prstGeom prst="ellipse">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912CF3-2905-4969-A915-32B7AD1E3BBA}">
      <dsp:nvSpPr>
        <dsp:cNvPr id="0" name=""/>
        <dsp:cNvSpPr/>
      </dsp:nvSpPr>
      <dsp:spPr>
        <a:xfrm>
          <a:off x="998219" y="698601"/>
          <a:ext cx="633984" cy="520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78" tIns="0" rIns="0" bIns="0" numCol="1" spcCol="1270" anchor="t" anchorCtr="0">
          <a:noAutofit/>
        </a:bodyPr>
        <a:lstStyle/>
        <a:p>
          <a:pPr lvl="0" algn="l" defTabSz="533400">
            <a:lnSpc>
              <a:spcPct val="90000"/>
            </a:lnSpc>
            <a:spcBef>
              <a:spcPct val="0"/>
            </a:spcBef>
            <a:spcAft>
              <a:spcPct val="35000"/>
            </a:spcAft>
          </a:pPr>
          <a:r>
            <a:rPr lang="en-US" sz="1200" b="1" kern="1200" dirty="0" smtClean="0">
              <a:solidFill>
                <a:srgbClr val="C00000"/>
              </a:solidFill>
              <a:latin typeface="Arial" pitchFamily="34" charset="0"/>
              <a:cs typeface="Arial" pitchFamily="34" charset="0"/>
            </a:rPr>
            <a:t>33.9</a:t>
          </a:r>
          <a:endParaRPr lang="en-US" sz="1200" b="1" kern="1200" dirty="0">
            <a:solidFill>
              <a:srgbClr val="C00000"/>
            </a:solidFill>
            <a:latin typeface="Arial" pitchFamily="34" charset="0"/>
            <a:cs typeface="Arial" pitchFamily="34" charset="0"/>
          </a:endParaRPr>
        </a:p>
      </dsp:txBody>
      <dsp:txXfrm>
        <a:off x="998219" y="698601"/>
        <a:ext cx="633984" cy="520598"/>
      </dsp:txXfrm>
    </dsp:sp>
    <dsp:sp modelId="{AE3C55F0-F885-494C-B800-482FFE1F9977}">
      <dsp:nvSpPr>
        <dsp:cNvPr id="0" name=""/>
        <dsp:cNvSpPr/>
      </dsp:nvSpPr>
      <dsp:spPr>
        <a:xfrm>
          <a:off x="1546860" y="365760"/>
          <a:ext cx="117043" cy="117043"/>
        </a:xfrm>
        <a:prstGeom prst="ellipse">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21D87E-9D30-4CBE-AC19-207F985D9D09}">
      <dsp:nvSpPr>
        <dsp:cNvPr id="0" name=""/>
        <dsp:cNvSpPr/>
      </dsp:nvSpPr>
      <dsp:spPr>
        <a:xfrm>
          <a:off x="1714500" y="412089"/>
          <a:ext cx="633984" cy="807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019" tIns="0" rIns="0" bIns="0" numCol="1" spcCol="1270" anchor="t" anchorCtr="0">
          <a:noAutofit/>
        </a:bodyPr>
        <a:lstStyle/>
        <a:p>
          <a:pPr lvl="0" algn="l" defTabSz="533400">
            <a:lnSpc>
              <a:spcPct val="90000"/>
            </a:lnSpc>
            <a:spcBef>
              <a:spcPct val="0"/>
            </a:spcBef>
            <a:spcAft>
              <a:spcPct val="35000"/>
            </a:spcAft>
          </a:pPr>
          <a:r>
            <a:rPr lang="en-US" sz="1200" b="1" kern="1200" dirty="0" smtClean="0">
              <a:solidFill>
                <a:srgbClr val="C00000"/>
              </a:solidFill>
              <a:latin typeface="Arial" pitchFamily="34" charset="0"/>
              <a:cs typeface="Arial" pitchFamily="34" charset="0"/>
            </a:rPr>
            <a:t>36.8</a:t>
          </a:r>
          <a:endParaRPr lang="en-US" sz="1200" b="1" kern="1200" dirty="0">
            <a:solidFill>
              <a:srgbClr val="C00000"/>
            </a:solidFill>
            <a:latin typeface="Arial" pitchFamily="34" charset="0"/>
            <a:cs typeface="Arial" pitchFamily="34" charset="0"/>
          </a:endParaRPr>
        </a:p>
      </dsp:txBody>
      <dsp:txXfrm>
        <a:off x="1714500" y="412089"/>
        <a:ext cx="633984" cy="8071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DB3A2-F7E0-4FF1-975D-A36B85664807}">
      <dsp:nvSpPr>
        <dsp:cNvPr id="0" name=""/>
        <dsp:cNvSpPr/>
      </dsp:nvSpPr>
      <dsp:spPr>
        <a:xfrm>
          <a:off x="32384" y="0"/>
          <a:ext cx="2971800" cy="1143000"/>
        </a:xfrm>
        <a:prstGeom prst="swooshArrow">
          <a:avLst>
            <a:gd name="adj1" fmla="val 25000"/>
            <a:gd name="adj2" fmla="val 25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sp>
    <dsp:sp modelId="{0F4F2D77-C207-4DBD-9225-AEB187478B26}">
      <dsp:nvSpPr>
        <dsp:cNvPr id="0" name=""/>
        <dsp:cNvSpPr/>
      </dsp:nvSpPr>
      <dsp:spPr>
        <a:xfrm>
          <a:off x="1120520" y="622935"/>
          <a:ext cx="64008" cy="64008"/>
        </a:xfrm>
        <a:prstGeom prst="ellipse">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912CF3-2905-4969-A915-32B7AD1E3BBA}">
      <dsp:nvSpPr>
        <dsp:cNvPr id="0" name=""/>
        <dsp:cNvSpPr/>
      </dsp:nvSpPr>
      <dsp:spPr>
        <a:xfrm>
          <a:off x="984395" y="654939"/>
          <a:ext cx="929644" cy="488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17" tIns="0" rIns="0" bIns="0" numCol="1" spcCol="1270" anchor="t" anchorCtr="0">
          <a:noAutofit/>
        </a:bodyPr>
        <a:lstStyle/>
        <a:p>
          <a:pPr lvl="0" algn="l" defTabSz="533400">
            <a:lnSpc>
              <a:spcPct val="90000"/>
            </a:lnSpc>
            <a:spcBef>
              <a:spcPct val="0"/>
            </a:spcBef>
            <a:spcAft>
              <a:spcPct val="35000"/>
            </a:spcAft>
          </a:pPr>
          <a:r>
            <a:rPr lang="en-US" sz="1200" b="1" kern="1200" dirty="0" smtClean="0">
              <a:latin typeface="Arial" pitchFamily="34" charset="0"/>
              <a:cs typeface="Arial" pitchFamily="34" charset="0"/>
            </a:rPr>
            <a:t>1437.2</a:t>
          </a:r>
          <a:endParaRPr lang="en-US" sz="1200" b="1" kern="1200" dirty="0">
            <a:latin typeface="Arial" pitchFamily="34" charset="0"/>
            <a:cs typeface="Arial" pitchFamily="34" charset="0"/>
          </a:endParaRPr>
        </a:p>
      </dsp:txBody>
      <dsp:txXfrm>
        <a:off x="984395" y="654939"/>
        <a:ext cx="929644" cy="488061"/>
      </dsp:txXfrm>
    </dsp:sp>
    <dsp:sp modelId="{AE3C55F0-F885-494C-B800-482FFE1F9977}">
      <dsp:nvSpPr>
        <dsp:cNvPr id="0" name=""/>
        <dsp:cNvSpPr/>
      </dsp:nvSpPr>
      <dsp:spPr>
        <a:xfrm>
          <a:off x="1666875" y="342900"/>
          <a:ext cx="109728" cy="109728"/>
        </a:xfrm>
        <a:prstGeom prst="ellipse">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21D87E-9D30-4CBE-AC19-207F985D9D09}">
      <dsp:nvSpPr>
        <dsp:cNvPr id="0" name=""/>
        <dsp:cNvSpPr/>
      </dsp:nvSpPr>
      <dsp:spPr>
        <a:xfrm>
          <a:off x="1838323" y="380999"/>
          <a:ext cx="923546" cy="756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143" tIns="0" rIns="0" bIns="0" numCol="1" spcCol="1270" anchor="t" anchorCtr="0">
          <a:noAutofit/>
        </a:bodyPr>
        <a:lstStyle/>
        <a:p>
          <a:pPr lvl="0" algn="l" defTabSz="533400">
            <a:lnSpc>
              <a:spcPct val="90000"/>
            </a:lnSpc>
            <a:spcBef>
              <a:spcPct val="0"/>
            </a:spcBef>
            <a:spcAft>
              <a:spcPct val="35000"/>
            </a:spcAft>
          </a:pPr>
          <a:r>
            <a:rPr lang="en-US" sz="1200" b="1" kern="1200" dirty="0" smtClean="0">
              <a:solidFill>
                <a:srgbClr val="C00000"/>
              </a:solidFill>
              <a:latin typeface="Arial" pitchFamily="34" charset="0"/>
              <a:cs typeface="Arial" pitchFamily="34" charset="0"/>
            </a:rPr>
            <a:t>1686.2</a:t>
          </a:r>
          <a:endParaRPr lang="en-US" sz="1200" b="1" kern="1200" dirty="0">
            <a:solidFill>
              <a:srgbClr val="C00000"/>
            </a:solidFill>
            <a:latin typeface="Arial" pitchFamily="34" charset="0"/>
            <a:cs typeface="Arial" pitchFamily="34" charset="0"/>
          </a:endParaRPr>
        </a:p>
        <a:p>
          <a:pPr lvl="0" algn="l" defTabSz="533400">
            <a:lnSpc>
              <a:spcPct val="90000"/>
            </a:lnSpc>
            <a:spcBef>
              <a:spcPct val="0"/>
            </a:spcBef>
            <a:spcAft>
              <a:spcPct val="35000"/>
            </a:spcAft>
          </a:pPr>
          <a:endParaRPr lang="en-US" sz="1200" b="1" kern="1200" dirty="0">
            <a:solidFill>
              <a:srgbClr val="C00000"/>
            </a:solidFill>
            <a:latin typeface="Arial" pitchFamily="34" charset="0"/>
            <a:cs typeface="Arial" pitchFamily="34" charset="0"/>
          </a:endParaRPr>
        </a:p>
      </dsp:txBody>
      <dsp:txXfrm>
        <a:off x="1838323" y="380999"/>
        <a:ext cx="923546" cy="7566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DB3A2-F7E0-4FF1-975D-A36B85664807}">
      <dsp:nvSpPr>
        <dsp:cNvPr id="0" name=""/>
        <dsp:cNvSpPr/>
      </dsp:nvSpPr>
      <dsp:spPr>
        <a:xfrm>
          <a:off x="41292" y="0"/>
          <a:ext cx="2743180" cy="1219200"/>
        </a:xfrm>
        <a:prstGeom prst="swooshArrow">
          <a:avLst>
            <a:gd name="adj1" fmla="val 25000"/>
            <a:gd name="adj2" fmla="val 25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sp>
    <dsp:sp modelId="{0F4F2D77-C207-4DBD-9225-AEB187478B26}">
      <dsp:nvSpPr>
        <dsp:cNvPr id="0" name=""/>
        <dsp:cNvSpPr/>
      </dsp:nvSpPr>
      <dsp:spPr>
        <a:xfrm>
          <a:off x="1005357" y="664464"/>
          <a:ext cx="68275" cy="68275"/>
        </a:xfrm>
        <a:prstGeom prst="ellipse">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912CF3-2905-4969-A915-32B7AD1E3BBA}">
      <dsp:nvSpPr>
        <dsp:cNvPr id="0" name=""/>
        <dsp:cNvSpPr/>
      </dsp:nvSpPr>
      <dsp:spPr>
        <a:xfrm>
          <a:off x="1039494" y="698601"/>
          <a:ext cx="633984" cy="520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78" tIns="0" rIns="0" bIns="0" numCol="1" spcCol="1270" anchor="t" anchorCtr="0">
          <a:noAutofit/>
        </a:bodyPr>
        <a:lstStyle/>
        <a:p>
          <a:pPr lvl="0" algn="l" defTabSz="533400">
            <a:lnSpc>
              <a:spcPct val="90000"/>
            </a:lnSpc>
            <a:spcBef>
              <a:spcPct val="0"/>
            </a:spcBef>
            <a:spcAft>
              <a:spcPct val="35000"/>
            </a:spcAft>
          </a:pPr>
          <a:r>
            <a:rPr lang="en-US" sz="1200" b="1" kern="1200" dirty="0" smtClean="0">
              <a:solidFill>
                <a:srgbClr val="C00000"/>
              </a:solidFill>
              <a:latin typeface="Arial" pitchFamily="34" charset="0"/>
              <a:cs typeface="Arial" pitchFamily="34" charset="0"/>
            </a:rPr>
            <a:t>1389.1</a:t>
          </a:r>
        </a:p>
      </dsp:txBody>
      <dsp:txXfrm>
        <a:off x="1039494" y="698601"/>
        <a:ext cx="633984" cy="520598"/>
      </dsp:txXfrm>
    </dsp:sp>
    <dsp:sp modelId="{AE3C55F0-F885-494C-B800-482FFE1F9977}">
      <dsp:nvSpPr>
        <dsp:cNvPr id="0" name=""/>
        <dsp:cNvSpPr/>
      </dsp:nvSpPr>
      <dsp:spPr>
        <a:xfrm>
          <a:off x="1588135" y="365760"/>
          <a:ext cx="117043" cy="117043"/>
        </a:xfrm>
        <a:prstGeom prst="ellipse">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21D87E-9D30-4CBE-AC19-207F985D9D09}">
      <dsp:nvSpPr>
        <dsp:cNvPr id="0" name=""/>
        <dsp:cNvSpPr/>
      </dsp:nvSpPr>
      <dsp:spPr>
        <a:xfrm>
          <a:off x="1692986" y="412089"/>
          <a:ext cx="633984" cy="807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019" tIns="0" rIns="0" bIns="0" numCol="1" spcCol="1270" anchor="t" anchorCtr="0">
          <a:noAutofit/>
        </a:bodyPr>
        <a:lstStyle/>
        <a:p>
          <a:pPr lvl="0" algn="l" defTabSz="533400">
            <a:lnSpc>
              <a:spcPct val="90000"/>
            </a:lnSpc>
            <a:spcBef>
              <a:spcPct val="0"/>
            </a:spcBef>
            <a:spcAft>
              <a:spcPct val="35000"/>
            </a:spcAft>
          </a:pPr>
          <a:r>
            <a:rPr lang="en-US" sz="1200" b="1" kern="1200" dirty="0" smtClean="0">
              <a:solidFill>
                <a:srgbClr val="C00000"/>
              </a:solidFill>
              <a:latin typeface="Arial" pitchFamily="34" charset="0"/>
              <a:cs typeface="Arial" pitchFamily="34" charset="0"/>
            </a:rPr>
            <a:t>1634.5</a:t>
          </a:r>
          <a:endParaRPr lang="en-US" sz="1200" b="1" kern="1200" dirty="0">
            <a:solidFill>
              <a:srgbClr val="C00000"/>
            </a:solidFill>
            <a:latin typeface="Arial" pitchFamily="34" charset="0"/>
            <a:cs typeface="Arial" pitchFamily="34" charset="0"/>
          </a:endParaRPr>
        </a:p>
      </dsp:txBody>
      <dsp:txXfrm>
        <a:off x="1692986" y="412089"/>
        <a:ext cx="633984" cy="80711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51" cy="496094"/>
          </a:xfrm>
          <a:prstGeom prst="rect">
            <a:avLst/>
          </a:prstGeom>
        </p:spPr>
        <p:txBody>
          <a:bodyPr vert="horz" lIns="90818" tIns="45409" rIns="90818" bIns="45409" rtlCol="0"/>
          <a:lstStyle>
            <a:lvl1pPr algn="l">
              <a:defRPr sz="1200"/>
            </a:lvl1pPr>
          </a:lstStyle>
          <a:p>
            <a:endParaRPr lang="en-US"/>
          </a:p>
        </p:txBody>
      </p:sp>
      <p:sp>
        <p:nvSpPr>
          <p:cNvPr id="3" name="Date Placeholder 2"/>
          <p:cNvSpPr>
            <a:spLocks noGrp="1"/>
          </p:cNvSpPr>
          <p:nvPr>
            <p:ph type="dt" sz="quarter" idx="1"/>
          </p:nvPr>
        </p:nvSpPr>
        <p:spPr>
          <a:xfrm>
            <a:off x="3849728" y="0"/>
            <a:ext cx="2946351" cy="496094"/>
          </a:xfrm>
          <a:prstGeom prst="rect">
            <a:avLst/>
          </a:prstGeom>
        </p:spPr>
        <p:txBody>
          <a:bodyPr vert="horz" lIns="90818" tIns="45409" rIns="90818" bIns="45409" rtlCol="0"/>
          <a:lstStyle>
            <a:lvl1pPr algn="r">
              <a:defRPr sz="1200"/>
            </a:lvl1pPr>
          </a:lstStyle>
          <a:p>
            <a:fld id="{E54337B1-6564-4439-B2B2-0FB23B596DF1}" type="datetimeFigureOut">
              <a:rPr lang="en-US" smtClean="0"/>
              <a:pPr/>
              <a:t>2/8/2018</a:t>
            </a:fld>
            <a:endParaRPr lang="en-US"/>
          </a:p>
        </p:txBody>
      </p:sp>
      <p:sp>
        <p:nvSpPr>
          <p:cNvPr id="4" name="Footer Placeholder 3"/>
          <p:cNvSpPr>
            <a:spLocks noGrp="1"/>
          </p:cNvSpPr>
          <p:nvPr>
            <p:ph type="ftr" sz="quarter" idx="2"/>
          </p:nvPr>
        </p:nvSpPr>
        <p:spPr>
          <a:xfrm>
            <a:off x="0" y="9428960"/>
            <a:ext cx="2946351" cy="496094"/>
          </a:xfrm>
          <a:prstGeom prst="rect">
            <a:avLst/>
          </a:prstGeom>
        </p:spPr>
        <p:txBody>
          <a:bodyPr vert="horz" lIns="90818" tIns="45409" rIns="90818" bIns="45409" rtlCol="0" anchor="b"/>
          <a:lstStyle>
            <a:lvl1pPr algn="l">
              <a:defRPr sz="1200"/>
            </a:lvl1pPr>
          </a:lstStyle>
          <a:p>
            <a:endParaRPr lang="en-US"/>
          </a:p>
        </p:txBody>
      </p:sp>
      <p:sp>
        <p:nvSpPr>
          <p:cNvPr id="5" name="Slide Number Placeholder 4"/>
          <p:cNvSpPr>
            <a:spLocks noGrp="1"/>
          </p:cNvSpPr>
          <p:nvPr>
            <p:ph type="sldNum" sz="quarter" idx="3"/>
          </p:nvPr>
        </p:nvSpPr>
        <p:spPr>
          <a:xfrm>
            <a:off x="3849728" y="9428960"/>
            <a:ext cx="2946351" cy="496094"/>
          </a:xfrm>
          <a:prstGeom prst="rect">
            <a:avLst/>
          </a:prstGeom>
        </p:spPr>
        <p:txBody>
          <a:bodyPr vert="horz" lIns="90818" tIns="45409" rIns="90818" bIns="45409" rtlCol="0" anchor="b"/>
          <a:lstStyle>
            <a:lvl1pPr algn="r">
              <a:defRPr sz="1200"/>
            </a:lvl1pPr>
          </a:lstStyle>
          <a:p>
            <a:fld id="{F9CA62D5-94B3-4420-9B2A-E51B73A282A7}" type="slidenum">
              <a:rPr lang="en-US" smtClean="0"/>
              <a:pPr/>
              <a:t>‹#›</a:t>
            </a:fld>
            <a:endParaRPr lang="en-US"/>
          </a:p>
        </p:txBody>
      </p:sp>
    </p:spTree>
    <p:extLst>
      <p:ext uri="{BB962C8B-B14F-4D97-AF65-F5344CB8AC3E}">
        <p14:creationId xmlns:p14="http://schemas.microsoft.com/office/powerpoint/2010/main" xmlns="" val="308334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0818" tIns="45409" rIns="90818" bIns="45409"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0818" tIns="45409" rIns="90818" bIns="45409" rtlCol="0"/>
          <a:lstStyle>
            <a:lvl1pPr algn="r">
              <a:defRPr sz="1200"/>
            </a:lvl1pPr>
          </a:lstStyle>
          <a:p>
            <a:fld id="{0D2FC9C5-A699-4116-97A7-7C97CCF99BB7}" type="datetimeFigureOut">
              <a:rPr lang="en-US" smtClean="0"/>
              <a:pPr/>
              <a:t>2/8/2018</a:t>
            </a:fld>
            <a:endParaRPr lang="en-US"/>
          </a:p>
        </p:txBody>
      </p:sp>
      <p:sp>
        <p:nvSpPr>
          <p:cNvPr id="4" name="Slide Image Placeholder 3"/>
          <p:cNvSpPr>
            <a:spLocks noGrp="1" noRot="1" noChangeAspect="1"/>
          </p:cNvSpPr>
          <p:nvPr>
            <p:ph type="sldImg" idx="2"/>
          </p:nvPr>
        </p:nvSpPr>
        <p:spPr>
          <a:xfrm>
            <a:off x="711200" y="744538"/>
            <a:ext cx="5375275" cy="3721100"/>
          </a:xfrm>
          <a:prstGeom prst="rect">
            <a:avLst/>
          </a:prstGeom>
          <a:noFill/>
          <a:ln w="12700">
            <a:solidFill>
              <a:prstClr val="black"/>
            </a:solidFill>
          </a:ln>
        </p:spPr>
        <p:txBody>
          <a:bodyPr vert="horz" lIns="90818" tIns="45409" rIns="90818" bIns="45409"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0818" tIns="45409" rIns="90818" bIns="4540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945659" cy="496332"/>
          </a:xfrm>
          <a:prstGeom prst="rect">
            <a:avLst/>
          </a:prstGeom>
        </p:spPr>
        <p:txBody>
          <a:bodyPr vert="horz" lIns="90818" tIns="45409" rIns="90818" bIns="45409"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5"/>
            <a:ext cx="2945659" cy="496332"/>
          </a:xfrm>
          <a:prstGeom prst="rect">
            <a:avLst/>
          </a:prstGeom>
        </p:spPr>
        <p:txBody>
          <a:bodyPr vert="horz" lIns="90818" tIns="45409" rIns="90818" bIns="45409" rtlCol="0" anchor="b"/>
          <a:lstStyle>
            <a:lvl1pPr algn="r">
              <a:defRPr sz="1200"/>
            </a:lvl1pPr>
          </a:lstStyle>
          <a:p>
            <a:fld id="{C7D46D40-2E12-450A-AB9B-1C1AA5EF8639}" type="slidenum">
              <a:rPr lang="en-US" smtClean="0"/>
              <a:pPr/>
              <a:t>‹#›</a:t>
            </a:fld>
            <a:endParaRPr lang="en-US"/>
          </a:p>
        </p:txBody>
      </p:sp>
    </p:spTree>
    <p:extLst>
      <p:ext uri="{BB962C8B-B14F-4D97-AF65-F5344CB8AC3E}">
        <p14:creationId xmlns:p14="http://schemas.microsoft.com/office/powerpoint/2010/main" xmlns="" val="2168205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D46D40-2E12-450A-AB9B-1C1AA5EF8639}" type="slidenum">
              <a:rPr lang="en-US" smtClean="0"/>
              <a:pPr/>
              <a:t>1</a:t>
            </a:fld>
            <a:endParaRPr lang="en-US"/>
          </a:p>
        </p:txBody>
      </p:sp>
    </p:spTree>
    <p:extLst>
      <p:ext uri="{BB962C8B-B14F-4D97-AF65-F5344CB8AC3E}">
        <p14:creationId xmlns:p14="http://schemas.microsoft.com/office/powerpoint/2010/main" xmlns="" val="3711747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xmlns="" val="3085793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xmlns="" val="3085793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xmlns="" val="3085793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xmlns="" val="3085793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xmlns="" val="3085793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xmlns="" val="3085793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744538"/>
            <a:ext cx="5372100" cy="3721100"/>
          </a:xfrm>
        </p:spPr>
      </p:sp>
      <p:sp>
        <p:nvSpPr>
          <p:cNvPr id="3" name="Notes Placeholder 2"/>
          <p:cNvSpPr>
            <a:spLocks noGrp="1"/>
          </p:cNvSpPr>
          <p:nvPr>
            <p:ph type="body" idx="1"/>
          </p:nvPr>
        </p:nvSpPr>
        <p:spPr/>
        <p:txBody>
          <a:bodyPr>
            <a:normAutofit/>
          </a:bodyPr>
          <a:lstStyle/>
          <a:p>
            <a:pPr algn="just"/>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xmlns="" val="1800818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744538"/>
            <a:ext cx="5372100" cy="3721100"/>
          </a:xfrm>
        </p:spPr>
      </p:sp>
      <p:sp>
        <p:nvSpPr>
          <p:cNvPr id="3" name="Notes Placeholder 2"/>
          <p:cNvSpPr>
            <a:spLocks noGrp="1"/>
          </p:cNvSpPr>
          <p:nvPr>
            <p:ph type="body" idx="1"/>
          </p:nvPr>
        </p:nvSpPr>
        <p:spPr/>
        <p:txBody>
          <a:bodyPr>
            <a:normAutofit/>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pPr>
                <a:defRPr/>
              </a:pPr>
              <a:t>20</a:t>
            </a:fld>
            <a:endParaRPr lang="en-US"/>
          </a:p>
        </p:txBody>
      </p:sp>
    </p:spTree>
    <p:extLst>
      <p:ext uri="{BB962C8B-B14F-4D97-AF65-F5344CB8AC3E}">
        <p14:creationId xmlns:p14="http://schemas.microsoft.com/office/powerpoint/2010/main" xmlns="" val="596979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744538"/>
            <a:ext cx="5372100" cy="3721100"/>
          </a:xfrm>
        </p:spPr>
      </p:sp>
      <p:sp>
        <p:nvSpPr>
          <p:cNvPr id="3" name="Notes Placeholder 2"/>
          <p:cNvSpPr>
            <a:spLocks noGrp="1"/>
          </p:cNvSpPr>
          <p:nvPr>
            <p:ph type="body" idx="1"/>
          </p:nvPr>
        </p:nvSpPr>
        <p:spPr/>
        <p:txBody>
          <a:bodyPr>
            <a:normAutofit/>
          </a:bodyPr>
          <a:lstStyle/>
          <a:p>
            <a:pPr algn="just"/>
            <a:endParaRPr lang="en-US"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xmlns="" val="1648375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xmlns="" val="3085793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pPr>
                <a:defRPr/>
              </a:pPr>
              <a:t>2</a:t>
            </a:fld>
            <a:endParaRPr lang="en-US"/>
          </a:p>
        </p:txBody>
      </p:sp>
    </p:spTree>
    <p:extLst>
      <p:ext uri="{BB962C8B-B14F-4D97-AF65-F5344CB8AC3E}">
        <p14:creationId xmlns:p14="http://schemas.microsoft.com/office/powerpoint/2010/main" xmlns="" val="3085793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xmlns="" val="3085793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xmlns="" val="3085793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pPr>
                <a:defRPr/>
              </a:pPr>
              <a:t>37</a:t>
            </a:fld>
            <a:endParaRPr lang="en-US"/>
          </a:p>
        </p:txBody>
      </p:sp>
    </p:spTree>
    <p:extLst>
      <p:ext uri="{BB962C8B-B14F-4D97-AF65-F5344CB8AC3E}">
        <p14:creationId xmlns:p14="http://schemas.microsoft.com/office/powerpoint/2010/main" xmlns="" val="933577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xmlns="" val="3085793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xmlns="" val="3085793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xmlns="" val="3085793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xmlns="" val="3085793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xmlns="" val="3085793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xmlns="" val="3085793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xmlns="" val="3085793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2"/>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CB0F8D-B663-4D04-84C4-625A5C92BD6C}"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xmlns="" val="314863888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CB0F8D-B663-4D04-84C4-625A5C92BD6C}"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xmlns="" val="17846332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06381"/>
            <a:ext cx="222885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06381"/>
            <a:ext cx="652145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CB0F8D-B663-4D04-84C4-625A5C92BD6C}"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xmlns="" val="188785845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8688" y="136521"/>
            <a:ext cx="8791575" cy="646908"/>
          </a:xfrm>
          <a:solidFill>
            <a:schemeClr val="bg1"/>
          </a:solidFill>
        </p:spPr>
        <p:txBody>
          <a:bodyPr>
            <a:noAutofit/>
          </a:bodyPr>
          <a:lstStyle>
            <a:lvl1pPr algn="l">
              <a:defRPr sz="3200" b="1">
                <a:solidFill>
                  <a:srgbClr val="002060"/>
                </a:solidFill>
                <a:latin typeface="Arial" panose="020B0604020202020204" pitchFamily="34" charset="0"/>
                <a:ea typeface="Tahoma" panose="020B060403050404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28688" y="990603"/>
            <a:ext cx="8791575" cy="5354437"/>
          </a:xfrm>
        </p:spPr>
        <p:txBody>
          <a:bodyPr>
            <a:normAutofit/>
          </a:bodyPr>
          <a:lstStyle>
            <a:lvl1pPr algn="just">
              <a:defRPr sz="2700">
                <a:solidFill>
                  <a:srgbClr val="002060"/>
                </a:solidFill>
                <a:latin typeface="Arial" panose="020B0604020202020204" pitchFamily="34" charset="0"/>
                <a:ea typeface="Tahoma" panose="020B0604030504040204" pitchFamily="34" charset="0"/>
                <a:cs typeface="Arial" panose="020B0604020202020204" pitchFamily="34" charset="0"/>
              </a:defRPr>
            </a:lvl1pPr>
            <a:lvl2pPr algn="just">
              <a:defRPr sz="2400">
                <a:solidFill>
                  <a:srgbClr val="002060"/>
                </a:solidFill>
                <a:latin typeface="Arial" panose="020B0604020202020204" pitchFamily="34" charset="0"/>
                <a:ea typeface="Tahoma" panose="020B0604030504040204" pitchFamily="34" charset="0"/>
                <a:cs typeface="Arial" panose="020B0604020202020204" pitchFamily="34" charset="0"/>
              </a:defRPr>
            </a:lvl2pPr>
            <a:lvl3pPr algn="just">
              <a:defRPr sz="2100">
                <a:solidFill>
                  <a:srgbClr val="002060"/>
                </a:solidFill>
                <a:latin typeface="Arial" panose="020B0604020202020204" pitchFamily="34" charset="0"/>
                <a:ea typeface="Tahoma" panose="020B0604030504040204" pitchFamily="34" charset="0"/>
                <a:cs typeface="Arial" panose="020B0604020202020204" pitchFamily="34" charset="0"/>
              </a:defRPr>
            </a:lvl3pPr>
            <a:lvl4pPr algn="just">
              <a:defRPr sz="1800">
                <a:solidFill>
                  <a:srgbClr val="002060"/>
                </a:solidFill>
                <a:latin typeface="Arial" panose="020B0604020202020204" pitchFamily="34" charset="0"/>
                <a:ea typeface="Tahoma" panose="020B0604030504040204" pitchFamily="34" charset="0"/>
                <a:cs typeface="Arial" panose="020B0604020202020204" pitchFamily="34" charset="0"/>
              </a:defRPr>
            </a:lvl4pPr>
            <a:lvl5pPr algn="just">
              <a:defRPr sz="1800">
                <a:solidFill>
                  <a:srgbClr val="002060"/>
                </a:solidFill>
                <a:latin typeface="Arial" panose="020B0604020202020204" pitchFamily="34" charset="0"/>
                <a:ea typeface="Tahoma" panose="020B060403050404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CB0F8D-B663-4D04-84C4-625A5C92BD6C}"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xmlns="" val="164040431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7"/>
            <a:ext cx="84201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CB0F8D-B663-4D04-84C4-625A5C92BD6C}"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xmlns="" val="27135315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8370" y="228603"/>
            <a:ext cx="8234363" cy="579439"/>
          </a:xfrm>
          <a:noFill/>
        </p:spPr>
        <p:txBody>
          <a:bodyPr>
            <a:normAutofit/>
          </a:bodyPr>
          <a:lstStyle>
            <a:lvl1pPr algn="l">
              <a:defRPr sz="3200"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95300" y="1200157"/>
            <a:ext cx="4375150" cy="339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200157"/>
            <a:ext cx="4375150" cy="339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CB0F8D-B663-4D04-84C4-625A5C92BD6C}" type="datetimeFigureOut">
              <a:rPr lang="en-US" smtClean="0"/>
              <a:pPr/>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xmlns="" val="322267049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7"/>
            <a:ext cx="4376870"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6" y="1535117"/>
            <a:ext cx="4378589"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032116" y="2174875"/>
            <a:ext cx="4378589"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CB0F8D-B663-4D04-84C4-625A5C92BD6C}" type="datetimeFigureOut">
              <a:rPr lang="en-US" smtClean="0"/>
              <a:pPr/>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xmlns="" val="12810016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CB0F8D-B663-4D04-84C4-625A5C92BD6C}" type="datetimeFigureOut">
              <a:rPr lang="en-US" smtClean="0"/>
              <a:pPr/>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xmlns="" val="211190463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B0F8D-B663-4D04-84C4-625A5C92BD6C}" type="datetimeFigureOut">
              <a:rPr lang="en-US" smtClean="0"/>
              <a:pPr/>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xmlns="" val="46606846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5"/>
            <a:ext cx="3259006"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872971" y="273058"/>
            <a:ext cx="5537729"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2" y="1435103"/>
            <a:ext cx="3259006"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CB0F8D-B663-4D04-84C4-625A5C92BD6C}" type="datetimeFigureOut">
              <a:rPr lang="en-US" smtClean="0"/>
              <a:pPr/>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xmlns="" val="228589214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6"/>
            <a:ext cx="59436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941645" y="5367344"/>
            <a:ext cx="59436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CB0F8D-B663-4D04-84C4-625A5C92BD6C}" type="datetimeFigureOut">
              <a:rPr lang="en-US" smtClean="0"/>
              <a:pPr/>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xmlns="" val="268921808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8688" y="905674"/>
            <a:ext cx="8915400" cy="579439"/>
          </a:xfrm>
          <a:prstGeom prst="rect">
            <a:avLst/>
          </a:prstGeom>
          <a:solidFill>
            <a:srgbClr val="FF3300"/>
          </a:solidFill>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28688" y="1657748"/>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95300" y="6356357"/>
            <a:ext cx="2311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CB0F8D-B663-4D04-84C4-625A5C92BD6C}" type="datetimeFigureOut">
              <a:rPr lang="en-US" smtClean="0"/>
              <a:pPr/>
              <a:t>2/8/2018</a:t>
            </a:fld>
            <a:endParaRPr lang="en-US"/>
          </a:p>
        </p:txBody>
      </p:sp>
      <p:sp>
        <p:nvSpPr>
          <p:cNvPr id="5" name="Footer Placeholder 4"/>
          <p:cNvSpPr>
            <a:spLocks noGrp="1"/>
          </p:cNvSpPr>
          <p:nvPr>
            <p:ph type="ftr" sz="quarter" idx="3"/>
          </p:nvPr>
        </p:nvSpPr>
        <p:spPr>
          <a:xfrm>
            <a:off x="3384550" y="6356357"/>
            <a:ext cx="31369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7"/>
            <a:ext cx="2311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6CE26B-6949-4AE2-A5C0-A5A0941143D7}" type="slidenum">
              <a:rPr lang="en-US" smtClean="0"/>
              <a:pPr/>
              <a:t>‹#›</a:t>
            </a:fld>
            <a:endParaRPr lang="en-US"/>
          </a:p>
        </p:txBody>
      </p:sp>
    </p:spTree>
    <p:extLst>
      <p:ext uri="{BB962C8B-B14F-4D97-AF65-F5344CB8AC3E}">
        <p14:creationId xmlns:p14="http://schemas.microsoft.com/office/powerpoint/2010/main" xmlns="" val="3199259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ctr" defTabSz="685800" rtl="0" eaLnBrk="1" latinLnBrk="0" hangingPunct="1">
        <a:spcBef>
          <a:spcPct val="0"/>
        </a:spcBef>
        <a:buNone/>
        <a:defRPr sz="3300" b="1" kern="1200">
          <a:solidFill>
            <a:schemeClr val="bg1"/>
          </a:solidFill>
          <a:latin typeface="Tahoma" panose="020B0604030504040204" pitchFamily="34" charset="0"/>
          <a:ea typeface="Tahoma" panose="020B0604030504040204" pitchFamily="34" charset="0"/>
          <a:cs typeface="Tahoma" panose="020B0604030504040204" pitchFamily="34" charset="0"/>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8.png"/><Relationship Id="rId5" Type="http://schemas.openxmlformats.org/officeDocument/2006/relationships/oleObject" Target="../embeddings/Microsoft_Office_Excel_97-2003_Worksheet6.xls"/><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Microsoft_Office_Excel_97-2003_Worksheet7.xls"/><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Microsoft_Office_Excel_97-2003_Worksheet8.xls"/><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Microsoft_Office_Excel_97-2003_Worksheet10.xls"/><Relationship Id="rId5" Type="http://schemas.openxmlformats.org/officeDocument/2006/relationships/oleObject" Target="../embeddings/Microsoft_Office_Excel_97-2003_Worksheet9.xls"/><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Layout" Target="../diagrams/layout4.xml"/><Relationship Id="rId26" Type="http://schemas.openxmlformats.org/officeDocument/2006/relationships/image" Target="../media/image19.jpeg"/><Relationship Id="rId3" Type="http://schemas.openxmlformats.org/officeDocument/2006/relationships/diagramData" Target="../diagrams/data1.xml"/><Relationship Id="rId21" Type="http://schemas.openxmlformats.org/officeDocument/2006/relationships/diagramData" Target="../diagrams/data5.xml"/><Relationship Id="rId7" Type="http://schemas.openxmlformats.org/officeDocument/2006/relationships/image" Target="../media/image16.jpeg"/><Relationship Id="rId12" Type="http://schemas.openxmlformats.org/officeDocument/2006/relationships/image" Target="../media/image17.jpeg"/><Relationship Id="rId17" Type="http://schemas.openxmlformats.org/officeDocument/2006/relationships/diagramData" Target="../diagrams/data4.xml"/><Relationship Id="rId25" Type="http://schemas.openxmlformats.org/officeDocument/2006/relationships/image" Target="../media/image18.jpeg"/><Relationship Id="rId2" Type="http://schemas.openxmlformats.org/officeDocument/2006/relationships/image" Target="../media/image15.jpeg"/><Relationship Id="rId16" Type="http://schemas.openxmlformats.org/officeDocument/2006/relationships/diagramColors" Target="../diagrams/colors3.xml"/><Relationship Id="rId20" Type="http://schemas.openxmlformats.org/officeDocument/2006/relationships/diagramColors" Target="../diagrams/colors4.xml"/><Relationship Id="rId29" Type="http://schemas.microsoft.com/office/2007/relationships/diagramDrawing" Target="../diagrams/drawing5.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Colors" Target="../diagrams/colors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QuickStyle" Target="../diagrams/quickStyle5.xml"/><Relationship Id="rId28" Type="http://schemas.microsoft.com/office/2007/relationships/diagramDrawing" Target="../diagrams/drawing1.xml"/><Relationship Id="rId10" Type="http://schemas.openxmlformats.org/officeDocument/2006/relationships/diagramQuickStyle" Target="../diagrams/quickStyle2.xml"/><Relationship Id="rId19" Type="http://schemas.openxmlformats.org/officeDocument/2006/relationships/diagramQuickStyle" Target="../diagrams/quickStyle4.xml"/><Relationship Id="rId31" Type="http://schemas.microsoft.com/office/2007/relationships/diagramDrawing" Target="../diagrams/drawing3.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openxmlformats.org/officeDocument/2006/relationships/diagramLayout" Target="../diagrams/layout5.xml"/><Relationship Id="rId27" Type="http://schemas.microsoft.com/office/2007/relationships/diagramDrawing" Target="../diagrams/drawing2.xml"/><Relationship Id="rId30" Type="http://schemas.microsoft.com/office/2007/relationships/diagramDrawing" Target="../diagrams/drawing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hart" Target="../charts/chart17.xml"/><Relationship Id="rId4" Type="http://schemas.openxmlformats.org/officeDocument/2006/relationships/chart" Target="../charts/chart16.xml"/></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Microsoft_Office_Excel_97-2003_Worksheet11.xls"/><Relationship Id="rId4" Type="http://schemas.openxmlformats.org/officeDocument/2006/relationships/chart" Target="../charts/char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Microsoft_Office_Excel_97-2003_Worksheet3.xls"/><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Microsoft_Office_Excel_97-2003_Worksheet4.xls"/><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Microsoft_Office_Excel_97-2003_Worksheet5.xls"/><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00164" y="2365695"/>
            <a:ext cx="7810099" cy="1200329"/>
          </a:xfrm>
          <a:prstGeom prst="rect">
            <a:avLst/>
          </a:prstGeom>
        </p:spPr>
        <p:txBody>
          <a:bodyPr wrap="square">
            <a:spAutoFit/>
          </a:bodyPr>
          <a:lstStyle/>
          <a:p>
            <a:pPr algn="ctr">
              <a:defRPr/>
            </a:pPr>
            <a:r>
              <a:rPr lang="mn-MN" sz="3600" b="1" dirty="0" smtClean="0">
                <a:solidFill>
                  <a:srgbClr val="002060"/>
                </a:solidFill>
                <a:latin typeface="Arial" pitchFamily="34" charset="0"/>
                <a:cs typeface="Arial" pitchFamily="34" charset="0"/>
              </a:rPr>
              <a:t>АЙМГИЙН </a:t>
            </a:r>
            <a:r>
              <a:rPr lang="mn-MN" sz="3600" b="1" dirty="0">
                <a:solidFill>
                  <a:srgbClr val="002060"/>
                </a:solidFill>
                <a:latin typeface="Arial" pitchFamily="34" charset="0"/>
                <a:cs typeface="Arial" pitchFamily="34" charset="0"/>
              </a:rPr>
              <a:t>201</a:t>
            </a:r>
            <a:r>
              <a:rPr lang="en-US" sz="3600" b="1" dirty="0">
                <a:solidFill>
                  <a:srgbClr val="002060"/>
                </a:solidFill>
                <a:latin typeface="Arial" pitchFamily="34" charset="0"/>
                <a:cs typeface="Arial" pitchFamily="34" charset="0"/>
              </a:rPr>
              <a:t>7</a:t>
            </a:r>
            <a:r>
              <a:rPr lang="mn-MN" sz="3600" b="1" dirty="0">
                <a:solidFill>
                  <a:srgbClr val="002060"/>
                </a:solidFill>
                <a:latin typeface="Arial" pitchFamily="34" charset="0"/>
                <a:cs typeface="Arial" pitchFamily="34" charset="0"/>
              </a:rPr>
              <a:t> </a:t>
            </a:r>
            <a:r>
              <a:rPr lang="mn-MN" sz="3600" b="1" dirty="0" smtClean="0">
                <a:solidFill>
                  <a:srgbClr val="002060"/>
                </a:solidFill>
                <a:latin typeface="Arial" pitchFamily="34" charset="0"/>
                <a:cs typeface="Arial" pitchFamily="34" charset="0"/>
              </a:rPr>
              <a:t>ОНЫ 12 САРЫН НИЙГЭМ ЭДИЙН ТАНИЛЦУУЛГА</a:t>
            </a:r>
            <a:endParaRPr lang="en-US" sz="3600" b="1" dirty="0">
              <a:solidFill>
                <a:srgbClr val="FF9900"/>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1393030" y="989112"/>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473038" y="6031468"/>
            <a:ext cx="1338829" cy="369332"/>
          </a:xfrm>
          <a:prstGeom prst="rect">
            <a:avLst/>
          </a:prstGeom>
        </p:spPr>
        <p:txBody>
          <a:bodyPr wrap="none">
            <a:spAutoFit/>
          </a:bodyPr>
          <a:lstStyle/>
          <a:p>
            <a:pPr algn="ctr"/>
            <a:r>
              <a:rPr lang="mn-MN" dirty="0" smtClean="0">
                <a:solidFill>
                  <a:srgbClr val="002060"/>
                </a:solidFill>
                <a:latin typeface="Arial" panose="020B0604020202020204" pitchFamily="34" charset="0"/>
                <a:ea typeface="Tahoma" pitchFamily="34" charset="0"/>
                <a:cs typeface="Arial" panose="020B0604020202020204" pitchFamily="34" charset="0"/>
              </a:rPr>
              <a:t>201</a:t>
            </a:r>
            <a:r>
              <a:rPr lang="mn-MN" dirty="0">
                <a:solidFill>
                  <a:srgbClr val="002060"/>
                </a:solidFill>
                <a:latin typeface="Arial" panose="020B0604020202020204" pitchFamily="34" charset="0"/>
                <a:ea typeface="Tahoma" pitchFamily="34" charset="0"/>
                <a:cs typeface="Arial" panose="020B0604020202020204" pitchFamily="34" charset="0"/>
              </a:rPr>
              <a:t>8</a:t>
            </a:r>
            <a:r>
              <a:rPr lang="en-US" dirty="0" smtClean="0">
                <a:solidFill>
                  <a:srgbClr val="002060"/>
                </a:solidFill>
                <a:latin typeface="Arial" panose="020B0604020202020204" pitchFamily="34" charset="0"/>
                <a:ea typeface="Tahoma" pitchFamily="34" charset="0"/>
                <a:cs typeface="Arial" panose="020B0604020202020204" pitchFamily="34" charset="0"/>
              </a:rPr>
              <a:t>.</a:t>
            </a:r>
            <a:r>
              <a:rPr lang="mn-MN" dirty="0" smtClean="0">
                <a:solidFill>
                  <a:srgbClr val="002060"/>
                </a:solidFill>
                <a:latin typeface="Arial" panose="020B0604020202020204" pitchFamily="34" charset="0"/>
                <a:ea typeface="Tahoma" pitchFamily="34" charset="0"/>
                <a:cs typeface="Arial" panose="020B0604020202020204" pitchFamily="34" charset="0"/>
              </a:rPr>
              <a:t>01</a:t>
            </a:r>
            <a:r>
              <a:rPr lang="en-US" dirty="0" smtClean="0">
                <a:solidFill>
                  <a:srgbClr val="002060"/>
                </a:solidFill>
                <a:latin typeface="Arial" panose="020B0604020202020204" pitchFamily="34" charset="0"/>
                <a:ea typeface="Tahoma" pitchFamily="34" charset="0"/>
                <a:cs typeface="Arial" panose="020B0604020202020204" pitchFamily="34" charset="0"/>
              </a:rPr>
              <a:t>.</a:t>
            </a:r>
            <a:r>
              <a:rPr lang="mn-MN" dirty="0" smtClean="0">
                <a:solidFill>
                  <a:srgbClr val="002060"/>
                </a:solidFill>
                <a:latin typeface="Arial" panose="020B0604020202020204" pitchFamily="34" charset="0"/>
                <a:ea typeface="Tahoma" pitchFamily="34" charset="0"/>
                <a:cs typeface="Arial" panose="020B0604020202020204" pitchFamily="34" charset="0"/>
              </a:rPr>
              <a:t>15</a:t>
            </a:r>
            <a:endParaRPr lang="en-US" dirty="0">
              <a:solidFill>
                <a:srgbClr val="002060"/>
              </a:solidFill>
              <a:latin typeface="Arial" panose="020B0604020202020204" pitchFamily="34" charset="0"/>
              <a:ea typeface="Tahoma" pitchFamily="34" charset="0"/>
              <a:cs typeface="Arial" panose="020B0604020202020204" pitchFamily="34" charset="0"/>
            </a:endParaRPr>
          </a:p>
        </p:txBody>
      </p:sp>
      <p:sp>
        <p:nvSpPr>
          <p:cNvPr id="16" name="Rectangle 15"/>
          <p:cNvSpPr/>
          <p:nvPr/>
        </p:nvSpPr>
        <p:spPr>
          <a:xfrm>
            <a:off x="1815879" y="342781"/>
            <a:ext cx="7418185" cy="46166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none">
            <a:spAutoFit/>
          </a:bodyPr>
          <a:lstStyle/>
          <a:p>
            <a:r>
              <a:rPr lang="mn-MN" sz="2400" b="1" dirty="0" smtClean="0">
                <a:solidFill>
                  <a:srgbClr val="002060"/>
                </a:solidFill>
                <a:latin typeface="Arial" panose="020B0604020202020204" pitchFamily="34" charset="0"/>
                <a:ea typeface="Tahoma" pitchFamily="34" charset="0"/>
                <a:cs typeface="Arial" panose="020B0604020202020204" pitchFamily="34" charset="0"/>
              </a:rPr>
              <a:t>ДУНДГОВЬ АЙМГИЙН СТАТИСТИКИЙН ХЭЛТЭС</a:t>
            </a:r>
            <a:endParaRPr lang="en-US" sz="2400" b="1" dirty="0">
              <a:solidFill>
                <a:srgbClr val="002060"/>
              </a:solidFill>
              <a:latin typeface="Arial" panose="020B0604020202020204" pitchFamily="34" charset="0"/>
              <a:ea typeface="Tahoma" pitchFamily="34" charset="0"/>
              <a:cs typeface="Arial" panose="020B0604020202020204" pitchFamily="34" charset="0"/>
            </a:endParaRPr>
          </a:p>
        </p:txBody>
      </p:sp>
      <p:sp>
        <p:nvSpPr>
          <p:cNvPr id="8" name="Rectangle 7"/>
          <p:cNvSpPr/>
          <p:nvPr/>
        </p:nvSpPr>
        <p:spPr>
          <a:xfrm>
            <a:off x="6067426" y="4114802"/>
            <a:ext cx="3157538" cy="923330"/>
          </a:xfrm>
          <a:prstGeom prst="rect">
            <a:avLst/>
          </a:prstGeom>
        </p:spPr>
        <p:txBody>
          <a:bodyPr wrap="square">
            <a:spAutoFit/>
          </a:bodyPr>
          <a:lstStyle/>
          <a:p>
            <a:pPr algn="ctr"/>
            <a:r>
              <a:rPr lang="mn-MN" dirty="0" smtClean="0">
                <a:solidFill>
                  <a:srgbClr val="002060"/>
                </a:solidFill>
                <a:latin typeface="Arial" panose="020B0604020202020204" pitchFamily="34" charset="0"/>
                <a:ea typeface="Tahoma" pitchFamily="34" charset="0"/>
                <a:cs typeface="Arial" panose="020B0604020202020204" pitchFamily="34" charset="0"/>
              </a:rPr>
              <a:t>Статистикийн хэлтсийн ахлах мэргэжилтэн Т.Бямбасүрэн</a:t>
            </a:r>
            <a:endParaRPr lang="en-US" dirty="0">
              <a:solidFill>
                <a:srgbClr val="002060"/>
              </a:solidFill>
              <a:latin typeface="Arial" panose="020B0604020202020204" pitchFamily="34" charset="0"/>
              <a:ea typeface="Tahoma" pitchFamily="34" charset="0"/>
              <a:cs typeface="Arial" panose="020B0604020202020204" pitchFamily="34" charset="0"/>
            </a:endParaRPr>
          </a:p>
        </p:txBody>
      </p:sp>
    </p:spTree>
    <p:extLst>
      <p:ext uri="{BB962C8B-B14F-4D97-AF65-F5344CB8AC3E}">
        <p14:creationId xmlns:p14="http://schemas.microsoft.com/office/powerpoint/2010/main" xmlns="" val="162541672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Төрөлт</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xmlns="" val="1847882603"/>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5"/>
          <p:cNvSpPr txBox="1">
            <a:spLocks/>
          </p:cNvSpPr>
          <p:nvPr/>
        </p:nvSpPr>
        <p:spPr>
          <a:xfrm>
            <a:off x="1436914" y="1058091"/>
            <a:ext cx="7078436" cy="509452"/>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1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9" name="Title 5"/>
          <p:cNvSpPr txBox="1">
            <a:spLocks/>
          </p:cNvSpPr>
          <p:nvPr/>
        </p:nvSpPr>
        <p:spPr>
          <a:xfrm>
            <a:off x="1436918" y="4982544"/>
            <a:ext cx="6833875" cy="12040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dirty="0">
              <a:latin typeface="Arial" pitchFamily="34" charset="0"/>
              <a:cs typeface="Arial" pitchFamily="34" charset="0"/>
            </a:endParaRPr>
          </a:p>
        </p:txBody>
      </p:sp>
      <p:sp>
        <p:nvSpPr>
          <p:cNvPr id="11" name="Title 5"/>
          <p:cNvSpPr txBox="1">
            <a:spLocks/>
          </p:cNvSpPr>
          <p:nvPr/>
        </p:nvSpPr>
        <p:spPr>
          <a:xfrm>
            <a:off x="3608389" y="3748097"/>
            <a:ext cx="4379912" cy="21955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mn-MN" sz="1400" dirty="0" smtClean="0">
                <a:solidFill>
                  <a:schemeClr val="tx2">
                    <a:lumMod val="75000"/>
                  </a:schemeClr>
                </a:solidFill>
                <a:latin typeface="Arial" charset="0"/>
                <a:cs typeface="Arial" charset="0"/>
              </a:rPr>
              <a:t>Аймгийн хэмжээнд 2017 онд 1022 хүүхэд шинээр мэндэлж өмнөх оноос 7,7 хувиар  буурсан байна. Төрсөн хүүхдийн  546 нь буюу 53,4 хувь нь эрэгтэй хүүхэд 476 нь буюу 46,6 хувь нь эмэгтэй хүүхэд байна. </a:t>
            </a:r>
            <a:endParaRPr lang="en-US" sz="1400" dirty="0" smtClean="0">
              <a:solidFill>
                <a:schemeClr val="tx2">
                  <a:lumMod val="75000"/>
                </a:schemeClr>
              </a:solidFill>
              <a:latin typeface="Arial" charset="0"/>
              <a:cs typeface="Arial" charset="0"/>
            </a:endParaRPr>
          </a:p>
        </p:txBody>
      </p:sp>
      <p:sp>
        <p:nvSpPr>
          <p:cNvPr id="12" name="Shape 107"/>
          <p:cNvSpPr txBox="1">
            <a:spLocks noChangeArrowheads="1"/>
          </p:cNvSpPr>
          <p:nvPr/>
        </p:nvSpPr>
        <p:spPr bwMode="auto">
          <a:xfrm>
            <a:off x="2900364" y="4001394"/>
            <a:ext cx="708025"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buSzPct val="25000"/>
            </a:pPr>
            <a:r>
              <a:rPr lang="mn-MN" dirty="0">
                <a:solidFill>
                  <a:srgbClr val="0066CC"/>
                </a:solidFill>
                <a:latin typeface="Arial" charset="0"/>
                <a:sym typeface="Arial" charset="0"/>
              </a:rPr>
              <a:t> </a:t>
            </a:r>
            <a:r>
              <a:rPr lang="mn-MN" sz="1400" b="1" dirty="0">
                <a:solidFill>
                  <a:srgbClr val="FF0000"/>
                </a:solidFill>
              </a:rPr>
              <a:t>476</a:t>
            </a:r>
          </a:p>
          <a:p>
            <a:pPr algn="ctr">
              <a:buSzPct val="25000"/>
            </a:pPr>
            <a:r>
              <a:rPr lang="mn-MN" sz="1400" dirty="0">
                <a:solidFill>
                  <a:srgbClr val="0066CC"/>
                </a:solidFill>
                <a:latin typeface="Arial" charset="0"/>
                <a:sym typeface="Arial" charset="0"/>
              </a:rPr>
              <a:t> охин</a:t>
            </a:r>
          </a:p>
        </p:txBody>
      </p:sp>
      <p:sp>
        <p:nvSpPr>
          <p:cNvPr id="13" name="Shape 106"/>
          <p:cNvSpPr txBox="1">
            <a:spLocks noChangeArrowheads="1"/>
          </p:cNvSpPr>
          <p:nvPr/>
        </p:nvSpPr>
        <p:spPr bwMode="auto">
          <a:xfrm>
            <a:off x="990600" y="4278314"/>
            <a:ext cx="800100" cy="523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buSzPct val="25000"/>
            </a:pPr>
            <a:r>
              <a:rPr lang="mn-MN" sz="1400" b="1" dirty="0">
                <a:solidFill>
                  <a:srgbClr val="FF0000"/>
                </a:solidFill>
              </a:rPr>
              <a:t>546</a:t>
            </a:r>
            <a:r>
              <a:rPr lang="mn-MN" sz="1400" b="1" dirty="0">
                <a:solidFill>
                  <a:srgbClr val="C00000"/>
                </a:solidFill>
                <a:latin typeface="Arial" charset="0"/>
                <a:sym typeface="Arial" charset="0"/>
              </a:rPr>
              <a:t>       </a:t>
            </a:r>
            <a:r>
              <a:rPr lang="mn-MN" sz="1400" dirty="0">
                <a:solidFill>
                  <a:srgbClr val="0066CC"/>
                </a:solidFill>
                <a:latin typeface="Arial" charset="0"/>
                <a:sym typeface="Arial" charset="0"/>
              </a:rPr>
              <a:t>хүү</a:t>
            </a:r>
          </a:p>
        </p:txBody>
      </p:sp>
      <p:graphicFrame>
        <p:nvGraphicFramePr>
          <p:cNvPr id="14" name="Chart 10"/>
          <p:cNvGraphicFramePr>
            <a:graphicFrameLocks/>
          </p:cNvGraphicFramePr>
          <p:nvPr>
            <p:extLst>
              <p:ext uri="{D42A27DB-BD31-4B8C-83A1-F6EECF244321}">
                <p14:modId xmlns:p14="http://schemas.microsoft.com/office/powerpoint/2010/main" xmlns="" val="2955429501"/>
              </p:ext>
            </p:extLst>
          </p:nvPr>
        </p:nvGraphicFramePr>
        <p:xfrm>
          <a:off x="1760539" y="1377240"/>
          <a:ext cx="6227762" cy="2797175"/>
        </p:xfrm>
        <a:graphic>
          <a:graphicData uri="http://schemas.openxmlformats.org/presentationml/2006/ole">
            <p:oleObj spid="_x0000_s9229" name="Chart" r:id="rId5" imgW="6127011" imgH="2847079" progId="Excel.Sheet.8">
              <p:embed/>
            </p:oleObj>
          </a:graphicData>
        </a:graphic>
      </p:graphicFrame>
      <p:pic>
        <p:nvPicPr>
          <p:cNvPr id="15" name="Picture 1"/>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1607486" y="4566906"/>
            <a:ext cx="1301750"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8231104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Төрөлт</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sp>
        <p:nvSpPr>
          <p:cNvPr id="7" name="Title 5"/>
          <p:cNvSpPr txBox="1">
            <a:spLocks/>
          </p:cNvSpPr>
          <p:nvPr/>
        </p:nvSpPr>
        <p:spPr>
          <a:xfrm>
            <a:off x="5889627" y="1392238"/>
            <a:ext cx="2546350" cy="22733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mn-MN" sz="1200" dirty="0" smtClean="0">
                <a:latin typeface="Arial" charset="0"/>
                <a:cs typeface="Arial" charset="0"/>
              </a:rPr>
              <a:t>Адаацаг, Говь-Угтаал, Дэлгэрцогт, Дэлгэрхангай, Гурвансайхан сумдад төрөлт өмнөх оноос нэмэгдсэн бол бусад сумдад 2,5-14,6 хувиар буурсан байна</a:t>
            </a:r>
            <a:endParaRPr lang="en-US" sz="1200" dirty="0" smtClean="0">
              <a:latin typeface="Arial" charset="0"/>
              <a:cs typeface="Arial"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1662486585"/>
              </p:ext>
            </p:extLst>
          </p:nvPr>
        </p:nvGraphicFramePr>
        <p:xfrm>
          <a:off x="1647827" y="1301757"/>
          <a:ext cx="3590925" cy="4399447"/>
        </p:xfrm>
        <a:graphic>
          <a:graphicData uri="http://schemas.openxmlformats.org/drawingml/2006/table">
            <a:tbl>
              <a:tblPr>
                <a:tableStyleId>{5C22544A-7EE6-4342-B048-85BDC9FD1C3A}</a:tableStyleId>
              </a:tblPr>
              <a:tblGrid>
                <a:gridCol w="1771073"/>
                <a:gridCol w="885536"/>
                <a:gridCol w="934316"/>
              </a:tblGrid>
              <a:tr h="227832">
                <a:tc gridSpan="3">
                  <a:txBody>
                    <a:bodyPr/>
                    <a:lstStyle/>
                    <a:p>
                      <a:pPr algn="ctr" fontAlgn="b"/>
                      <a:r>
                        <a:rPr lang="mn-MN" sz="1400" b="1" u="none" strike="noStrike" dirty="0">
                          <a:solidFill>
                            <a:schemeClr val="tx1"/>
                          </a:solidFill>
                          <a:effectLst/>
                          <a:latin typeface="Arial" pitchFamily="34" charset="0"/>
                          <a:cs typeface="Arial" pitchFamily="34" charset="0"/>
                        </a:rPr>
                        <a:t>Төрсөн хүүхдийн тоо сумдаар</a:t>
                      </a:r>
                      <a:endParaRPr lang="mn-MN" sz="1400" b="1" i="0" u="none" strike="noStrike" dirty="0">
                        <a:solidFill>
                          <a:schemeClr val="tx1"/>
                        </a:solidFill>
                        <a:effectLst/>
                        <a:latin typeface="Arial" panose="020B0604020202020204" pitchFamily="34" charset="0"/>
                        <a:cs typeface="Arial" pitchFamily="34" charset="0"/>
                      </a:endParaRPr>
                    </a:p>
                  </a:txBody>
                  <a:tcPr marL="9523" marR="9523" marT="9524" marB="0" anchor="b"/>
                </a:tc>
                <a:tc hMerge="1">
                  <a:txBody>
                    <a:bodyPr/>
                    <a:lstStyle/>
                    <a:p>
                      <a:endParaRPr lang="en-US"/>
                    </a:p>
                  </a:txBody>
                  <a:tcPr/>
                </a:tc>
                <a:tc hMerge="1">
                  <a:txBody>
                    <a:bodyPr/>
                    <a:lstStyle/>
                    <a:p>
                      <a:endParaRPr lang="en-US"/>
                    </a:p>
                  </a:txBody>
                  <a:tcPr/>
                </a:tc>
              </a:tr>
              <a:tr h="489839">
                <a:tc>
                  <a:txBody>
                    <a:bodyPr/>
                    <a:lstStyle/>
                    <a:p>
                      <a:pPr algn="ctr" rtl="0" fontAlgn="b"/>
                      <a:r>
                        <a:rPr lang="mn-MN" sz="1200" b="1" u="none" strike="noStrike" dirty="0">
                          <a:effectLst/>
                          <a:latin typeface="Arial" pitchFamily="34" charset="0"/>
                          <a:cs typeface="Arial" pitchFamily="34" charset="0"/>
                        </a:rPr>
                        <a:t>Сумд</a:t>
                      </a:r>
                      <a:endParaRPr lang="mn-MN" sz="1200" b="1" i="0" u="none" strike="noStrike" dirty="0">
                        <a:solidFill>
                          <a:srgbClr val="000000"/>
                        </a:solidFill>
                        <a:effectLst/>
                        <a:latin typeface="Arial" pitchFamily="34" charset="0"/>
                        <a:cs typeface="Arial" pitchFamily="34" charset="0"/>
                      </a:endParaRPr>
                    </a:p>
                  </a:txBody>
                  <a:tcPr marL="9523" marR="9523" marT="9524" marB="0" anchor="b"/>
                </a:tc>
                <a:tc>
                  <a:txBody>
                    <a:bodyPr/>
                    <a:lstStyle/>
                    <a:p>
                      <a:pPr algn="l" rtl="0" fontAlgn="b"/>
                      <a:r>
                        <a:rPr lang="mn-MN" sz="1200" b="1" u="none" strike="noStrike" dirty="0">
                          <a:effectLst/>
                          <a:latin typeface="Arial" pitchFamily="34" charset="0"/>
                          <a:cs typeface="Arial" pitchFamily="34" charset="0"/>
                        </a:rPr>
                        <a:t>2016 онд</a:t>
                      </a:r>
                      <a:endParaRPr lang="mn-MN" sz="1200" b="1" i="0" u="none" strike="noStrike" dirty="0">
                        <a:solidFill>
                          <a:srgbClr val="000000"/>
                        </a:solidFill>
                        <a:effectLst/>
                        <a:latin typeface="Arial" pitchFamily="34" charset="0"/>
                        <a:cs typeface="Arial" pitchFamily="34" charset="0"/>
                      </a:endParaRPr>
                    </a:p>
                  </a:txBody>
                  <a:tcPr marL="9523" marR="9523" marT="9524" marB="0" anchor="b"/>
                </a:tc>
                <a:tc>
                  <a:txBody>
                    <a:bodyPr/>
                    <a:lstStyle/>
                    <a:p>
                      <a:pPr algn="l" rtl="0" fontAlgn="b"/>
                      <a:r>
                        <a:rPr lang="mn-MN" sz="1200" b="1" u="none" strike="noStrike" dirty="0">
                          <a:effectLst/>
                          <a:latin typeface="Arial" pitchFamily="34" charset="0"/>
                          <a:cs typeface="Arial" pitchFamily="34" charset="0"/>
                        </a:rPr>
                        <a:t>2017 онд</a:t>
                      </a:r>
                      <a:endParaRPr lang="mn-MN" sz="12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pitchFamily="34" charset="0"/>
                          <a:cs typeface="Arial" pitchFamily="34" charset="0"/>
                        </a:rPr>
                        <a:t>Ñàéíöàãààí</a:t>
                      </a:r>
                      <a:endParaRPr lang="en-US" sz="1200" b="1" i="0" u="none" strike="noStrike" dirty="0">
                        <a:solidFill>
                          <a:srgbClr val="000000"/>
                        </a:solidFill>
                        <a:effectLst/>
                        <a:latin typeface="Arial"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397</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339</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pitchFamily="34" charset="0"/>
                          <a:cs typeface="Arial" pitchFamily="34" charset="0"/>
                        </a:rPr>
                        <a:t>Àäààöàã</a:t>
                      </a:r>
                      <a:endParaRPr lang="en-US" sz="1200" b="1" i="0" u="none" strike="noStrike" dirty="0">
                        <a:solidFill>
                          <a:srgbClr val="000000"/>
                        </a:solidFill>
                        <a:effectLst/>
                        <a:latin typeface="Arial"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68</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70</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pitchFamily="34" charset="0"/>
                          <a:cs typeface="Arial" pitchFamily="34" charset="0"/>
                        </a:rPr>
                        <a:t>Áàÿíæàðãàëàí</a:t>
                      </a:r>
                      <a:endParaRPr lang="en-US" sz="1200" b="1" i="0" u="none" strike="noStrike" dirty="0">
                        <a:solidFill>
                          <a:srgbClr val="000000"/>
                        </a:solidFill>
                        <a:effectLst/>
                        <a:latin typeface="Arial"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32</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31</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pitchFamily="34" charset="0"/>
                          <a:cs typeface="Arial" pitchFamily="34" charset="0"/>
                        </a:rPr>
                        <a:t>Ãîâüóãòààë</a:t>
                      </a:r>
                      <a:endParaRPr lang="en-US" sz="1200" b="1" i="0" u="none" strike="noStrike" dirty="0">
                        <a:solidFill>
                          <a:srgbClr val="000000"/>
                        </a:solidFill>
                        <a:effectLst/>
                        <a:latin typeface="Arial"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29</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32</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pitchFamily="34" charset="0"/>
                          <a:cs typeface="Arial" pitchFamily="34" charset="0"/>
                        </a:rPr>
                        <a:t>Ãóðâàíñàéõàí</a:t>
                      </a:r>
                      <a:endParaRPr lang="en-US" sz="1200" b="1" i="0" u="none" strike="noStrike" dirty="0">
                        <a:solidFill>
                          <a:srgbClr val="000000"/>
                        </a:solidFill>
                        <a:effectLst/>
                        <a:latin typeface="Arial"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42</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43</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pitchFamily="34" charset="0"/>
                          <a:cs typeface="Arial" pitchFamily="34" charset="0"/>
                        </a:rPr>
                        <a:t>Äýëãýðõàíãàé</a:t>
                      </a:r>
                      <a:endParaRPr lang="en-US" sz="1200" b="1" i="0" u="none" strike="noStrike" dirty="0">
                        <a:solidFill>
                          <a:srgbClr val="000000"/>
                        </a:solidFill>
                        <a:effectLst/>
                        <a:latin typeface="Arial"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40</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51</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pitchFamily="34" charset="0"/>
                          <a:cs typeface="Arial" pitchFamily="34" charset="0"/>
                        </a:rPr>
                        <a:t>Äýëãýðöîãò</a:t>
                      </a:r>
                      <a:endParaRPr lang="en-US" sz="1200" b="1" i="0" u="none" strike="noStrike" dirty="0">
                        <a:solidFill>
                          <a:srgbClr val="000000"/>
                        </a:solidFill>
                        <a:effectLst/>
                        <a:latin typeface="Arial"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35</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39</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pitchFamily="34" charset="0"/>
                          <a:cs typeface="Arial" pitchFamily="34" charset="0"/>
                        </a:rPr>
                        <a:t>Äýðýí</a:t>
                      </a:r>
                      <a:endParaRPr lang="en-US" sz="1200" b="1" i="0" u="none" strike="noStrike" dirty="0">
                        <a:solidFill>
                          <a:srgbClr val="000000"/>
                        </a:solidFill>
                        <a:effectLst/>
                        <a:latin typeface="Arial"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46</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43</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pitchFamily="34" charset="0"/>
                          <a:cs typeface="Arial" pitchFamily="34" charset="0"/>
                        </a:rPr>
                        <a:t>Ëóóñ</a:t>
                      </a:r>
                      <a:endParaRPr lang="en-US" sz="1200" b="1" i="0" u="none" strike="noStrike" dirty="0">
                        <a:solidFill>
                          <a:srgbClr val="000000"/>
                        </a:solidFill>
                        <a:effectLst/>
                        <a:latin typeface="Arial"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39</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38</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a:effectLst/>
                          <a:latin typeface="Arial" pitchFamily="34" charset="0"/>
                          <a:cs typeface="Arial" pitchFamily="34" charset="0"/>
                        </a:rPr>
                        <a:t>ª</a:t>
                      </a:r>
                      <a:r>
                        <a:rPr lang="en-US" sz="1200" b="1" u="none" strike="noStrike" dirty="0" err="1">
                          <a:effectLst/>
                          <a:latin typeface="Arial" pitchFamily="34" charset="0"/>
                          <a:cs typeface="Arial" pitchFamily="34" charset="0"/>
                        </a:rPr>
                        <a:t>ëçèéò</a:t>
                      </a:r>
                      <a:endParaRPr lang="en-US" sz="1200" b="1" i="0" u="none" strike="noStrike" dirty="0">
                        <a:solidFill>
                          <a:srgbClr val="000000"/>
                        </a:solidFill>
                        <a:effectLst/>
                        <a:latin typeface="Arial"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54</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51</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a:effectLst/>
                          <a:latin typeface="Arial" pitchFamily="34" charset="0"/>
                          <a:cs typeface="Arial" pitchFamily="34" charset="0"/>
                        </a:rPr>
                        <a:t>ª</a:t>
                      </a:r>
                      <a:r>
                        <a:rPr lang="en-US" sz="1200" b="1" u="none" strike="noStrike" dirty="0" err="1">
                          <a:effectLst/>
                          <a:latin typeface="Arial" pitchFamily="34" charset="0"/>
                          <a:cs typeface="Arial" pitchFamily="34" charset="0"/>
                        </a:rPr>
                        <a:t>íäºðøèë</a:t>
                      </a:r>
                      <a:endParaRPr lang="en-US" sz="1200" b="1" i="0" u="none" strike="noStrike" dirty="0">
                        <a:solidFill>
                          <a:srgbClr val="000000"/>
                        </a:solidFill>
                        <a:effectLst/>
                        <a:latin typeface="Arial"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31</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24</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pitchFamily="34" charset="0"/>
                          <a:cs typeface="Arial" pitchFamily="34" charset="0"/>
                        </a:rPr>
                        <a:t>Ñàéõàíîâîî</a:t>
                      </a:r>
                      <a:endParaRPr lang="en-US" sz="1200" b="1" i="0" u="none" strike="noStrike" dirty="0">
                        <a:solidFill>
                          <a:srgbClr val="000000"/>
                        </a:solidFill>
                        <a:effectLst/>
                        <a:latin typeface="Arial"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55</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38</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pitchFamily="34" charset="0"/>
                          <a:cs typeface="Arial" pitchFamily="34" charset="0"/>
                        </a:rPr>
                        <a:t>Õóëä</a:t>
                      </a:r>
                      <a:endParaRPr lang="en-US" sz="1200" b="1" i="0" u="none" strike="noStrike" dirty="0">
                        <a:solidFill>
                          <a:srgbClr val="000000"/>
                        </a:solidFill>
                        <a:effectLst/>
                        <a:latin typeface="Arial"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68</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66</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pitchFamily="34" charset="0"/>
                          <a:cs typeface="Arial" pitchFamily="34" charset="0"/>
                        </a:rPr>
                        <a:t>Öàãààíäýëãýð</a:t>
                      </a:r>
                      <a:endParaRPr lang="en-US" sz="1200" b="1" i="0" u="none" strike="noStrike" dirty="0">
                        <a:solidFill>
                          <a:srgbClr val="000000"/>
                        </a:solidFill>
                        <a:effectLst/>
                        <a:latin typeface="Arial"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28</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15</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l" rtl="0" fontAlgn="ctr"/>
                      <a:r>
                        <a:rPr lang="en-US" sz="1200" b="1" u="none" strike="noStrike" dirty="0" err="1">
                          <a:effectLst/>
                          <a:latin typeface="Arial" pitchFamily="34" charset="0"/>
                          <a:cs typeface="Arial" pitchFamily="34" charset="0"/>
                        </a:rPr>
                        <a:t>Ýðäýíýäàëàé</a:t>
                      </a:r>
                      <a:endParaRPr lang="en-US" sz="1200" b="1" i="0" u="none" strike="noStrike" dirty="0">
                        <a:solidFill>
                          <a:srgbClr val="000000"/>
                        </a:solidFill>
                        <a:effectLst/>
                        <a:latin typeface="Arial" pitchFamily="34" charset="0"/>
                        <a:cs typeface="Arial" pitchFamily="34" charset="0"/>
                      </a:endParaRPr>
                    </a:p>
                  </a:txBody>
                  <a:tcPr marL="9523" marR="9523" marT="9524" marB="0" anchor="ctr"/>
                </a:tc>
                <a:tc>
                  <a:txBody>
                    <a:bodyPr/>
                    <a:lstStyle/>
                    <a:p>
                      <a:pPr algn="ctr" rtl="0" fontAlgn="ctr"/>
                      <a:r>
                        <a:rPr lang="en-US" sz="1200" b="1" u="none" strike="noStrike">
                          <a:effectLst/>
                          <a:latin typeface="Arial" pitchFamily="34" charset="0"/>
                          <a:cs typeface="Arial" pitchFamily="34" charset="0"/>
                        </a:rPr>
                        <a:t>143</a:t>
                      </a:r>
                      <a:endParaRPr lang="en-US" sz="1200" b="1" i="0" u="none" strike="noStrike">
                        <a:solidFill>
                          <a:srgbClr val="000000"/>
                        </a:solidFill>
                        <a:effectLst/>
                        <a:latin typeface="Arial" pitchFamily="34" charset="0"/>
                        <a:cs typeface="Arial" pitchFamily="34" charset="0"/>
                      </a:endParaRPr>
                    </a:p>
                  </a:txBody>
                  <a:tcPr marL="9523" marR="9523" marT="9524" marB="0" anchor="ctr"/>
                </a:tc>
                <a:tc>
                  <a:txBody>
                    <a:bodyPr/>
                    <a:lstStyle/>
                    <a:p>
                      <a:pPr algn="ctr" fontAlgn="b"/>
                      <a:r>
                        <a:rPr lang="en-US" sz="1100" b="1" u="none" strike="noStrike" dirty="0">
                          <a:effectLst/>
                          <a:latin typeface="Arial" pitchFamily="34" charset="0"/>
                          <a:cs typeface="Arial" pitchFamily="34" charset="0"/>
                        </a:rPr>
                        <a:t>142</a:t>
                      </a:r>
                      <a:endParaRPr lang="en-US" sz="1100" b="1" i="0" u="none" strike="noStrike" dirty="0">
                        <a:solidFill>
                          <a:srgbClr val="000000"/>
                        </a:solidFill>
                        <a:effectLst/>
                        <a:latin typeface="Arial" pitchFamily="34" charset="0"/>
                        <a:cs typeface="Arial" pitchFamily="34" charset="0"/>
                      </a:endParaRPr>
                    </a:p>
                  </a:txBody>
                  <a:tcPr marL="9523" marR="9523" marT="9524" marB="0" anchor="b"/>
                </a:tc>
              </a:tr>
              <a:tr h="230111">
                <a:tc>
                  <a:txBody>
                    <a:bodyPr/>
                    <a:lstStyle/>
                    <a:p>
                      <a:pPr algn="ctr" rtl="0" fontAlgn="b"/>
                      <a:r>
                        <a:rPr lang="mn-MN" sz="1200" b="1" u="none" strike="noStrike" dirty="0">
                          <a:effectLst/>
                          <a:latin typeface="Arial" pitchFamily="34" charset="0"/>
                          <a:cs typeface="Arial" pitchFamily="34" charset="0"/>
                        </a:rPr>
                        <a:t>Бүгд</a:t>
                      </a:r>
                      <a:endParaRPr lang="mn-MN" sz="1200" b="1" i="0" u="none" strike="noStrike" dirty="0">
                        <a:solidFill>
                          <a:srgbClr val="000000"/>
                        </a:solidFill>
                        <a:effectLst/>
                        <a:latin typeface="Arial" pitchFamily="34" charset="0"/>
                        <a:cs typeface="Arial" pitchFamily="34" charset="0"/>
                      </a:endParaRPr>
                    </a:p>
                  </a:txBody>
                  <a:tcPr marL="9523" marR="9523" marT="9524" marB="0" anchor="b"/>
                </a:tc>
                <a:tc>
                  <a:txBody>
                    <a:bodyPr/>
                    <a:lstStyle/>
                    <a:p>
                      <a:pPr algn="ctr" rtl="0" fontAlgn="b"/>
                      <a:r>
                        <a:rPr lang="en-US" sz="1200" b="1" u="none" strike="noStrike">
                          <a:effectLst/>
                          <a:latin typeface="Arial" pitchFamily="34" charset="0"/>
                          <a:cs typeface="Arial" pitchFamily="34" charset="0"/>
                        </a:rPr>
                        <a:t>1107</a:t>
                      </a:r>
                      <a:endParaRPr lang="en-US" sz="1200" b="1" i="0" u="none" strike="noStrike">
                        <a:solidFill>
                          <a:srgbClr val="000000"/>
                        </a:solidFill>
                        <a:effectLst/>
                        <a:latin typeface="Arial" pitchFamily="34" charset="0"/>
                        <a:cs typeface="Arial" pitchFamily="34" charset="0"/>
                      </a:endParaRPr>
                    </a:p>
                  </a:txBody>
                  <a:tcPr marL="9523" marR="9523" marT="9524" marB="0" anchor="b"/>
                </a:tc>
                <a:tc>
                  <a:txBody>
                    <a:bodyPr/>
                    <a:lstStyle/>
                    <a:p>
                      <a:pPr algn="ctr" rtl="0" fontAlgn="b"/>
                      <a:r>
                        <a:rPr lang="en-US" sz="1200" b="1" u="none" strike="noStrike" dirty="0">
                          <a:effectLst/>
                          <a:latin typeface="Arial" pitchFamily="34" charset="0"/>
                          <a:cs typeface="Arial" pitchFamily="34" charset="0"/>
                        </a:rPr>
                        <a:t>1022</a:t>
                      </a:r>
                      <a:endParaRPr lang="en-US" sz="1200" b="1" i="0" u="none" strike="noStrike" dirty="0">
                        <a:solidFill>
                          <a:srgbClr val="000000"/>
                        </a:solidFill>
                        <a:effectLst/>
                        <a:latin typeface="Arial" pitchFamily="34" charset="0"/>
                        <a:cs typeface="Arial" pitchFamily="34" charset="0"/>
                      </a:endParaRPr>
                    </a:p>
                  </a:txBody>
                  <a:tcPr marL="9523" marR="9523" marT="9524" marB="0" anchor="b"/>
                </a:tc>
              </a:tr>
            </a:tbl>
          </a:graphicData>
        </a:graphic>
      </p:graphicFrame>
      <p:pic>
        <p:nvPicPr>
          <p:cNvPr id="11" name="Picture 6"/>
          <p:cNvPicPr>
            <a:picLocks noChangeAspect="1"/>
          </p:cNvPicPr>
          <p:nvPr/>
        </p:nvPicPr>
        <p:blipFill>
          <a:blip r:embed="rId3">
            <a:extLst>
              <a:ext uri="{28A0092B-C50C-407E-A947-70E740481C1C}">
                <a14:useLocalDpi xmlns:a14="http://schemas.microsoft.com/office/drawing/2010/main" xmlns="" val="0"/>
              </a:ext>
            </a:extLst>
          </a:blip>
          <a:srcRect l="9270" t="10837" r="6369" b="9662"/>
          <a:stretch>
            <a:fillRect/>
          </a:stretch>
        </p:blipFill>
        <p:spPr bwMode="auto">
          <a:xfrm>
            <a:off x="6238877" y="3665547"/>
            <a:ext cx="2112963" cy="167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8231104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Нас баралт</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xmlns="" val="1847882603"/>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5"/>
          <p:cNvSpPr txBox="1">
            <a:spLocks/>
          </p:cNvSpPr>
          <p:nvPr/>
        </p:nvSpPr>
        <p:spPr>
          <a:xfrm>
            <a:off x="1436688" y="1058863"/>
            <a:ext cx="7078662" cy="508000"/>
          </a:xfrm>
          <a:prstGeom prst="rect">
            <a:avLst/>
          </a:prstGeom>
        </p:spPr>
        <p:txBody>
          <a:bodyPr anchor="b">
            <a:normAutofit/>
          </a:bodyPr>
          <a:lstStyle/>
          <a:p>
            <a:pPr algn="ctr" eaLnBrk="1" fontAlgn="auto" hangingPunct="1">
              <a:lnSpc>
                <a:spcPct val="90000"/>
              </a:lnSpc>
              <a:spcAft>
                <a:spcPts val="0"/>
              </a:spcAft>
              <a:defRPr/>
            </a:pPr>
            <a:endParaRPr lang="en-US" b="1" dirty="0">
              <a:latin typeface="Arial" pitchFamily="34" charset="0"/>
              <a:ea typeface="+mj-ea"/>
              <a:cs typeface="Arial" panose="020B0604020202020204" pitchFamily="34" charset="0"/>
            </a:endParaRPr>
          </a:p>
        </p:txBody>
      </p:sp>
      <p:graphicFrame>
        <p:nvGraphicFramePr>
          <p:cNvPr id="9" name="Chart 4"/>
          <p:cNvGraphicFramePr>
            <a:graphicFrameLocks/>
          </p:cNvGraphicFramePr>
          <p:nvPr/>
        </p:nvGraphicFramePr>
        <p:xfrm>
          <a:off x="4833951" y="1316052"/>
          <a:ext cx="3576637" cy="3100387"/>
        </p:xfrm>
        <a:graphic>
          <a:graphicData uri="http://schemas.openxmlformats.org/presentationml/2006/ole">
            <p:oleObj spid="_x0000_s11275" name="Chart" r:id="rId5" imgW="3578662" imgH="3109229" progId="Excel.Sheet.8">
              <p:embed/>
            </p:oleObj>
          </a:graphicData>
        </a:graphic>
      </p:graphicFrame>
      <p:graphicFrame>
        <p:nvGraphicFramePr>
          <p:cNvPr id="11" name="Table 10"/>
          <p:cNvGraphicFramePr>
            <a:graphicFrameLocks noGrp="1"/>
          </p:cNvGraphicFramePr>
          <p:nvPr>
            <p:extLst>
              <p:ext uri="{D42A27DB-BD31-4B8C-83A1-F6EECF244321}">
                <p14:modId xmlns:p14="http://schemas.microsoft.com/office/powerpoint/2010/main" xmlns="" val="459359284"/>
              </p:ext>
            </p:extLst>
          </p:nvPr>
        </p:nvGraphicFramePr>
        <p:xfrm>
          <a:off x="1244610" y="1335102"/>
          <a:ext cx="3425825" cy="3371855"/>
        </p:xfrm>
        <a:graphic>
          <a:graphicData uri="http://schemas.openxmlformats.org/drawingml/2006/table">
            <a:tbl>
              <a:tblPr>
                <a:tableStyleId>{5C22544A-7EE6-4342-B048-85BDC9FD1C3A}</a:tableStyleId>
              </a:tblPr>
              <a:tblGrid>
                <a:gridCol w="646298"/>
                <a:gridCol w="766766"/>
                <a:gridCol w="934497"/>
                <a:gridCol w="1078264"/>
              </a:tblGrid>
              <a:tr h="359659">
                <a:tc gridSpan="4">
                  <a:txBody>
                    <a:bodyPr/>
                    <a:lstStyle/>
                    <a:p>
                      <a:pPr algn="ctr" fontAlgn="b"/>
                      <a:r>
                        <a:rPr lang="mn-MN" sz="1800" u="none" strike="noStrike" dirty="0">
                          <a:effectLst/>
                          <a:latin typeface="Arial" pitchFamily="34" charset="0"/>
                          <a:cs typeface="Arial" pitchFamily="34" charset="0"/>
                        </a:rPr>
                        <a:t>Нас баралт </a:t>
                      </a:r>
                      <a:endParaRPr lang="mn-MN" sz="1800" b="1" i="0" u="none" strike="noStrike" dirty="0">
                        <a:solidFill>
                          <a:srgbClr val="000000"/>
                        </a:solidFill>
                        <a:effectLst/>
                        <a:latin typeface="Arial" pitchFamily="34" charset="0"/>
                        <a:cs typeface="Arial" pitchFamily="34" charset="0"/>
                      </a:endParaRPr>
                    </a:p>
                  </a:txBody>
                  <a:tcPr marL="9522" marR="9522" marT="9522" marB="0" anchor="b"/>
                </a:tc>
                <a:tc hMerge="1">
                  <a:txBody>
                    <a:bodyPr/>
                    <a:lstStyle/>
                    <a:p>
                      <a:endParaRPr lang="en-US"/>
                    </a:p>
                  </a:txBody>
                  <a:tcPr/>
                </a:tc>
                <a:tc hMerge="1">
                  <a:txBody>
                    <a:bodyPr/>
                    <a:lstStyle/>
                    <a:p>
                      <a:endParaRPr lang="en-US"/>
                    </a:p>
                  </a:txBody>
                  <a:tcPr/>
                </a:tc>
                <a:tc hMerge="1">
                  <a:txBody>
                    <a:bodyPr/>
                    <a:lstStyle/>
                    <a:p>
                      <a:endParaRPr lang="en-US"/>
                    </a:p>
                  </a:txBody>
                  <a:tcPr/>
                </a:tc>
              </a:tr>
              <a:tr h="177188">
                <a:tc gridSpan="2">
                  <a:txBody>
                    <a:bodyPr/>
                    <a:lstStyle/>
                    <a:p>
                      <a:pPr algn="ctr" fontAlgn="ctr"/>
                      <a:r>
                        <a:rPr lang="mn-MN" sz="1100" b="1" u="none" strike="noStrike" dirty="0">
                          <a:effectLst/>
                          <a:latin typeface="Arial" pitchFamily="34" charset="0"/>
                          <a:cs typeface="Arial" pitchFamily="34" charset="0"/>
                        </a:rPr>
                        <a:t>Сумд</a:t>
                      </a:r>
                      <a:endParaRPr lang="mn-MN" sz="1100" b="1" i="0" u="none" strike="noStrike" dirty="0">
                        <a:solidFill>
                          <a:srgbClr val="000000"/>
                        </a:solidFill>
                        <a:effectLst/>
                        <a:latin typeface="Arial" pitchFamily="34" charset="0"/>
                        <a:cs typeface="Arial" pitchFamily="34" charset="0"/>
                      </a:endParaRPr>
                    </a:p>
                  </a:txBody>
                  <a:tcPr marL="9522" marR="9522" marT="9522" marB="0" anchor="ctr"/>
                </a:tc>
                <a:tc hMerge="1">
                  <a:txBody>
                    <a:bodyPr/>
                    <a:lstStyle/>
                    <a:p>
                      <a:endParaRPr lang="en-US"/>
                    </a:p>
                  </a:txBody>
                  <a:tcPr/>
                </a:tc>
                <a:tc>
                  <a:txBody>
                    <a:bodyPr/>
                    <a:lstStyle/>
                    <a:p>
                      <a:pPr algn="l" fontAlgn="ctr"/>
                      <a:r>
                        <a:rPr lang="mn-MN" sz="1100" b="1" u="none" strike="noStrike" dirty="0">
                          <a:effectLst/>
                          <a:latin typeface="Arial" pitchFamily="34" charset="0"/>
                          <a:cs typeface="Arial" pitchFamily="34" charset="0"/>
                        </a:rPr>
                        <a:t>2016 онд</a:t>
                      </a:r>
                      <a:endParaRPr lang="mn-MN" sz="1100" b="1" i="0"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l" fontAlgn="ctr"/>
                      <a:r>
                        <a:rPr lang="mn-MN" sz="1100" b="1" u="none" strike="noStrike" dirty="0" smtClean="0">
                          <a:effectLst/>
                          <a:latin typeface="Arial" pitchFamily="34" charset="0"/>
                          <a:cs typeface="Arial" pitchFamily="34" charset="0"/>
                        </a:rPr>
                        <a:t>2017 </a:t>
                      </a:r>
                      <a:r>
                        <a:rPr lang="mn-MN" sz="1100" b="1" u="none" strike="noStrike" dirty="0">
                          <a:effectLst/>
                          <a:latin typeface="Arial" pitchFamily="34" charset="0"/>
                          <a:cs typeface="Arial" pitchFamily="34" charset="0"/>
                        </a:rPr>
                        <a:t>онд</a:t>
                      </a:r>
                      <a:endParaRPr lang="mn-MN" sz="1100" b="1" i="0"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l" fontAlgn="b"/>
                      <a:r>
                        <a:rPr lang="en-US" sz="1100" b="1" u="none" strike="noStrike">
                          <a:effectLst/>
                          <a:latin typeface="Arial" pitchFamily="34" charset="0"/>
                          <a:cs typeface="Arial" pitchFamily="34" charset="0"/>
                        </a:rPr>
                        <a:t>Ñàéíöàãààí</a:t>
                      </a:r>
                      <a:endParaRPr lang="en-US" sz="1100" b="1" i="1" u="none" strike="noStrike">
                        <a:solidFill>
                          <a:srgbClr val="000000"/>
                        </a:solidFill>
                        <a:effectLst/>
                        <a:latin typeface="Arial"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90</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u="none" strike="noStrike" dirty="0" smtClean="0">
                          <a:effectLst/>
                          <a:latin typeface="Arial" pitchFamily="34" charset="0"/>
                          <a:cs typeface="Arial" pitchFamily="34" charset="0"/>
                        </a:rPr>
                        <a:t>81</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l" fontAlgn="b"/>
                      <a:r>
                        <a:rPr lang="en-US" sz="1100" b="1" u="none" strike="noStrike">
                          <a:effectLst/>
                          <a:latin typeface="Arial" pitchFamily="34" charset="0"/>
                          <a:cs typeface="Arial" pitchFamily="34" charset="0"/>
                        </a:rPr>
                        <a:t>Àäààöàã</a:t>
                      </a:r>
                      <a:endParaRPr lang="en-US" sz="1100" b="1" i="1" u="none" strike="noStrike">
                        <a:solidFill>
                          <a:srgbClr val="000000"/>
                        </a:solidFill>
                        <a:effectLst/>
                        <a:latin typeface="Arial"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20</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i="0" u="none" strike="noStrike" dirty="0" smtClean="0">
                          <a:solidFill>
                            <a:schemeClr val="dk1"/>
                          </a:solidFill>
                          <a:effectLst/>
                          <a:latin typeface="Arial" pitchFamily="34" charset="0"/>
                          <a:cs typeface="Arial" pitchFamily="34" charset="0"/>
                        </a:rPr>
                        <a:t>18</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l" fontAlgn="b"/>
                      <a:r>
                        <a:rPr lang="en-US" sz="1100" b="1" u="none" strike="noStrike">
                          <a:effectLst/>
                          <a:latin typeface="Arial" pitchFamily="34" charset="0"/>
                          <a:cs typeface="Arial" pitchFamily="34" charset="0"/>
                        </a:rPr>
                        <a:t>Áàÿíæàðãàëàí</a:t>
                      </a:r>
                      <a:endParaRPr lang="en-US" sz="1100" b="1" i="1" u="none" strike="noStrike">
                        <a:solidFill>
                          <a:srgbClr val="000000"/>
                        </a:solidFill>
                        <a:effectLst/>
                        <a:latin typeface="Arial"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5</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i="0" u="none" strike="noStrike" dirty="0" smtClean="0">
                          <a:solidFill>
                            <a:schemeClr val="dk1"/>
                          </a:solidFill>
                          <a:effectLst/>
                          <a:latin typeface="Arial" pitchFamily="34" charset="0"/>
                          <a:cs typeface="Arial" pitchFamily="34" charset="0"/>
                        </a:rPr>
                        <a:t>4</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l" fontAlgn="b"/>
                      <a:r>
                        <a:rPr lang="en-US" sz="1100" b="1" u="none" strike="noStrike">
                          <a:effectLst/>
                          <a:latin typeface="Arial" pitchFamily="34" charset="0"/>
                          <a:cs typeface="Arial" pitchFamily="34" charset="0"/>
                        </a:rPr>
                        <a:t>Ãîâüóãòààë</a:t>
                      </a:r>
                      <a:endParaRPr lang="en-US" sz="1100" b="1" i="1" u="none" strike="noStrike">
                        <a:solidFill>
                          <a:srgbClr val="000000"/>
                        </a:solidFill>
                        <a:effectLst/>
                        <a:latin typeface="Arial"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16</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i="0" u="none" strike="noStrike" dirty="0" smtClean="0">
                          <a:solidFill>
                            <a:schemeClr val="dk1"/>
                          </a:solidFill>
                          <a:effectLst/>
                          <a:latin typeface="Arial" pitchFamily="34" charset="0"/>
                          <a:cs typeface="Arial" pitchFamily="34" charset="0"/>
                        </a:rPr>
                        <a:t>12</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l" fontAlgn="b"/>
                      <a:r>
                        <a:rPr lang="en-US" sz="1100" b="1" u="none" strike="noStrike">
                          <a:effectLst/>
                          <a:latin typeface="Arial" pitchFamily="34" charset="0"/>
                          <a:cs typeface="Arial" pitchFamily="34" charset="0"/>
                        </a:rPr>
                        <a:t>Ãóðâàíñàéõàí</a:t>
                      </a:r>
                      <a:endParaRPr lang="en-US" sz="1100" b="1" i="1" u="none" strike="noStrike">
                        <a:solidFill>
                          <a:srgbClr val="000000"/>
                        </a:solidFill>
                        <a:effectLst/>
                        <a:latin typeface="Arial"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9</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i="0" u="none" strike="noStrike" dirty="0" smtClean="0">
                          <a:solidFill>
                            <a:schemeClr val="dk1"/>
                          </a:solidFill>
                          <a:effectLst/>
                          <a:latin typeface="Arial" pitchFamily="34" charset="0"/>
                          <a:cs typeface="Arial" pitchFamily="34" charset="0"/>
                        </a:rPr>
                        <a:t>12</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l" fontAlgn="b"/>
                      <a:r>
                        <a:rPr lang="en-US" sz="1100" b="1" u="none" strike="noStrike" dirty="0" err="1">
                          <a:effectLst/>
                          <a:latin typeface="Arial" pitchFamily="34" charset="0"/>
                          <a:cs typeface="Arial" pitchFamily="34" charset="0"/>
                        </a:rPr>
                        <a:t>Äýëãýðõàíãàé</a:t>
                      </a:r>
                      <a:endParaRPr lang="en-US" sz="1100" b="1" i="1" u="none" strike="noStrike" dirty="0">
                        <a:solidFill>
                          <a:srgbClr val="000000"/>
                        </a:solidFill>
                        <a:effectLst/>
                        <a:latin typeface="Arial"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19</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i="0" u="none" strike="noStrike" dirty="0" smtClean="0">
                          <a:solidFill>
                            <a:schemeClr val="dk1"/>
                          </a:solidFill>
                          <a:effectLst/>
                          <a:latin typeface="Arial" pitchFamily="34" charset="0"/>
                          <a:cs typeface="Arial" pitchFamily="34" charset="0"/>
                        </a:rPr>
                        <a:t>17</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l" fontAlgn="b"/>
                      <a:r>
                        <a:rPr lang="en-US" sz="1100" b="1" u="none" strike="noStrike">
                          <a:effectLst/>
                          <a:latin typeface="Arial" pitchFamily="34" charset="0"/>
                          <a:cs typeface="Arial" pitchFamily="34" charset="0"/>
                        </a:rPr>
                        <a:t>Äýëãýðöîãò</a:t>
                      </a:r>
                      <a:endParaRPr lang="en-US" sz="1100" b="1" i="1" u="none" strike="noStrike">
                        <a:solidFill>
                          <a:srgbClr val="000000"/>
                        </a:solidFill>
                        <a:effectLst/>
                        <a:latin typeface="Arial"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11</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i="0" u="none" strike="noStrike" dirty="0" smtClean="0">
                          <a:solidFill>
                            <a:schemeClr val="dk1"/>
                          </a:solidFill>
                          <a:effectLst/>
                          <a:latin typeface="Arial" pitchFamily="34" charset="0"/>
                          <a:cs typeface="Arial" pitchFamily="34" charset="0"/>
                        </a:rPr>
                        <a:t>8</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a:txBody>
                    <a:bodyPr/>
                    <a:lstStyle/>
                    <a:p>
                      <a:pPr algn="l" fontAlgn="b"/>
                      <a:r>
                        <a:rPr lang="en-US" sz="1100" b="1" u="none" strike="noStrike">
                          <a:effectLst/>
                          <a:latin typeface="Arial" pitchFamily="34" charset="0"/>
                          <a:cs typeface="Arial" pitchFamily="34" charset="0"/>
                        </a:rPr>
                        <a:t>Äýðýí</a:t>
                      </a:r>
                      <a:endParaRPr lang="en-US" sz="1100" b="1" i="1" u="none" strike="noStrike">
                        <a:solidFill>
                          <a:srgbClr val="000000"/>
                        </a:solidFill>
                        <a:effectLst/>
                        <a:latin typeface="Arial" pitchFamily="34" charset="0"/>
                        <a:cs typeface="Arial" pitchFamily="34" charset="0"/>
                      </a:endParaRPr>
                    </a:p>
                  </a:txBody>
                  <a:tcPr marL="9522" marR="9522" marT="9522" marB="0" anchor="b"/>
                </a:tc>
                <a:tc>
                  <a:txBody>
                    <a:bodyPr/>
                    <a:lstStyle/>
                    <a:p>
                      <a:pPr algn="l" fontAlgn="b"/>
                      <a:endParaRPr lang="en-US" sz="1100" b="1" i="1" u="none" strike="noStrike">
                        <a:solidFill>
                          <a:srgbClr val="000000"/>
                        </a:solidFill>
                        <a:effectLst/>
                        <a:latin typeface="Arial" pitchFamily="34" charset="0"/>
                        <a:cs typeface="Arial" pitchFamily="34" charset="0"/>
                      </a:endParaRPr>
                    </a:p>
                  </a:txBody>
                  <a:tcPr marL="9522" marR="9522" marT="9522" marB="0" anchor="b"/>
                </a:tc>
                <a:tc>
                  <a:txBody>
                    <a:bodyPr/>
                    <a:lstStyle/>
                    <a:p>
                      <a:pPr algn="ctr" fontAlgn="ctr"/>
                      <a:r>
                        <a:rPr lang="en-US" sz="1100" b="1" u="none" strike="noStrike" dirty="0">
                          <a:effectLst/>
                          <a:latin typeface="Arial" pitchFamily="34" charset="0"/>
                          <a:cs typeface="Arial" pitchFamily="34" charset="0"/>
                        </a:rPr>
                        <a:t>17</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i="0" u="none" strike="noStrike" dirty="0" smtClean="0">
                          <a:solidFill>
                            <a:schemeClr val="dk1"/>
                          </a:solidFill>
                          <a:effectLst/>
                          <a:latin typeface="Arial" pitchFamily="34" charset="0"/>
                          <a:cs typeface="Arial" pitchFamily="34" charset="0"/>
                        </a:rPr>
                        <a:t>11</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a:txBody>
                    <a:bodyPr/>
                    <a:lstStyle/>
                    <a:p>
                      <a:pPr algn="l" fontAlgn="b"/>
                      <a:r>
                        <a:rPr lang="en-US" sz="1100" b="1" u="none" strike="noStrike">
                          <a:effectLst/>
                          <a:latin typeface="Arial" pitchFamily="34" charset="0"/>
                          <a:cs typeface="Arial" pitchFamily="34" charset="0"/>
                        </a:rPr>
                        <a:t>Ëóóñ</a:t>
                      </a:r>
                      <a:endParaRPr lang="en-US" sz="1100" b="1" i="1" u="none" strike="noStrike">
                        <a:solidFill>
                          <a:srgbClr val="000000"/>
                        </a:solidFill>
                        <a:effectLst/>
                        <a:latin typeface="Arial" pitchFamily="34" charset="0"/>
                        <a:cs typeface="Arial" pitchFamily="34" charset="0"/>
                      </a:endParaRPr>
                    </a:p>
                  </a:txBody>
                  <a:tcPr marL="9522" marR="9522" marT="9522" marB="0" anchor="b"/>
                </a:tc>
                <a:tc>
                  <a:txBody>
                    <a:bodyPr/>
                    <a:lstStyle/>
                    <a:p>
                      <a:pPr algn="l" fontAlgn="b"/>
                      <a:endParaRPr lang="en-US" sz="1100" b="1" i="1" u="none" strike="noStrike">
                        <a:solidFill>
                          <a:srgbClr val="000000"/>
                        </a:solidFill>
                        <a:effectLst/>
                        <a:latin typeface="Arial" pitchFamily="34" charset="0"/>
                        <a:cs typeface="Arial" pitchFamily="34" charset="0"/>
                      </a:endParaRPr>
                    </a:p>
                  </a:txBody>
                  <a:tcPr marL="9522" marR="9522" marT="9522" marB="0" anchor="b"/>
                </a:tc>
                <a:tc>
                  <a:txBody>
                    <a:bodyPr/>
                    <a:lstStyle/>
                    <a:p>
                      <a:pPr algn="ctr" fontAlgn="ctr"/>
                      <a:r>
                        <a:rPr lang="en-US" sz="1100" b="1" u="none" strike="noStrike" dirty="0">
                          <a:effectLst/>
                          <a:latin typeface="Arial" pitchFamily="34" charset="0"/>
                          <a:cs typeface="Arial" pitchFamily="34" charset="0"/>
                        </a:rPr>
                        <a:t>11</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i="0" u="none" strike="noStrike" dirty="0" smtClean="0">
                          <a:solidFill>
                            <a:schemeClr val="dk1"/>
                          </a:solidFill>
                          <a:effectLst/>
                          <a:latin typeface="Arial" pitchFamily="34" charset="0"/>
                          <a:cs typeface="Arial" pitchFamily="34" charset="0"/>
                        </a:rPr>
                        <a:t>7</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l" fontAlgn="b"/>
                      <a:r>
                        <a:rPr lang="en-US" sz="1100" b="1" u="none" strike="noStrike" dirty="0">
                          <a:effectLst/>
                          <a:latin typeface="Arial" pitchFamily="34" charset="0"/>
                          <a:cs typeface="Arial" pitchFamily="34" charset="0"/>
                        </a:rPr>
                        <a:t>ª</a:t>
                      </a:r>
                      <a:r>
                        <a:rPr lang="en-US" sz="1100" b="1" u="none" strike="noStrike" dirty="0" err="1">
                          <a:effectLst/>
                          <a:latin typeface="Arial" pitchFamily="34" charset="0"/>
                          <a:cs typeface="Arial" pitchFamily="34" charset="0"/>
                        </a:rPr>
                        <a:t>ëçèéò</a:t>
                      </a:r>
                      <a:endParaRPr lang="en-US" sz="1100" b="1" i="1" u="none" strike="noStrike" dirty="0">
                        <a:solidFill>
                          <a:srgbClr val="000000"/>
                        </a:solidFill>
                        <a:effectLst/>
                        <a:latin typeface="Arial"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17</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i="0" u="none" strike="noStrike" dirty="0" smtClean="0">
                          <a:solidFill>
                            <a:schemeClr val="dk1"/>
                          </a:solidFill>
                          <a:effectLst/>
                          <a:latin typeface="Arial" pitchFamily="34" charset="0"/>
                          <a:cs typeface="Arial" pitchFamily="34" charset="0"/>
                        </a:rPr>
                        <a:t>10</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l" fontAlgn="b"/>
                      <a:r>
                        <a:rPr lang="en-US" sz="1100" b="1" u="none" strike="noStrike">
                          <a:effectLst/>
                          <a:latin typeface="Arial" pitchFamily="34" charset="0"/>
                          <a:cs typeface="Arial" pitchFamily="34" charset="0"/>
                        </a:rPr>
                        <a:t>ªíäºðøèë</a:t>
                      </a:r>
                      <a:endParaRPr lang="en-US" sz="1100" b="1" i="1" u="none" strike="noStrike">
                        <a:solidFill>
                          <a:srgbClr val="000000"/>
                        </a:solidFill>
                        <a:effectLst/>
                        <a:latin typeface="Arial"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12</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i="0" u="none" strike="noStrike" dirty="0" smtClean="0">
                          <a:solidFill>
                            <a:schemeClr val="dk1"/>
                          </a:solidFill>
                          <a:effectLst/>
                          <a:latin typeface="Arial" pitchFamily="34" charset="0"/>
                          <a:cs typeface="Arial" pitchFamily="34" charset="0"/>
                        </a:rPr>
                        <a:t>7</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l" fontAlgn="b"/>
                      <a:r>
                        <a:rPr lang="en-US" sz="1100" b="1" u="none" strike="noStrike">
                          <a:effectLst/>
                          <a:latin typeface="Arial" pitchFamily="34" charset="0"/>
                          <a:cs typeface="Arial" pitchFamily="34" charset="0"/>
                        </a:rPr>
                        <a:t>Ñàéõàíîâîî</a:t>
                      </a:r>
                      <a:endParaRPr lang="en-US" sz="1100" b="1" i="1" u="none" strike="noStrike">
                        <a:solidFill>
                          <a:srgbClr val="000000"/>
                        </a:solidFill>
                        <a:effectLst/>
                        <a:latin typeface="Arial"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11</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i="0" u="none" strike="noStrike" dirty="0" smtClean="0">
                          <a:solidFill>
                            <a:schemeClr val="dk1"/>
                          </a:solidFill>
                          <a:effectLst/>
                          <a:latin typeface="Arial" pitchFamily="34" charset="0"/>
                          <a:cs typeface="Arial" pitchFamily="34" charset="0"/>
                        </a:rPr>
                        <a:t>13</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a:txBody>
                    <a:bodyPr/>
                    <a:lstStyle/>
                    <a:p>
                      <a:pPr algn="l" fontAlgn="b"/>
                      <a:r>
                        <a:rPr lang="en-US" sz="1100" b="1" u="none" strike="noStrike">
                          <a:effectLst/>
                          <a:latin typeface="Arial" pitchFamily="34" charset="0"/>
                          <a:cs typeface="Arial" pitchFamily="34" charset="0"/>
                        </a:rPr>
                        <a:t>Õóëä</a:t>
                      </a:r>
                      <a:endParaRPr lang="en-US" sz="1100" b="1" i="1" u="none" strike="noStrike">
                        <a:solidFill>
                          <a:srgbClr val="000000"/>
                        </a:solidFill>
                        <a:effectLst/>
                        <a:latin typeface="Arial" pitchFamily="34" charset="0"/>
                        <a:cs typeface="Arial" pitchFamily="34" charset="0"/>
                      </a:endParaRPr>
                    </a:p>
                  </a:txBody>
                  <a:tcPr marL="9522" marR="9522" marT="9522" marB="0" anchor="b"/>
                </a:tc>
                <a:tc>
                  <a:txBody>
                    <a:bodyPr/>
                    <a:lstStyle/>
                    <a:p>
                      <a:pPr algn="l" fontAlgn="b"/>
                      <a:endParaRPr lang="en-US" sz="1100" b="1" i="1" u="none" strike="noStrike" dirty="0">
                        <a:solidFill>
                          <a:srgbClr val="000000"/>
                        </a:solidFill>
                        <a:effectLst/>
                        <a:latin typeface="Arial" pitchFamily="34" charset="0"/>
                        <a:cs typeface="Arial" pitchFamily="34" charset="0"/>
                      </a:endParaRPr>
                    </a:p>
                  </a:txBody>
                  <a:tcPr marL="9522" marR="9522" marT="9522" marB="0" anchor="b"/>
                </a:tc>
                <a:tc>
                  <a:txBody>
                    <a:bodyPr/>
                    <a:lstStyle/>
                    <a:p>
                      <a:pPr algn="ctr" fontAlgn="ctr"/>
                      <a:r>
                        <a:rPr lang="en-US" sz="1100" b="1" u="none" strike="noStrike" dirty="0">
                          <a:effectLst/>
                          <a:latin typeface="Arial" pitchFamily="34" charset="0"/>
                          <a:cs typeface="Arial" pitchFamily="34" charset="0"/>
                        </a:rPr>
                        <a:t>14</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en-US" sz="1100" b="1" i="0" u="none" strike="noStrike" dirty="0" smtClean="0">
                          <a:solidFill>
                            <a:schemeClr val="dk1"/>
                          </a:solidFill>
                          <a:effectLst/>
                          <a:latin typeface="Arial" pitchFamily="34" charset="0"/>
                          <a:cs typeface="Arial" pitchFamily="34" charset="0"/>
                        </a:rPr>
                        <a:t>11</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l" fontAlgn="b"/>
                      <a:r>
                        <a:rPr lang="en-US" sz="1100" b="1" u="none" strike="noStrike">
                          <a:effectLst/>
                          <a:latin typeface="Arial" pitchFamily="34" charset="0"/>
                          <a:cs typeface="Arial" pitchFamily="34" charset="0"/>
                        </a:rPr>
                        <a:t>Öàãààíäýëãýð</a:t>
                      </a:r>
                      <a:endParaRPr lang="en-US" sz="1100" b="1" i="1" u="none" strike="noStrike">
                        <a:solidFill>
                          <a:srgbClr val="000000"/>
                        </a:solidFill>
                        <a:effectLst/>
                        <a:latin typeface="Arial"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11</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en-US" sz="1100" b="1" u="none" strike="noStrike" dirty="0" smtClean="0">
                          <a:effectLst/>
                          <a:latin typeface="Arial" pitchFamily="34" charset="0"/>
                          <a:cs typeface="Arial" pitchFamily="34" charset="0"/>
                        </a:rPr>
                        <a:t>5</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l" fontAlgn="b"/>
                      <a:r>
                        <a:rPr lang="en-US" sz="1100" b="1" u="none" strike="noStrike" dirty="0" err="1">
                          <a:effectLst/>
                          <a:latin typeface="Arial" pitchFamily="34" charset="0"/>
                          <a:cs typeface="Arial" pitchFamily="34" charset="0"/>
                        </a:rPr>
                        <a:t>Ýðäýíýäàëàé</a:t>
                      </a:r>
                      <a:endParaRPr lang="en-US" sz="1100" b="1" i="1" u="none" strike="noStrike" dirty="0">
                        <a:solidFill>
                          <a:srgbClr val="000000"/>
                        </a:solidFill>
                        <a:effectLst/>
                        <a:latin typeface="Arial"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51</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i="0" u="none" strike="noStrike" dirty="0" smtClean="0">
                          <a:solidFill>
                            <a:schemeClr val="dk1"/>
                          </a:solidFill>
                          <a:effectLst/>
                          <a:latin typeface="Arial" pitchFamily="34" charset="0"/>
                          <a:cs typeface="Arial" pitchFamily="34" charset="0"/>
                        </a:rPr>
                        <a:t>32</a:t>
                      </a:r>
                      <a:endParaRPr lang="en-US" sz="1100" b="1" i="1" u="none" strike="noStrike" dirty="0">
                        <a:solidFill>
                          <a:srgbClr val="000000"/>
                        </a:solidFill>
                        <a:effectLst/>
                        <a:latin typeface="Arial" pitchFamily="34" charset="0"/>
                        <a:cs typeface="Arial" pitchFamily="34" charset="0"/>
                      </a:endParaRPr>
                    </a:p>
                  </a:txBody>
                  <a:tcPr marL="9522" marR="9522" marT="9522" marB="0" anchor="ctr"/>
                </a:tc>
              </a:tr>
              <a:tr h="177188">
                <a:tc gridSpan="2">
                  <a:txBody>
                    <a:bodyPr/>
                    <a:lstStyle/>
                    <a:p>
                      <a:pPr algn="ctr" fontAlgn="b"/>
                      <a:r>
                        <a:rPr lang="mn-MN" sz="1100" b="1" u="none" strike="noStrike">
                          <a:effectLst/>
                          <a:latin typeface="Arial" pitchFamily="34" charset="0"/>
                          <a:cs typeface="Arial" pitchFamily="34" charset="0"/>
                        </a:rPr>
                        <a:t>Бүгд</a:t>
                      </a:r>
                      <a:endParaRPr lang="mn-MN" sz="1100" b="1" i="0" u="none" strike="noStrike">
                        <a:solidFill>
                          <a:srgbClr val="000000"/>
                        </a:solidFill>
                        <a:effectLst/>
                        <a:latin typeface="Arial" pitchFamily="34" charset="0"/>
                        <a:cs typeface="Arial" pitchFamily="34" charset="0"/>
                      </a:endParaRPr>
                    </a:p>
                  </a:txBody>
                  <a:tcPr marL="9522" marR="9522" marT="9522" marB="0" anchor="b"/>
                </a:tc>
                <a:tc hMerge="1">
                  <a:txBody>
                    <a:bodyPr/>
                    <a:lstStyle/>
                    <a:p>
                      <a:endParaRPr lang="en-US"/>
                    </a:p>
                  </a:txBody>
                  <a:tcPr/>
                </a:tc>
                <a:tc>
                  <a:txBody>
                    <a:bodyPr/>
                    <a:lstStyle/>
                    <a:p>
                      <a:pPr algn="ctr" fontAlgn="ctr"/>
                      <a:r>
                        <a:rPr lang="en-US" sz="1100" b="1" u="none" strike="noStrike" dirty="0">
                          <a:effectLst/>
                          <a:latin typeface="Arial" pitchFamily="34" charset="0"/>
                          <a:cs typeface="Arial" pitchFamily="34" charset="0"/>
                        </a:rPr>
                        <a:t>314</a:t>
                      </a:r>
                      <a:endParaRPr lang="en-US" sz="1100" b="1" i="0" u="none" strike="noStrike" dirty="0">
                        <a:solidFill>
                          <a:srgbClr val="000000"/>
                        </a:solidFill>
                        <a:effectLst/>
                        <a:latin typeface="Arial" pitchFamily="34" charset="0"/>
                        <a:cs typeface="Arial" pitchFamily="34" charset="0"/>
                      </a:endParaRPr>
                    </a:p>
                  </a:txBody>
                  <a:tcPr marL="9522" marR="9522" marT="9522" marB="0" anchor="ctr"/>
                </a:tc>
                <a:tc>
                  <a:txBody>
                    <a:bodyPr/>
                    <a:lstStyle/>
                    <a:p>
                      <a:pPr algn="ctr" fontAlgn="ctr"/>
                      <a:r>
                        <a:rPr lang="mn-MN" sz="1100" b="1" u="none" strike="noStrike" dirty="0" smtClean="0">
                          <a:effectLst/>
                          <a:latin typeface="Arial" pitchFamily="34" charset="0"/>
                          <a:cs typeface="Arial" pitchFamily="34" charset="0"/>
                        </a:rPr>
                        <a:t>248</a:t>
                      </a:r>
                      <a:endParaRPr lang="en-US" sz="1100" b="1" i="0" u="none" strike="noStrike" dirty="0">
                        <a:solidFill>
                          <a:srgbClr val="000000"/>
                        </a:solidFill>
                        <a:effectLst/>
                        <a:latin typeface="Arial" pitchFamily="34" charset="0"/>
                        <a:cs typeface="Arial" pitchFamily="34" charset="0"/>
                      </a:endParaRPr>
                    </a:p>
                  </a:txBody>
                  <a:tcPr marL="9522" marR="9522" marT="9522" marB="0" anchor="ctr"/>
                </a:tc>
              </a:tr>
            </a:tbl>
          </a:graphicData>
        </a:graphic>
      </p:graphicFrame>
      <p:sp>
        <p:nvSpPr>
          <p:cNvPr id="12" name="Title 5"/>
          <p:cNvSpPr txBox="1">
            <a:spLocks/>
          </p:cNvSpPr>
          <p:nvPr/>
        </p:nvSpPr>
        <p:spPr bwMode="auto">
          <a:xfrm>
            <a:off x="1436693" y="4983189"/>
            <a:ext cx="6834187" cy="120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lnSpc>
                <a:spcPct val="90000"/>
              </a:lnSpc>
            </a:pPr>
            <a:r>
              <a:rPr lang="mn-MN" sz="1600" dirty="0">
                <a:latin typeface="Arial" charset="0"/>
              </a:rPr>
              <a:t>2017 онд аймгийн хэмжээнд 248 хүн нас барсан нь өмнөх оноос 66 хүн буюу 21,0 хувиар буурсан байна. Нас баралтын 62,5 хувийг эрэгтэйчүүд, 37,5 хувийг эмэгтэйчүүд эзэлж байна. Сумдаар авч үзвэл Гурвансайхан, Сайхан-Овоо сумдад нас баралт 2-3 хүнээр өссөн бол бусад 13 суманд буурсан байна.</a:t>
            </a:r>
            <a:endParaRPr lang="en-US" sz="1800" dirty="0">
              <a:latin typeface="Arial" charset="0"/>
            </a:endParaRPr>
          </a:p>
        </p:txBody>
      </p:sp>
    </p:spTree>
    <p:extLst>
      <p:ext uri="{BB962C8B-B14F-4D97-AF65-F5344CB8AC3E}">
        <p14:creationId xmlns:p14="http://schemas.microsoft.com/office/powerpoint/2010/main" xmlns="" val="298231104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867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Гэрлэлт,цуцлалт</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xmlns="" val="560321903"/>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xmlns="" val="1367229617"/>
              </p:ext>
            </p:extLst>
          </p:nvPr>
        </p:nvGraphicFramePr>
        <p:xfrm>
          <a:off x="4753232" y="1276865"/>
          <a:ext cx="340995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5"/>
          <p:cNvSpPr txBox="1">
            <a:spLocks/>
          </p:cNvSpPr>
          <p:nvPr/>
        </p:nvSpPr>
        <p:spPr>
          <a:xfrm>
            <a:off x="2667001" y="1482725"/>
            <a:ext cx="2390788" cy="2381250"/>
          </a:xfrm>
          <a:prstGeom prst="rect">
            <a:avLst/>
          </a:prstGeom>
        </p:spPr>
        <p:txBody>
          <a:bodyPr anchor="b">
            <a:normAutofit fontScale="92500" lnSpcReduction="10000"/>
          </a:bodyPr>
          <a:lstStyle/>
          <a:p>
            <a:pPr algn="just" eaLnBrk="1" fontAlgn="auto" hangingPunct="1">
              <a:lnSpc>
                <a:spcPct val="90000"/>
              </a:lnSpc>
              <a:spcAft>
                <a:spcPts val="0"/>
              </a:spcAft>
              <a:defRPr/>
            </a:pPr>
            <a:r>
              <a:rPr lang="mn-MN" b="1" dirty="0">
                <a:latin typeface="Arial" pitchFamily="34" charset="0"/>
                <a:ea typeface="+mj-ea"/>
                <a:cs typeface="Arial" panose="020B0604020202020204" pitchFamily="34" charset="0"/>
              </a:rPr>
              <a:t>Тухайн онд 255 гэрлэлт бүртгэгдсэн нь өмнөх оноос 86 гэрлэлт буюу 50,8 хувиар өссөн байна. Тухайн онд гэрлэлт цуцлалт 30 байгаа нь өмнөх оноос 2-р буурсан байна</a:t>
            </a:r>
            <a:endParaRPr lang="en-US" b="1" dirty="0">
              <a:latin typeface="Arial" pitchFamily="34" charset="0"/>
              <a:ea typeface="+mj-ea"/>
              <a:cs typeface="Arial" panose="020B0604020202020204" pitchFamily="34" charset="0"/>
            </a:endParaRPr>
          </a:p>
        </p:txBody>
      </p:sp>
      <p:pic>
        <p:nvPicPr>
          <p:cNvPr id="14" name="Shape 89"/>
          <p:cNvPicPr preferRelativeResize="0">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23963" y="3505200"/>
            <a:ext cx="2043113" cy="260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5" name="Table 14"/>
          <p:cNvGraphicFramePr>
            <a:graphicFrameLocks noGrp="1"/>
          </p:cNvGraphicFramePr>
          <p:nvPr>
            <p:extLst>
              <p:ext uri="{D42A27DB-BD31-4B8C-83A1-F6EECF244321}">
                <p14:modId xmlns:p14="http://schemas.microsoft.com/office/powerpoint/2010/main" xmlns="" val="2574603813"/>
              </p:ext>
            </p:extLst>
          </p:nvPr>
        </p:nvGraphicFramePr>
        <p:xfrm>
          <a:off x="5156200" y="1323980"/>
          <a:ext cx="3530600" cy="4245291"/>
        </p:xfrm>
        <a:graphic>
          <a:graphicData uri="http://schemas.openxmlformats.org/drawingml/2006/table">
            <a:tbl>
              <a:tblPr>
                <a:tableStyleId>{5C22544A-7EE6-4342-B048-85BDC9FD1C3A}</a:tableStyleId>
              </a:tblPr>
              <a:tblGrid>
                <a:gridCol w="1765300"/>
                <a:gridCol w="882650"/>
                <a:gridCol w="882650"/>
              </a:tblGrid>
              <a:tr h="295530">
                <a:tc gridSpan="3">
                  <a:txBody>
                    <a:bodyPr/>
                    <a:lstStyle/>
                    <a:p>
                      <a:pPr algn="ctr" fontAlgn="b"/>
                      <a:r>
                        <a:rPr lang="mn-MN" sz="1600" u="none" strike="noStrike" dirty="0">
                          <a:effectLst/>
                          <a:latin typeface="Arial" pitchFamily="34" charset="0"/>
                          <a:cs typeface="Arial" pitchFamily="34" charset="0"/>
                        </a:rPr>
                        <a:t>Гэрлэлт сумдаар</a:t>
                      </a:r>
                      <a:endParaRPr lang="mn-MN" sz="1600" b="0" i="0" u="none" strike="noStrike" dirty="0">
                        <a:solidFill>
                          <a:srgbClr val="000000"/>
                        </a:solidFill>
                        <a:effectLst/>
                        <a:latin typeface="Arial" pitchFamily="34" charset="0"/>
                        <a:cs typeface="Arial" pitchFamily="34" charset="0"/>
                      </a:endParaRPr>
                    </a:p>
                  </a:txBody>
                  <a:tcPr marL="9528" marR="9528" marT="9524" marB="0" anchor="b"/>
                </a:tc>
                <a:tc hMerge="1">
                  <a:txBody>
                    <a:bodyPr/>
                    <a:lstStyle/>
                    <a:p>
                      <a:endParaRPr lang="en-US"/>
                    </a:p>
                  </a:txBody>
                  <a:tcPr/>
                </a:tc>
                <a:tc hMerge="1">
                  <a:txBody>
                    <a:bodyPr/>
                    <a:lstStyle/>
                    <a:p>
                      <a:endParaRPr lang="en-US"/>
                    </a:p>
                  </a:txBody>
                  <a:tcPr/>
                </a:tc>
              </a:tr>
              <a:tr h="393262">
                <a:tc>
                  <a:txBody>
                    <a:bodyPr/>
                    <a:lstStyle/>
                    <a:p>
                      <a:pPr algn="ctr" fontAlgn="ctr"/>
                      <a:r>
                        <a:rPr lang="mn-MN" sz="1100" u="none" strike="noStrike" dirty="0">
                          <a:effectLst/>
                          <a:latin typeface="Arial" pitchFamily="34" charset="0"/>
                          <a:cs typeface="Arial" pitchFamily="34" charset="0"/>
                        </a:rPr>
                        <a:t>Сумд</a:t>
                      </a:r>
                      <a:endParaRPr lang="mn-MN" sz="1100" b="1" i="0" u="none" strike="noStrike" dirty="0">
                        <a:solidFill>
                          <a:srgbClr val="000000"/>
                        </a:solidFill>
                        <a:effectLst/>
                        <a:latin typeface="Arial" pitchFamily="34" charset="0"/>
                        <a:cs typeface="Arial" pitchFamily="34" charset="0"/>
                      </a:endParaRPr>
                    </a:p>
                  </a:txBody>
                  <a:tcPr marL="9528" marR="9528" marT="9524" marB="0" anchor="ctr"/>
                </a:tc>
                <a:tc>
                  <a:txBody>
                    <a:bodyPr/>
                    <a:lstStyle/>
                    <a:p>
                      <a:pPr algn="l" fontAlgn="ctr"/>
                      <a:r>
                        <a:rPr lang="mn-MN" sz="1100" u="none" strike="noStrike" dirty="0">
                          <a:effectLst/>
                          <a:latin typeface="Arial" pitchFamily="34" charset="0"/>
                          <a:cs typeface="Arial" pitchFamily="34" charset="0"/>
                        </a:rPr>
                        <a:t>2016 онд</a:t>
                      </a:r>
                      <a:endParaRPr lang="mn-MN" sz="1100" b="1" i="0" u="none" strike="noStrike" dirty="0">
                        <a:solidFill>
                          <a:srgbClr val="000000"/>
                        </a:solidFill>
                        <a:effectLst/>
                        <a:latin typeface="Arial" pitchFamily="34" charset="0"/>
                        <a:cs typeface="Arial" pitchFamily="34" charset="0"/>
                      </a:endParaRPr>
                    </a:p>
                  </a:txBody>
                  <a:tcPr marL="9528" marR="9528" marT="9524" marB="0" anchor="ctr"/>
                </a:tc>
                <a:tc>
                  <a:txBody>
                    <a:bodyPr/>
                    <a:lstStyle/>
                    <a:p>
                      <a:pPr algn="l" fontAlgn="ctr"/>
                      <a:r>
                        <a:rPr lang="mn-MN" sz="1100" u="none" strike="noStrike" dirty="0" smtClean="0">
                          <a:effectLst/>
                          <a:latin typeface="Arial" pitchFamily="34" charset="0"/>
                          <a:cs typeface="Arial" pitchFamily="34" charset="0"/>
                        </a:rPr>
                        <a:t>2017 </a:t>
                      </a:r>
                      <a:r>
                        <a:rPr lang="mn-MN" sz="1100" u="none" strike="noStrike" dirty="0">
                          <a:effectLst/>
                          <a:latin typeface="Arial" pitchFamily="34" charset="0"/>
                          <a:cs typeface="Arial" pitchFamily="34" charset="0"/>
                        </a:rPr>
                        <a:t>онд</a:t>
                      </a:r>
                      <a:endParaRPr lang="mn-MN" sz="1100" b="1" i="0" u="none" strike="noStrike" dirty="0">
                        <a:solidFill>
                          <a:srgbClr val="000000"/>
                        </a:solidFill>
                        <a:effectLst/>
                        <a:latin typeface="Arial" pitchFamily="34" charset="0"/>
                        <a:cs typeface="Arial" pitchFamily="34" charset="0"/>
                      </a:endParaRPr>
                    </a:p>
                  </a:txBody>
                  <a:tcPr marL="9528" marR="9528" marT="9524" marB="0" anchor="ctr"/>
                </a:tc>
              </a:tr>
              <a:tr h="224425">
                <a:tc>
                  <a:txBody>
                    <a:bodyPr/>
                    <a:lstStyle/>
                    <a:p>
                      <a:pPr algn="l" fontAlgn="ctr"/>
                      <a:r>
                        <a:rPr lang="en-US" sz="1200" u="none" strike="noStrike" dirty="0" smtClean="0">
                          <a:effectLst/>
                          <a:latin typeface="Arial" pitchFamily="34" charset="0"/>
                          <a:cs typeface="Arial" pitchFamily="34" charset="0"/>
                        </a:rPr>
                        <a:t>     </a:t>
                      </a:r>
                      <a:r>
                        <a:rPr lang="en-US" sz="1200" u="none" strike="noStrike" dirty="0" err="1" smtClean="0">
                          <a:effectLst/>
                          <a:latin typeface="Arial" pitchFamily="34" charset="0"/>
                          <a:cs typeface="Arial" pitchFamily="34" charset="0"/>
                        </a:rPr>
                        <a:t>Ñàéíöàãààí</a:t>
                      </a:r>
                      <a:endParaRPr lang="en-US" sz="1200" b="1" i="1" u="none" strike="noStrike" dirty="0">
                        <a:solidFill>
                          <a:srgbClr val="000000"/>
                        </a:solidFill>
                        <a:effectLst/>
                        <a:latin typeface="Arial"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58</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u="none" strike="noStrike" dirty="0" smtClean="0">
                          <a:effectLst/>
                          <a:latin typeface="Arial" pitchFamily="34" charset="0"/>
                          <a:cs typeface="Arial" pitchFamily="34" charset="0"/>
                        </a:rPr>
                        <a:t>99</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157665">
                <a:tc>
                  <a:txBody>
                    <a:bodyPr/>
                    <a:lstStyle/>
                    <a:p>
                      <a:pPr algn="l" fontAlgn="ctr"/>
                      <a:r>
                        <a:rPr lang="en-US" sz="1200" u="none" strike="noStrike" dirty="0" smtClean="0">
                          <a:effectLst/>
                          <a:latin typeface="Arial" pitchFamily="34" charset="0"/>
                          <a:cs typeface="Arial" pitchFamily="34" charset="0"/>
                        </a:rPr>
                        <a:t>      </a:t>
                      </a:r>
                      <a:r>
                        <a:rPr lang="en-US" sz="1200" u="none" strike="noStrike" dirty="0" err="1" smtClean="0">
                          <a:effectLst/>
                          <a:latin typeface="Arial" pitchFamily="34" charset="0"/>
                          <a:cs typeface="Arial" pitchFamily="34" charset="0"/>
                        </a:rPr>
                        <a:t>Àäààöàã</a:t>
                      </a:r>
                      <a:endParaRPr lang="en-US" sz="1200" b="1" i="1" u="none" strike="noStrike" dirty="0">
                        <a:solidFill>
                          <a:srgbClr val="000000"/>
                        </a:solidFill>
                        <a:effectLst/>
                        <a:latin typeface="Arial"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21</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31</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40349">
                <a:tc>
                  <a:txBody>
                    <a:bodyPr/>
                    <a:lstStyle/>
                    <a:p>
                      <a:pPr algn="l" fontAlgn="ctr"/>
                      <a:r>
                        <a:rPr lang="en-US" sz="1200" u="none" strike="noStrike" dirty="0" smtClean="0">
                          <a:effectLst/>
                          <a:latin typeface="Arial" pitchFamily="34" charset="0"/>
                          <a:cs typeface="Arial" pitchFamily="34" charset="0"/>
                        </a:rPr>
                        <a:t>      </a:t>
                      </a:r>
                      <a:r>
                        <a:rPr lang="en-US" sz="1200" u="none" strike="noStrike" dirty="0" err="1" smtClean="0">
                          <a:effectLst/>
                          <a:latin typeface="Arial" pitchFamily="34" charset="0"/>
                          <a:cs typeface="Arial" pitchFamily="34" charset="0"/>
                        </a:rPr>
                        <a:t>Áàÿíæàðãàëàí</a:t>
                      </a:r>
                      <a:endParaRPr lang="en-US" sz="1200" b="1" i="1" u="none" strike="noStrike" dirty="0">
                        <a:solidFill>
                          <a:srgbClr val="000000"/>
                        </a:solidFill>
                        <a:effectLst/>
                        <a:latin typeface="Arial"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9</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7</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24425">
                <a:tc>
                  <a:txBody>
                    <a:bodyPr/>
                    <a:lstStyle/>
                    <a:p>
                      <a:pPr algn="l" fontAlgn="ctr"/>
                      <a:r>
                        <a:rPr lang="en-US" sz="1200" u="none" strike="noStrike" dirty="0" smtClean="0">
                          <a:effectLst/>
                          <a:latin typeface="Arial" pitchFamily="34" charset="0"/>
                          <a:cs typeface="Arial" pitchFamily="34" charset="0"/>
                        </a:rPr>
                        <a:t>      </a:t>
                      </a:r>
                      <a:r>
                        <a:rPr lang="en-US" sz="1200" u="none" strike="noStrike" dirty="0" err="1" smtClean="0">
                          <a:effectLst/>
                          <a:latin typeface="Arial" pitchFamily="34" charset="0"/>
                          <a:cs typeface="Arial" pitchFamily="34" charset="0"/>
                        </a:rPr>
                        <a:t>Ãîâüóãòààë</a:t>
                      </a:r>
                      <a:endParaRPr lang="en-US" sz="1200" b="1" i="1" u="none" strike="noStrike" dirty="0">
                        <a:solidFill>
                          <a:srgbClr val="000000"/>
                        </a:solidFill>
                        <a:effectLst/>
                        <a:latin typeface="Arial"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1</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4</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24425">
                <a:tc>
                  <a:txBody>
                    <a:bodyPr/>
                    <a:lstStyle/>
                    <a:p>
                      <a:pPr algn="l" fontAlgn="ctr"/>
                      <a:r>
                        <a:rPr lang="en-US" sz="1200" u="none" strike="noStrike" dirty="0" smtClean="0">
                          <a:effectLst/>
                          <a:latin typeface="Arial" pitchFamily="34" charset="0"/>
                          <a:cs typeface="Arial" pitchFamily="34" charset="0"/>
                        </a:rPr>
                        <a:t>      </a:t>
                      </a:r>
                      <a:r>
                        <a:rPr lang="en-US" sz="1200" u="none" strike="noStrike" dirty="0" err="1" smtClean="0">
                          <a:effectLst/>
                          <a:latin typeface="Arial" pitchFamily="34" charset="0"/>
                          <a:cs typeface="Arial" pitchFamily="34" charset="0"/>
                        </a:rPr>
                        <a:t>Ãóðâàíñàéõàí</a:t>
                      </a:r>
                      <a:endParaRPr lang="en-US" sz="1200" b="1" i="1" u="none" strike="noStrike" dirty="0">
                        <a:solidFill>
                          <a:srgbClr val="000000"/>
                        </a:solidFill>
                        <a:effectLst/>
                        <a:latin typeface="Arial"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9</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14</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24425">
                <a:tc>
                  <a:txBody>
                    <a:bodyPr/>
                    <a:lstStyle/>
                    <a:p>
                      <a:pPr algn="l" fontAlgn="ctr"/>
                      <a:r>
                        <a:rPr lang="en-US" sz="1200" u="none" strike="noStrike" dirty="0" smtClean="0">
                          <a:effectLst/>
                          <a:latin typeface="Arial" pitchFamily="34" charset="0"/>
                          <a:cs typeface="Arial" pitchFamily="34" charset="0"/>
                        </a:rPr>
                        <a:t>      </a:t>
                      </a:r>
                      <a:r>
                        <a:rPr lang="en-US" sz="1200" u="none" strike="noStrike" dirty="0" err="1" smtClean="0">
                          <a:effectLst/>
                          <a:latin typeface="Arial" pitchFamily="34" charset="0"/>
                          <a:cs typeface="Arial" pitchFamily="34" charset="0"/>
                        </a:rPr>
                        <a:t>Äýëãýðõàíãàé</a:t>
                      </a:r>
                      <a:endParaRPr lang="en-US" sz="1200" b="1" i="1" u="none" strike="noStrike" dirty="0">
                        <a:solidFill>
                          <a:srgbClr val="000000"/>
                        </a:solidFill>
                        <a:effectLst/>
                        <a:latin typeface="Arial"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5</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8</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24425">
                <a:tc>
                  <a:txBody>
                    <a:bodyPr/>
                    <a:lstStyle/>
                    <a:p>
                      <a:pPr algn="l" fontAlgn="ctr"/>
                      <a:r>
                        <a:rPr lang="en-US" sz="1200" u="none" strike="noStrike" dirty="0" smtClean="0">
                          <a:effectLst/>
                          <a:latin typeface="Arial" pitchFamily="34" charset="0"/>
                          <a:cs typeface="Arial" pitchFamily="34" charset="0"/>
                        </a:rPr>
                        <a:t>      </a:t>
                      </a:r>
                      <a:r>
                        <a:rPr lang="en-US" sz="1200" u="none" strike="noStrike" dirty="0" err="1" smtClean="0">
                          <a:effectLst/>
                          <a:latin typeface="Arial" pitchFamily="34" charset="0"/>
                          <a:cs typeface="Arial" pitchFamily="34" charset="0"/>
                        </a:rPr>
                        <a:t>Äýëãýðöîãò</a:t>
                      </a:r>
                      <a:endParaRPr lang="en-US" sz="1200" b="1" i="1" u="none" strike="noStrike" dirty="0">
                        <a:solidFill>
                          <a:srgbClr val="000000"/>
                        </a:solidFill>
                        <a:effectLst/>
                        <a:latin typeface="Arial"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6</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7</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53482">
                <a:tc>
                  <a:txBody>
                    <a:bodyPr/>
                    <a:lstStyle/>
                    <a:p>
                      <a:pPr algn="l" fontAlgn="ctr"/>
                      <a:r>
                        <a:rPr lang="en-US" sz="1200" u="none" strike="noStrike" dirty="0" smtClean="0">
                          <a:effectLst/>
                          <a:latin typeface="Arial" pitchFamily="34" charset="0"/>
                          <a:cs typeface="Arial" pitchFamily="34" charset="0"/>
                        </a:rPr>
                        <a:t>       </a:t>
                      </a:r>
                      <a:r>
                        <a:rPr lang="en-US" sz="1200" u="none" strike="noStrike" dirty="0" err="1" smtClean="0">
                          <a:effectLst/>
                          <a:latin typeface="Arial" pitchFamily="34" charset="0"/>
                          <a:cs typeface="Arial" pitchFamily="34" charset="0"/>
                        </a:rPr>
                        <a:t>Äýðýí</a:t>
                      </a:r>
                      <a:endParaRPr lang="en-US" sz="1200" b="1" i="1" u="none" strike="noStrike" dirty="0">
                        <a:solidFill>
                          <a:srgbClr val="000000"/>
                        </a:solidFill>
                        <a:effectLst/>
                        <a:latin typeface="Arial"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12</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9</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24425">
                <a:tc>
                  <a:txBody>
                    <a:bodyPr/>
                    <a:lstStyle/>
                    <a:p>
                      <a:pPr algn="l" fontAlgn="ctr"/>
                      <a:r>
                        <a:rPr lang="en-US" sz="1200" u="none" strike="noStrike" dirty="0" smtClean="0">
                          <a:effectLst/>
                          <a:latin typeface="Arial" pitchFamily="34" charset="0"/>
                          <a:cs typeface="Arial" pitchFamily="34" charset="0"/>
                        </a:rPr>
                        <a:t>       </a:t>
                      </a:r>
                      <a:r>
                        <a:rPr lang="en-US" sz="1200" u="none" strike="noStrike" dirty="0" err="1" smtClean="0">
                          <a:effectLst/>
                          <a:latin typeface="Arial" pitchFamily="34" charset="0"/>
                          <a:cs typeface="Arial" pitchFamily="34" charset="0"/>
                        </a:rPr>
                        <a:t>Ëóóñ</a:t>
                      </a:r>
                      <a:endParaRPr lang="en-US" sz="1200" b="1" i="1" u="none" strike="noStrike" dirty="0">
                        <a:solidFill>
                          <a:srgbClr val="000000"/>
                        </a:solidFill>
                        <a:effectLst/>
                        <a:latin typeface="Arial"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10</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en-US" sz="1200" u="none" strike="noStrike" dirty="0" smtClean="0">
                          <a:effectLst/>
                          <a:latin typeface="Arial" pitchFamily="34" charset="0"/>
                          <a:cs typeface="Arial" pitchFamily="34" charset="0"/>
                        </a:rPr>
                        <a:t>1</a:t>
                      </a:r>
                      <a:r>
                        <a:rPr lang="mn-MN" sz="1200" u="none" strike="noStrike" dirty="0" smtClean="0">
                          <a:effectLst/>
                          <a:latin typeface="Arial" pitchFamily="34" charset="0"/>
                          <a:cs typeface="Arial" pitchFamily="34" charset="0"/>
                        </a:rPr>
                        <a:t>9</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24425">
                <a:tc>
                  <a:txBody>
                    <a:bodyPr/>
                    <a:lstStyle/>
                    <a:p>
                      <a:pPr algn="l" fontAlgn="ctr"/>
                      <a:r>
                        <a:rPr lang="en-US" sz="1200" u="none" strike="noStrike" dirty="0" smtClean="0">
                          <a:effectLst/>
                          <a:latin typeface="Arial" pitchFamily="34" charset="0"/>
                          <a:cs typeface="Arial" pitchFamily="34" charset="0"/>
                        </a:rPr>
                        <a:t>       ª</a:t>
                      </a:r>
                      <a:r>
                        <a:rPr lang="en-US" sz="1200" u="none" strike="noStrike" dirty="0" err="1" smtClean="0">
                          <a:effectLst/>
                          <a:latin typeface="Arial" pitchFamily="34" charset="0"/>
                          <a:cs typeface="Arial" pitchFamily="34" charset="0"/>
                        </a:rPr>
                        <a:t>ëçèéò</a:t>
                      </a:r>
                      <a:endParaRPr lang="en-US" sz="1200" b="1" i="1" u="none" strike="noStrike" dirty="0">
                        <a:solidFill>
                          <a:srgbClr val="000000"/>
                        </a:solidFill>
                        <a:effectLst/>
                        <a:latin typeface="Arial"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13</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8</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24425">
                <a:tc>
                  <a:txBody>
                    <a:bodyPr/>
                    <a:lstStyle/>
                    <a:p>
                      <a:pPr algn="l" fontAlgn="ctr"/>
                      <a:r>
                        <a:rPr lang="en-US" sz="1200" u="none" strike="noStrike" dirty="0" smtClean="0">
                          <a:effectLst/>
                          <a:latin typeface="Arial" pitchFamily="34" charset="0"/>
                          <a:cs typeface="Arial" pitchFamily="34" charset="0"/>
                        </a:rPr>
                        <a:t>       ª</a:t>
                      </a:r>
                      <a:r>
                        <a:rPr lang="en-US" sz="1200" u="none" strike="noStrike" dirty="0" err="1" smtClean="0">
                          <a:effectLst/>
                          <a:latin typeface="Arial" pitchFamily="34" charset="0"/>
                          <a:cs typeface="Arial" pitchFamily="34" charset="0"/>
                        </a:rPr>
                        <a:t>íäºðøèë</a:t>
                      </a:r>
                      <a:endParaRPr lang="en-US" sz="1200" b="1" i="1" u="none" strike="noStrike" dirty="0">
                        <a:solidFill>
                          <a:srgbClr val="000000"/>
                        </a:solidFill>
                        <a:effectLst/>
                        <a:latin typeface="Arial"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5</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8</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24425">
                <a:tc>
                  <a:txBody>
                    <a:bodyPr/>
                    <a:lstStyle/>
                    <a:p>
                      <a:pPr algn="l" fontAlgn="ctr"/>
                      <a:r>
                        <a:rPr lang="en-US" sz="1200" u="none" strike="noStrike" dirty="0" smtClean="0">
                          <a:effectLst/>
                          <a:latin typeface="Arial" pitchFamily="34" charset="0"/>
                          <a:cs typeface="Arial" pitchFamily="34" charset="0"/>
                        </a:rPr>
                        <a:t>       </a:t>
                      </a:r>
                      <a:r>
                        <a:rPr lang="en-US" sz="1200" u="none" strike="noStrike" dirty="0" err="1" smtClean="0">
                          <a:effectLst/>
                          <a:latin typeface="Arial" pitchFamily="34" charset="0"/>
                          <a:cs typeface="Arial" pitchFamily="34" charset="0"/>
                        </a:rPr>
                        <a:t>Ñàéõàí-îâîî</a:t>
                      </a:r>
                      <a:endParaRPr lang="en-US" sz="1200" b="1" i="1" u="none" strike="noStrike" dirty="0">
                        <a:solidFill>
                          <a:srgbClr val="000000"/>
                        </a:solidFill>
                        <a:effectLst/>
                        <a:latin typeface="Arial"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5</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10</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24425">
                <a:tc>
                  <a:txBody>
                    <a:bodyPr/>
                    <a:lstStyle/>
                    <a:p>
                      <a:pPr algn="l" fontAlgn="ctr"/>
                      <a:r>
                        <a:rPr lang="en-US" sz="1200" u="none" strike="noStrike" dirty="0" smtClean="0">
                          <a:effectLst/>
                          <a:latin typeface="Arial" pitchFamily="34" charset="0"/>
                          <a:cs typeface="Arial" pitchFamily="34" charset="0"/>
                        </a:rPr>
                        <a:t>       </a:t>
                      </a:r>
                      <a:r>
                        <a:rPr lang="en-US" sz="1200" u="none" strike="noStrike" dirty="0" err="1" smtClean="0">
                          <a:effectLst/>
                          <a:latin typeface="Arial" pitchFamily="34" charset="0"/>
                          <a:cs typeface="Arial" pitchFamily="34" charset="0"/>
                        </a:rPr>
                        <a:t>Õóëä</a:t>
                      </a:r>
                      <a:endParaRPr lang="en-US" sz="1200" b="1" i="1" u="none" strike="noStrike" dirty="0">
                        <a:solidFill>
                          <a:srgbClr val="000000"/>
                        </a:solidFill>
                        <a:effectLst/>
                        <a:latin typeface="Arial"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7</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12</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24425">
                <a:tc>
                  <a:txBody>
                    <a:bodyPr/>
                    <a:lstStyle/>
                    <a:p>
                      <a:pPr algn="l" fontAlgn="ctr"/>
                      <a:r>
                        <a:rPr lang="en-US" sz="1200" u="none" strike="noStrike" dirty="0" smtClean="0">
                          <a:effectLst/>
                          <a:latin typeface="Arial" pitchFamily="34" charset="0"/>
                          <a:cs typeface="Arial" pitchFamily="34" charset="0"/>
                        </a:rPr>
                        <a:t>       </a:t>
                      </a:r>
                      <a:r>
                        <a:rPr lang="en-US" sz="1200" u="none" strike="noStrike" dirty="0" err="1" smtClean="0">
                          <a:effectLst/>
                          <a:latin typeface="Arial" pitchFamily="34" charset="0"/>
                          <a:cs typeface="Arial" pitchFamily="34" charset="0"/>
                        </a:rPr>
                        <a:t>Öàãààíäýëãýð</a:t>
                      </a:r>
                      <a:endParaRPr lang="en-US" sz="1200" b="1" i="1" u="none" strike="noStrike" dirty="0">
                        <a:solidFill>
                          <a:srgbClr val="000000"/>
                        </a:solidFill>
                        <a:effectLst/>
                        <a:latin typeface="Arial"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1</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1</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224425">
                <a:tc>
                  <a:txBody>
                    <a:bodyPr/>
                    <a:lstStyle/>
                    <a:p>
                      <a:pPr algn="l" fontAlgn="ctr"/>
                      <a:r>
                        <a:rPr lang="en-US" sz="1200" u="none" strike="noStrike" dirty="0" smtClean="0">
                          <a:effectLst/>
                          <a:latin typeface="Arial" pitchFamily="34" charset="0"/>
                          <a:cs typeface="Arial" pitchFamily="34" charset="0"/>
                        </a:rPr>
                        <a:t>      </a:t>
                      </a:r>
                      <a:r>
                        <a:rPr lang="en-US" sz="1200" u="none" strike="noStrike" dirty="0" err="1" smtClean="0">
                          <a:effectLst/>
                          <a:latin typeface="Arial" pitchFamily="34" charset="0"/>
                          <a:cs typeface="Arial" pitchFamily="34" charset="0"/>
                        </a:rPr>
                        <a:t>Ýðäýíýäàëàé</a:t>
                      </a:r>
                      <a:endParaRPr lang="en-US" sz="1200" b="1" i="1" u="none" strike="noStrike" dirty="0">
                        <a:solidFill>
                          <a:srgbClr val="000000"/>
                        </a:solidFill>
                        <a:effectLst/>
                        <a:latin typeface="Arial" pitchFamily="34" charset="0"/>
                        <a:cs typeface="Arial" pitchFamily="34" charset="0"/>
                      </a:endParaRPr>
                    </a:p>
                  </a:txBody>
                  <a:tcPr marL="9528" marR="9528" marT="9524" marB="0" anchor="ctr"/>
                </a:tc>
                <a:tc>
                  <a:txBody>
                    <a:bodyPr/>
                    <a:lstStyle/>
                    <a:p>
                      <a:pPr algn="ctr" fontAlgn="ctr"/>
                      <a:r>
                        <a:rPr lang="en-US" sz="1200" u="none" strike="noStrike" dirty="0">
                          <a:effectLst/>
                          <a:latin typeface="Arial" pitchFamily="34" charset="0"/>
                          <a:cs typeface="Arial" pitchFamily="34" charset="0"/>
                        </a:rPr>
                        <a:t>7</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c>
                  <a:txBody>
                    <a:bodyPr/>
                    <a:lstStyle/>
                    <a:p>
                      <a:pPr algn="ctr" fontAlgn="ctr"/>
                      <a:r>
                        <a:rPr lang="mn-MN" sz="1200" b="0" i="0" u="none" strike="noStrike" dirty="0" smtClean="0">
                          <a:solidFill>
                            <a:schemeClr val="dk1"/>
                          </a:solidFill>
                          <a:effectLst/>
                          <a:latin typeface="Arial" pitchFamily="34" charset="0"/>
                          <a:cs typeface="Arial" pitchFamily="34" charset="0"/>
                        </a:rPr>
                        <a:t>18</a:t>
                      </a:r>
                      <a:endParaRPr lang="en-US" sz="1200" b="1" i="1" u="none" strike="noStrike" dirty="0">
                        <a:solidFill>
                          <a:srgbClr val="000000"/>
                        </a:solidFill>
                        <a:effectLst/>
                        <a:latin typeface="Arial" panose="020B0604020202020204" pitchFamily="34" charset="0"/>
                        <a:cs typeface="Arial" pitchFamily="34" charset="0"/>
                      </a:endParaRPr>
                    </a:p>
                  </a:txBody>
                  <a:tcPr marL="9528" marR="9528" marT="9524" marB="0" anchor="ctr"/>
                </a:tc>
              </a:tr>
              <a:tr h="177163">
                <a:tc>
                  <a:txBody>
                    <a:bodyPr/>
                    <a:lstStyle/>
                    <a:p>
                      <a:pPr algn="ctr" fontAlgn="b"/>
                      <a:r>
                        <a:rPr lang="mn-MN" sz="1100" u="none" strike="noStrike">
                          <a:effectLst/>
                          <a:latin typeface="Arial" pitchFamily="34" charset="0"/>
                          <a:cs typeface="Arial" pitchFamily="34" charset="0"/>
                        </a:rPr>
                        <a:t>Дүн</a:t>
                      </a:r>
                      <a:endParaRPr lang="mn-MN" sz="1100" b="1" i="0" u="none" strike="noStrike">
                        <a:solidFill>
                          <a:srgbClr val="000000"/>
                        </a:solidFill>
                        <a:effectLst/>
                        <a:latin typeface="Arial" pitchFamily="34" charset="0"/>
                        <a:cs typeface="Arial" pitchFamily="34" charset="0"/>
                      </a:endParaRPr>
                    </a:p>
                  </a:txBody>
                  <a:tcPr marL="9528" marR="9528" marT="9524" marB="0" anchor="b"/>
                </a:tc>
                <a:tc>
                  <a:txBody>
                    <a:bodyPr/>
                    <a:lstStyle/>
                    <a:p>
                      <a:pPr algn="ctr" fontAlgn="b"/>
                      <a:r>
                        <a:rPr lang="en-US" sz="1100" u="none" strike="noStrike" dirty="0">
                          <a:effectLst/>
                          <a:latin typeface="Arial" pitchFamily="34" charset="0"/>
                          <a:cs typeface="Arial" pitchFamily="34" charset="0"/>
                        </a:rPr>
                        <a:t>169</a:t>
                      </a:r>
                      <a:endParaRPr lang="en-US" sz="1100" b="1" i="0" u="none" strike="noStrike" dirty="0">
                        <a:solidFill>
                          <a:srgbClr val="000000"/>
                        </a:solidFill>
                        <a:effectLst/>
                        <a:latin typeface="Arial" pitchFamily="34" charset="0"/>
                        <a:cs typeface="Arial" pitchFamily="34" charset="0"/>
                      </a:endParaRPr>
                    </a:p>
                  </a:txBody>
                  <a:tcPr marL="9528" marR="9528" marT="9524" marB="0" anchor="b"/>
                </a:tc>
                <a:tc>
                  <a:txBody>
                    <a:bodyPr/>
                    <a:lstStyle/>
                    <a:p>
                      <a:pPr algn="ctr" fontAlgn="b"/>
                      <a:r>
                        <a:rPr lang="mn-MN" sz="1100" b="0" i="0" u="none" strike="noStrike" dirty="0" smtClean="0">
                          <a:solidFill>
                            <a:schemeClr val="dk1"/>
                          </a:solidFill>
                          <a:effectLst/>
                          <a:latin typeface="Arial" pitchFamily="34" charset="0"/>
                          <a:cs typeface="Arial" pitchFamily="34" charset="0"/>
                        </a:rPr>
                        <a:t>255</a:t>
                      </a:r>
                      <a:endParaRPr lang="en-US" sz="1100" b="1" i="0" u="none" strike="noStrike" dirty="0">
                        <a:solidFill>
                          <a:srgbClr val="000000"/>
                        </a:solidFill>
                        <a:effectLst/>
                        <a:latin typeface="Arial" pitchFamily="34" charset="0"/>
                        <a:cs typeface="Arial" pitchFamily="34" charset="0"/>
                      </a:endParaRPr>
                    </a:p>
                  </a:txBody>
                  <a:tcPr marL="9528" marR="9528" marT="9524" marB="0" anchor="b"/>
                </a:tc>
              </a:tr>
            </a:tbl>
          </a:graphicData>
        </a:graphic>
      </p:graphicFrame>
    </p:spTree>
    <p:extLst>
      <p:ext uri="{BB962C8B-B14F-4D97-AF65-F5344CB8AC3E}">
        <p14:creationId xmlns:p14="http://schemas.microsoft.com/office/powerpoint/2010/main" xmlns="" val="341732237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Өрх</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xmlns="" val="2404419170"/>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1227910" y="2551841"/>
            <a:ext cx="7230290" cy="2031325"/>
          </a:xfrm>
          <a:prstGeom prst="rect">
            <a:avLst/>
          </a:prstGeom>
        </p:spPr>
        <p:txBody>
          <a:bodyPr wrap="square">
            <a:spAutoFit/>
          </a:bodyPr>
          <a:lstStyle/>
          <a:p>
            <a:pPr algn="just"/>
            <a:endParaRPr lang="en-US" dirty="0" smtClean="0">
              <a:latin typeface="Arial" charset="0"/>
            </a:endParaRPr>
          </a:p>
          <a:p>
            <a:pPr algn="just"/>
            <a:endParaRPr lang="en-US" dirty="0">
              <a:latin typeface="Arial" charset="0"/>
            </a:endParaRPr>
          </a:p>
          <a:p>
            <a:pPr algn="just"/>
            <a:endParaRPr lang="en-US" dirty="0" smtClean="0">
              <a:latin typeface="Arial" charset="0"/>
            </a:endParaRPr>
          </a:p>
          <a:p>
            <a:pPr algn="just"/>
            <a:endParaRPr lang="en-US" dirty="0">
              <a:latin typeface="Arial" charset="0"/>
            </a:endParaRPr>
          </a:p>
          <a:p>
            <a:pPr algn="just"/>
            <a:endParaRPr lang="en-US" dirty="0" smtClean="0">
              <a:latin typeface="Arial" charset="0"/>
            </a:endParaRPr>
          </a:p>
          <a:p>
            <a:pPr algn="just"/>
            <a:endParaRPr lang="en-US" dirty="0">
              <a:latin typeface="Arial" charset="0"/>
            </a:endParaRPr>
          </a:p>
          <a:p>
            <a:pPr algn="just"/>
            <a:endParaRPr lang="en-US" dirty="0" smtClean="0">
              <a:latin typeface="Arial" charset="0"/>
            </a:endParaRPr>
          </a:p>
        </p:txBody>
      </p:sp>
      <p:sp>
        <p:nvSpPr>
          <p:cNvPr id="9" name="Slide Number Placeholder 4"/>
          <p:cNvSpPr>
            <a:spLocks noGrp="1"/>
          </p:cNvSpPr>
          <p:nvPr>
            <p:ph type="sldNum" sz="quarter" idx="12"/>
          </p:nvPr>
        </p:nvSpPr>
        <p:spPr>
          <a:xfrm>
            <a:off x="7099300" y="6356357"/>
            <a:ext cx="2311400" cy="365125"/>
          </a:xfrm>
        </p:spPr>
        <p:txBody>
          <a:bodyPr/>
          <a:lstStyle/>
          <a:p>
            <a:pPr>
              <a:defRPr/>
            </a:pPr>
            <a:fld id="{9C882CF5-28DA-4721-A856-BBC823FE6AC7}" type="slidenum">
              <a:rPr lang="en-US" smtClean="0">
                <a:solidFill>
                  <a:prstClr val="black">
                    <a:tint val="75000"/>
                  </a:prstClr>
                </a:solidFill>
              </a:rPr>
              <a:pPr>
                <a:defRPr/>
              </a:pPr>
              <a:t>14</a:t>
            </a:fld>
            <a:endParaRPr lang="en-US">
              <a:solidFill>
                <a:prstClr val="black">
                  <a:tint val="75000"/>
                </a:prstClr>
              </a:solidFill>
            </a:endParaRPr>
          </a:p>
        </p:txBody>
      </p:sp>
      <p:grpSp>
        <p:nvGrpSpPr>
          <p:cNvPr id="13" name="Group 12"/>
          <p:cNvGrpSpPr/>
          <p:nvPr/>
        </p:nvGrpSpPr>
        <p:grpSpPr>
          <a:xfrm>
            <a:off x="1485900" y="156099"/>
            <a:ext cx="7744989" cy="377301"/>
            <a:chOff x="1485900" y="156099"/>
            <a:chExt cx="7744989" cy="377301"/>
          </a:xfrm>
        </p:grpSpPr>
        <p:cxnSp>
          <p:nvCxnSpPr>
            <p:cNvPr id="14" name="Straight Connector 13"/>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16" name="Title 5"/>
          <p:cNvSpPr txBox="1">
            <a:spLocks/>
          </p:cNvSpPr>
          <p:nvPr/>
        </p:nvSpPr>
        <p:spPr>
          <a:xfrm>
            <a:off x="1639330" y="4695592"/>
            <a:ext cx="6760086" cy="1120347"/>
          </a:xfrm>
          <a:prstGeom prst="rect">
            <a:avLst/>
          </a:prstGeom>
        </p:spPr>
        <p:txBody>
          <a:bodyPr vert="horz" lIns="91440" tIns="45720" rIns="91440" bIns="45720" rtlCol="0" anchor="b">
            <a:normAutofit/>
          </a:bodyPr>
          <a:lstStyle/>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en-US" sz="1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7" name="Title 5"/>
          <p:cNvSpPr txBox="1">
            <a:spLocks/>
          </p:cNvSpPr>
          <p:nvPr/>
        </p:nvSpPr>
        <p:spPr>
          <a:xfrm>
            <a:off x="1366839" y="2133600"/>
            <a:ext cx="2489200" cy="857250"/>
          </a:xfrm>
          <a:prstGeom prst="rect">
            <a:avLst/>
          </a:prstGeom>
        </p:spPr>
        <p:txBody>
          <a:bodyPr anchor="b">
            <a:normAutofit/>
          </a:bodyPr>
          <a:lstStyle/>
          <a:p>
            <a:pPr algn="ctr" eaLnBrk="1" fontAlgn="auto" hangingPunct="1">
              <a:lnSpc>
                <a:spcPct val="90000"/>
              </a:lnSpc>
              <a:spcAft>
                <a:spcPts val="0"/>
              </a:spcAft>
              <a:defRPr/>
            </a:pPr>
            <a:r>
              <a:rPr lang="mn-MN" b="1" dirty="0">
                <a:solidFill>
                  <a:schemeClr val="accent1">
                    <a:lumMod val="75000"/>
                  </a:schemeClr>
                </a:solidFill>
                <a:latin typeface="Arial" pitchFamily="34" charset="0"/>
                <a:ea typeface="+mj-ea"/>
                <a:cs typeface="Arial" panose="020B0604020202020204" pitchFamily="34" charset="0"/>
              </a:rPr>
              <a:t>Өөр аймаг хот руу шилжин явсан хүн ам- 609</a:t>
            </a:r>
            <a:endParaRPr lang="en-US" b="1" dirty="0">
              <a:solidFill>
                <a:schemeClr val="accent1">
                  <a:lumMod val="75000"/>
                </a:schemeClr>
              </a:solidFill>
              <a:latin typeface="Arial" pitchFamily="34" charset="0"/>
              <a:ea typeface="+mj-ea"/>
              <a:cs typeface="Arial" panose="020B0604020202020204" pitchFamily="34" charset="0"/>
            </a:endParaRPr>
          </a:p>
        </p:txBody>
      </p:sp>
      <p:sp>
        <p:nvSpPr>
          <p:cNvPr id="18" name="Title 5"/>
          <p:cNvSpPr txBox="1">
            <a:spLocks/>
          </p:cNvSpPr>
          <p:nvPr/>
        </p:nvSpPr>
        <p:spPr>
          <a:xfrm>
            <a:off x="2719401" y="990600"/>
            <a:ext cx="3748087" cy="457200"/>
          </a:xfrm>
          <a:prstGeom prst="rect">
            <a:avLst/>
          </a:prstGeom>
        </p:spPr>
        <p:txBody>
          <a:bodyPr anchor="b">
            <a:normAutofit/>
          </a:bodyPr>
          <a:lstStyle/>
          <a:p>
            <a:pPr algn="ctr" eaLnBrk="1" fontAlgn="auto" hangingPunct="1">
              <a:lnSpc>
                <a:spcPct val="90000"/>
              </a:lnSpc>
              <a:spcAft>
                <a:spcPts val="0"/>
              </a:spcAft>
              <a:defRPr/>
            </a:pPr>
            <a:r>
              <a:rPr lang="mn-MN" b="1" dirty="0">
                <a:latin typeface="Arial" pitchFamily="34" charset="0"/>
                <a:ea typeface="+mj-ea"/>
                <a:cs typeface="Arial" panose="020B0604020202020204" pitchFamily="34" charset="0"/>
              </a:rPr>
              <a:t>Шилжилт хөдөлгөөн </a:t>
            </a:r>
            <a:endParaRPr lang="en-US" b="1" dirty="0">
              <a:latin typeface="Arial" pitchFamily="34" charset="0"/>
              <a:ea typeface="+mj-ea"/>
              <a:cs typeface="Arial" panose="020B0604020202020204" pitchFamily="34" charset="0"/>
            </a:endParaRPr>
          </a:p>
        </p:txBody>
      </p:sp>
      <p:sp>
        <p:nvSpPr>
          <p:cNvPr id="19" name="Title 5"/>
          <p:cNvSpPr txBox="1">
            <a:spLocks/>
          </p:cNvSpPr>
          <p:nvPr/>
        </p:nvSpPr>
        <p:spPr>
          <a:xfrm rot="10800000" flipH="1" flipV="1">
            <a:off x="5086361" y="2057400"/>
            <a:ext cx="2735263" cy="838200"/>
          </a:xfrm>
          <a:prstGeom prst="rect">
            <a:avLst/>
          </a:prstGeom>
        </p:spPr>
        <p:txBody>
          <a:bodyPr anchor="b">
            <a:normAutofit/>
          </a:bodyPr>
          <a:lstStyle/>
          <a:p>
            <a:pPr algn="ctr" eaLnBrk="1" fontAlgn="auto" hangingPunct="1">
              <a:lnSpc>
                <a:spcPct val="90000"/>
              </a:lnSpc>
              <a:spcAft>
                <a:spcPts val="0"/>
              </a:spcAft>
              <a:defRPr/>
            </a:pPr>
            <a:r>
              <a:rPr lang="mn-MN" b="1" dirty="0">
                <a:solidFill>
                  <a:schemeClr val="accent1">
                    <a:lumMod val="75000"/>
                  </a:schemeClr>
                </a:solidFill>
                <a:latin typeface="Arial" pitchFamily="34" charset="0"/>
                <a:ea typeface="+mj-ea"/>
                <a:cs typeface="Arial" panose="020B0604020202020204" pitchFamily="34" charset="0"/>
              </a:rPr>
              <a:t>Өөр аймаг хотоос шилжин ирсэн хүн ам- 777</a:t>
            </a:r>
            <a:endParaRPr lang="en-US" b="1" dirty="0">
              <a:solidFill>
                <a:schemeClr val="accent1">
                  <a:lumMod val="75000"/>
                </a:schemeClr>
              </a:solidFill>
              <a:latin typeface="Arial" pitchFamily="34" charset="0"/>
              <a:ea typeface="+mj-ea"/>
              <a:cs typeface="Arial" panose="020B0604020202020204" pitchFamily="34" charset="0"/>
            </a:endParaRPr>
          </a:p>
        </p:txBody>
      </p:sp>
      <p:sp>
        <p:nvSpPr>
          <p:cNvPr id="20" name="Down Arrow 19"/>
          <p:cNvSpPr/>
          <p:nvPr/>
        </p:nvSpPr>
        <p:spPr>
          <a:xfrm>
            <a:off x="2368552" y="3311533"/>
            <a:ext cx="338138" cy="5889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Down Arrow 20"/>
          <p:cNvSpPr/>
          <p:nvPr/>
        </p:nvSpPr>
        <p:spPr>
          <a:xfrm>
            <a:off x="6454775" y="3311533"/>
            <a:ext cx="284163" cy="5889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itle 5"/>
          <p:cNvSpPr txBox="1">
            <a:spLocks/>
          </p:cNvSpPr>
          <p:nvPr/>
        </p:nvSpPr>
        <p:spPr>
          <a:xfrm>
            <a:off x="1093788" y="3962416"/>
            <a:ext cx="3371850" cy="1516063"/>
          </a:xfrm>
          <a:prstGeom prst="rect">
            <a:avLst/>
          </a:prstGeom>
        </p:spPr>
        <p:txBody>
          <a:bodyPr anchor="b">
            <a:normAutofit fontScale="85000" lnSpcReduction="20000"/>
          </a:bodyPr>
          <a:lstStyle/>
          <a:p>
            <a:pPr algn="ctr" eaLnBrk="1" fontAlgn="auto" hangingPunct="1">
              <a:lnSpc>
                <a:spcPct val="90000"/>
              </a:lnSpc>
              <a:spcAft>
                <a:spcPts val="0"/>
              </a:spcAft>
              <a:defRPr/>
            </a:pPr>
            <a:r>
              <a:rPr lang="mn-MN" b="1" dirty="0">
                <a:solidFill>
                  <a:schemeClr val="accent1">
                    <a:lumMod val="75000"/>
                  </a:schemeClr>
                </a:solidFill>
                <a:latin typeface="Arial" pitchFamily="34" charset="0"/>
                <a:ea typeface="+mj-ea"/>
                <a:cs typeface="Arial" panose="020B0604020202020204" pitchFamily="34" charset="0"/>
              </a:rPr>
              <a:t>0-16 насны хүүхэд-175</a:t>
            </a:r>
          </a:p>
          <a:p>
            <a:pPr algn="ctr" eaLnBrk="1" fontAlgn="auto" hangingPunct="1">
              <a:lnSpc>
                <a:spcPct val="90000"/>
              </a:lnSpc>
              <a:spcAft>
                <a:spcPts val="0"/>
              </a:spcAft>
              <a:defRPr/>
            </a:pPr>
            <a:endParaRPr lang="en-US" b="1" dirty="0">
              <a:solidFill>
                <a:schemeClr val="accent1">
                  <a:lumMod val="75000"/>
                </a:schemeClr>
              </a:solidFill>
              <a:latin typeface="Arial" pitchFamily="34" charset="0"/>
              <a:ea typeface="+mj-ea"/>
              <a:cs typeface="Arial" panose="020B0604020202020204" pitchFamily="34" charset="0"/>
            </a:endParaRPr>
          </a:p>
          <a:p>
            <a:pPr algn="ctr" eaLnBrk="1" fontAlgn="auto" hangingPunct="1">
              <a:lnSpc>
                <a:spcPct val="90000"/>
              </a:lnSpc>
              <a:spcAft>
                <a:spcPts val="0"/>
              </a:spcAft>
              <a:defRPr/>
            </a:pPr>
            <a:r>
              <a:rPr lang="mn-MN" b="1" dirty="0">
                <a:solidFill>
                  <a:schemeClr val="accent1">
                    <a:lumMod val="75000"/>
                  </a:schemeClr>
                </a:solidFill>
                <a:latin typeface="Arial" pitchFamily="34" charset="0"/>
                <a:ea typeface="+mj-ea"/>
                <a:cs typeface="Arial" panose="020B0604020202020204" pitchFamily="34" charset="0"/>
              </a:rPr>
              <a:t>28,7 </a:t>
            </a:r>
            <a:r>
              <a:rPr lang="en-US" b="1" dirty="0">
                <a:solidFill>
                  <a:schemeClr val="accent1">
                    <a:lumMod val="75000"/>
                  </a:schemeClr>
                </a:solidFill>
                <a:latin typeface="Arial" pitchFamily="34" charset="0"/>
                <a:ea typeface="+mj-ea"/>
                <a:cs typeface="Arial" panose="020B0604020202020204" pitchFamily="34" charset="0"/>
              </a:rPr>
              <a:t>%</a:t>
            </a:r>
            <a:endParaRPr lang="mn-MN" b="1" dirty="0">
              <a:solidFill>
                <a:schemeClr val="accent1">
                  <a:lumMod val="75000"/>
                </a:schemeClr>
              </a:solidFill>
              <a:latin typeface="Arial" pitchFamily="34" charset="0"/>
              <a:ea typeface="+mj-ea"/>
              <a:cs typeface="Arial" panose="020B0604020202020204" pitchFamily="34" charset="0"/>
            </a:endParaRPr>
          </a:p>
          <a:p>
            <a:pPr algn="ctr" eaLnBrk="1" fontAlgn="auto" hangingPunct="1">
              <a:lnSpc>
                <a:spcPct val="90000"/>
              </a:lnSpc>
              <a:spcAft>
                <a:spcPts val="0"/>
              </a:spcAft>
              <a:defRPr/>
            </a:pPr>
            <a:endParaRPr lang="mn-MN" b="1" dirty="0">
              <a:solidFill>
                <a:schemeClr val="accent1">
                  <a:lumMod val="75000"/>
                </a:schemeClr>
              </a:solidFill>
              <a:latin typeface="Arial" pitchFamily="34" charset="0"/>
              <a:ea typeface="+mj-ea"/>
              <a:cs typeface="Arial" panose="020B0604020202020204" pitchFamily="34" charset="0"/>
            </a:endParaRPr>
          </a:p>
          <a:p>
            <a:pPr algn="ctr" eaLnBrk="1" fontAlgn="auto" hangingPunct="1">
              <a:lnSpc>
                <a:spcPct val="90000"/>
              </a:lnSpc>
              <a:spcAft>
                <a:spcPts val="0"/>
              </a:spcAft>
              <a:defRPr/>
            </a:pPr>
            <a:endParaRPr lang="mn-MN" b="1" dirty="0">
              <a:solidFill>
                <a:schemeClr val="accent1">
                  <a:lumMod val="75000"/>
                </a:schemeClr>
              </a:solidFill>
              <a:latin typeface="Arial" pitchFamily="34" charset="0"/>
              <a:ea typeface="+mj-ea"/>
              <a:cs typeface="Arial" panose="020B0604020202020204" pitchFamily="34" charset="0"/>
            </a:endParaRPr>
          </a:p>
          <a:p>
            <a:pPr algn="ctr" eaLnBrk="1" fontAlgn="auto" hangingPunct="1">
              <a:lnSpc>
                <a:spcPct val="90000"/>
              </a:lnSpc>
              <a:spcAft>
                <a:spcPts val="0"/>
              </a:spcAft>
              <a:defRPr/>
            </a:pPr>
            <a:r>
              <a:rPr lang="mn-MN" b="1" dirty="0">
                <a:solidFill>
                  <a:schemeClr val="accent1">
                    <a:lumMod val="75000"/>
                  </a:schemeClr>
                </a:solidFill>
                <a:latin typeface="Arial" pitchFamily="34" charset="0"/>
                <a:ea typeface="+mj-ea"/>
                <a:cs typeface="Arial" panose="020B0604020202020204" pitchFamily="34" charset="0"/>
              </a:rPr>
              <a:t>16-дээш насны- 434</a:t>
            </a:r>
            <a:endParaRPr lang="en-US" b="1" dirty="0">
              <a:solidFill>
                <a:schemeClr val="accent1">
                  <a:lumMod val="75000"/>
                </a:schemeClr>
              </a:solidFill>
              <a:latin typeface="Arial" pitchFamily="34" charset="0"/>
              <a:ea typeface="+mj-ea"/>
              <a:cs typeface="Arial" panose="020B0604020202020204" pitchFamily="34" charset="0"/>
            </a:endParaRPr>
          </a:p>
          <a:p>
            <a:pPr algn="ctr" eaLnBrk="1" fontAlgn="auto" hangingPunct="1">
              <a:lnSpc>
                <a:spcPct val="90000"/>
              </a:lnSpc>
              <a:spcAft>
                <a:spcPts val="0"/>
              </a:spcAft>
              <a:defRPr/>
            </a:pPr>
            <a:endParaRPr lang="en-US" b="1" dirty="0">
              <a:solidFill>
                <a:schemeClr val="accent1">
                  <a:lumMod val="75000"/>
                </a:schemeClr>
              </a:solidFill>
              <a:latin typeface="Arial" pitchFamily="34" charset="0"/>
              <a:ea typeface="+mj-ea"/>
              <a:cs typeface="Arial" panose="020B0604020202020204" pitchFamily="34" charset="0"/>
            </a:endParaRPr>
          </a:p>
          <a:p>
            <a:pPr algn="ctr" eaLnBrk="1" fontAlgn="auto" hangingPunct="1">
              <a:lnSpc>
                <a:spcPct val="90000"/>
              </a:lnSpc>
              <a:spcAft>
                <a:spcPts val="0"/>
              </a:spcAft>
              <a:defRPr/>
            </a:pPr>
            <a:r>
              <a:rPr lang="en-US" b="1" dirty="0">
                <a:solidFill>
                  <a:schemeClr val="accent1">
                    <a:lumMod val="75000"/>
                  </a:schemeClr>
                </a:solidFill>
                <a:latin typeface="Arial" pitchFamily="34" charset="0"/>
                <a:ea typeface="+mj-ea"/>
                <a:cs typeface="Arial" panose="020B0604020202020204" pitchFamily="34" charset="0"/>
              </a:rPr>
              <a:t>71.3%</a:t>
            </a:r>
          </a:p>
        </p:txBody>
      </p:sp>
      <p:sp>
        <p:nvSpPr>
          <p:cNvPr id="23" name="Title 5"/>
          <p:cNvSpPr txBox="1">
            <a:spLocks/>
          </p:cNvSpPr>
          <p:nvPr/>
        </p:nvSpPr>
        <p:spPr>
          <a:xfrm>
            <a:off x="5327663" y="3962411"/>
            <a:ext cx="3032125" cy="1431925"/>
          </a:xfrm>
          <a:prstGeom prst="rect">
            <a:avLst/>
          </a:prstGeom>
        </p:spPr>
        <p:txBody>
          <a:bodyPr anchor="b">
            <a:normAutofit fontScale="85000" lnSpcReduction="20000"/>
          </a:bodyPr>
          <a:lstStyle/>
          <a:p>
            <a:pPr algn="ctr" eaLnBrk="1" fontAlgn="auto" hangingPunct="1">
              <a:lnSpc>
                <a:spcPct val="90000"/>
              </a:lnSpc>
              <a:spcAft>
                <a:spcPts val="0"/>
              </a:spcAft>
              <a:defRPr/>
            </a:pPr>
            <a:r>
              <a:rPr lang="mn-MN" b="1" dirty="0">
                <a:solidFill>
                  <a:schemeClr val="accent1">
                    <a:lumMod val="75000"/>
                  </a:schemeClr>
                </a:solidFill>
                <a:latin typeface="Arial" pitchFamily="34" charset="0"/>
                <a:ea typeface="+mj-ea"/>
                <a:cs typeface="Arial" panose="020B0604020202020204" pitchFamily="34" charset="0"/>
              </a:rPr>
              <a:t>0-16 насны хүүхэд-266</a:t>
            </a:r>
          </a:p>
          <a:p>
            <a:pPr algn="ctr" eaLnBrk="1" fontAlgn="auto" hangingPunct="1">
              <a:lnSpc>
                <a:spcPct val="90000"/>
              </a:lnSpc>
              <a:spcAft>
                <a:spcPts val="0"/>
              </a:spcAft>
              <a:defRPr/>
            </a:pPr>
            <a:endParaRPr lang="mn-MN" b="1" dirty="0">
              <a:solidFill>
                <a:schemeClr val="accent1">
                  <a:lumMod val="75000"/>
                </a:schemeClr>
              </a:solidFill>
              <a:latin typeface="Arial" pitchFamily="34" charset="0"/>
              <a:ea typeface="+mj-ea"/>
              <a:cs typeface="Arial" panose="020B0604020202020204" pitchFamily="34" charset="0"/>
            </a:endParaRPr>
          </a:p>
          <a:p>
            <a:pPr algn="ctr" eaLnBrk="1" fontAlgn="auto" hangingPunct="1">
              <a:lnSpc>
                <a:spcPct val="90000"/>
              </a:lnSpc>
              <a:spcAft>
                <a:spcPts val="0"/>
              </a:spcAft>
              <a:defRPr/>
            </a:pPr>
            <a:r>
              <a:rPr lang="en-US" b="1" dirty="0">
                <a:solidFill>
                  <a:schemeClr val="accent1">
                    <a:lumMod val="75000"/>
                  </a:schemeClr>
                </a:solidFill>
                <a:latin typeface="Arial" pitchFamily="34" charset="0"/>
                <a:ea typeface="+mj-ea"/>
                <a:cs typeface="Arial" panose="020B0604020202020204" pitchFamily="34" charset="0"/>
              </a:rPr>
              <a:t>34.2%</a:t>
            </a:r>
            <a:endParaRPr lang="mn-MN" b="1" dirty="0">
              <a:solidFill>
                <a:schemeClr val="accent1">
                  <a:lumMod val="75000"/>
                </a:schemeClr>
              </a:solidFill>
              <a:latin typeface="Arial" pitchFamily="34" charset="0"/>
              <a:ea typeface="+mj-ea"/>
              <a:cs typeface="Arial" panose="020B0604020202020204" pitchFamily="34" charset="0"/>
            </a:endParaRPr>
          </a:p>
          <a:p>
            <a:pPr algn="ctr" eaLnBrk="1" fontAlgn="auto" hangingPunct="1">
              <a:lnSpc>
                <a:spcPct val="90000"/>
              </a:lnSpc>
              <a:spcAft>
                <a:spcPts val="0"/>
              </a:spcAft>
              <a:defRPr/>
            </a:pPr>
            <a:endParaRPr lang="mn-MN" b="1" dirty="0">
              <a:solidFill>
                <a:schemeClr val="accent1">
                  <a:lumMod val="75000"/>
                </a:schemeClr>
              </a:solidFill>
              <a:latin typeface="Arial" pitchFamily="34" charset="0"/>
              <a:ea typeface="+mj-ea"/>
              <a:cs typeface="Arial" panose="020B0604020202020204" pitchFamily="34" charset="0"/>
            </a:endParaRPr>
          </a:p>
          <a:p>
            <a:pPr algn="ctr" eaLnBrk="1" fontAlgn="auto" hangingPunct="1">
              <a:lnSpc>
                <a:spcPct val="90000"/>
              </a:lnSpc>
              <a:spcAft>
                <a:spcPts val="0"/>
              </a:spcAft>
              <a:defRPr/>
            </a:pPr>
            <a:endParaRPr lang="mn-MN" b="1" dirty="0">
              <a:solidFill>
                <a:schemeClr val="accent1">
                  <a:lumMod val="75000"/>
                </a:schemeClr>
              </a:solidFill>
              <a:latin typeface="Arial" pitchFamily="34" charset="0"/>
              <a:ea typeface="+mj-ea"/>
              <a:cs typeface="Arial" panose="020B0604020202020204" pitchFamily="34" charset="0"/>
            </a:endParaRPr>
          </a:p>
          <a:p>
            <a:pPr algn="ctr" eaLnBrk="1" fontAlgn="auto" hangingPunct="1">
              <a:lnSpc>
                <a:spcPct val="90000"/>
              </a:lnSpc>
              <a:spcAft>
                <a:spcPts val="0"/>
              </a:spcAft>
              <a:defRPr/>
            </a:pPr>
            <a:r>
              <a:rPr lang="mn-MN" b="1" dirty="0">
                <a:solidFill>
                  <a:schemeClr val="accent1">
                    <a:lumMod val="75000"/>
                  </a:schemeClr>
                </a:solidFill>
                <a:latin typeface="Arial" pitchFamily="34" charset="0"/>
                <a:ea typeface="+mj-ea"/>
                <a:cs typeface="Arial" panose="020B0604020202020204" pitchFamily="34" charset="0"/>
              </a:rPr>
              <a:t>16-дээш насны- 511</a:t>
            </a:r>
            <a:endParaRPr lang="en-US" b="1" dirty="0">
              <a:solidFill>
                <a:schemeClr val="accent1">
                  <a:lumMod val="75000"/>
                </a:schemeClr>
              </a:solidFill>
              <a:latin typeface="Arial" pitchFamily="34" charset="0"/>
              <a:ea typeface="+mj-ea"/>
              <a:cs typeface="Arial" panose="020B0604020202020204" pitchFamily="34" charset="0"/>
            </a:endParaRPr>
          </a:p>
          <a:p>
            <a:pPr algn="ctr" eaLnBrk="1" fontAlgn="auto" hangingPunct="1">
              <a:lnSpc>
                <a:spcPct val="90000"/>
              </a:lnSpc>
              <a:spcAft>
                <a:spcPts val="0"/>
              </a:spcAft>
              <a:defRPr/>
            </a:pPr>
            <a:r>
              <a:rPr lang="en-US" b="1" dirty="0">
                <a:solidFill>
                  <a:schemeClr val="accent1">
                    <a:lumMod val="75000"/>
                  </a:schemeClr>
                </a:solidFill>
                <a:latin typeface="Arial" pitchFamily="34" charset="0"/>
                <a:ea typeface="+mj-ea"/>
                <a:cs typeface="Arial" panose="020B0604020202020204" pitchFamily="34" charset="0"/>
              </a:rPr>
              <a:t> </a:t>
            </a:r>
          </a:p>
          <a:p>
            <a:pPr algn="ctr" eaLnBrk="1" fontAlgn="auto" hangingPunct="1">
              <a:lnSpc>
                <a:spcPct val="90000"/>
              </a:lnSpc>
              <a:spcAft>
                <a:spcPts val="0"/>
              </a:spcAft>
              <a:defRPr/>
            </a:pPr>
            <a:r>
              <a:rPr lang="en-US" b="1" dirty="0">
                <a:solidFill>
                  <a:schemeClr val="accent1">
                    <a:lumMod val="75000"/>
                  </a:schemeClr>
                </a:solidFill>
                <a:latin typeface="Arial" pitchFamily="34" charset="0"/>
                <a:ea typeface="+mj-ea"/>
                <a:cs typeface="Arial" panose="020B0604020202020204" pitchFamily="34" charset="0"/>
              </a:rPr>
              <a:t>65.8%</a:t>
            </a:r>
          </a:p>
        </p:txBody>
      </p:sp>
      <p:sp>
        <p:nvSpPr>
          <p:cNvPr id="24" name="Title 5"/>
          <p:cNvSpPr txBox="1">
            <a:spLocks/>
          </p:cNvSpPr>
          <p:nvPr/>
        </p:nvSpPr>
        <p:spPr>
          <a:xfrm>
            <a:off x="1447809" y="5478463"/>
            <a:ext cx="6911975" cy="711200"/>
          </a:xfrm>
          <a:prstGeom prst="rect">
            <a:avLst/>
          </a:prstGeom>
        </p:spPr>
        <p:txBody>
          <a:bodyPr anchor="b"/>
          <a:lstStyle/>
          <a:p>
            <a:pPr algn="ctr" eaLnBrk="1" fontAlgn="auto" hangingPunct="1">
              <a:lnSpc>
                <a:spcPct val="90000"/>
              </a:lnSpc>
              <a:spcAft>
                <a:spcPts val="0"/>
              </a:spcAft>
              <a:defRPr/>
            </a:pPr>
            <a:r>
              <a:rPr lang="mn-MN" sz="1600" dirty="0">
                <a:latin typeface="Arial" pitchFamily="34" charset="0"/>
                <a:ea typeface="+mj-ea"/>
                <a:cs typeface="Arial" panose="020B0604020202020204" pitchFamily="34" charset="0"/>
              </a:rPr>
              <a:t>Өнгөрсөн онтой харьцуулахад  шилжин явсан хүн ам 47,2 хувиар буурч, шилжин ирсэн хүн ам 10,8 хувиар өсчээ. Энэ нь нийт хүн ам өсөхөд гол нөлөөлсөн байна.</a:t>
            </a:r>
            <a:endParaRPr lang="en-US" sz="1600" dirty="0">
              <a:latin typeface="Arial" pitchFamily="34" charset="0"/>
              <a:ea typeface="+mj-ea"/>
              <a:cs typeface="Arial" panose="020B0604020202020204" pitchFamily="34" charset="0"/>
            </a:endParaRPr>
          </a:p>
        </p:txBody>
      </p:sp>
    </p:spTree>
    <p:extLst>
      <p:ext uri="{BB962C8B-B14F-4D97-AF65-F5344CB8AC3E}">
        <p14:creationId xmlns:p14="http://schemas.microsoft.com/office/powerpoint/2010/main" xmlns="" val="148143854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graphicFrame>
        <p:nvGraphicFramePr>
          <p:cNvPr id="8" name="Chart 7"/>
          <p:cNvGraphicFramePr>
            <a:graphicFrameLocks/>
          </p:cNvGraphicFramePr>
          <p:nvPr>
            <p:extLst>
              <p:ext uri="{D42A27DB-BD31-4B8C-83A1-F6EECF244321}">
                <p14:modId xmlns:p14="http://schemas.microsoft.com/office/powerpoint/2010/main" xmlns="" val="1054042546"/>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1227910" y="2551841"/>
            <a:ext cx="7230290" cy="2031325"/>
          </a:xfrm>
          <a:prstGeom prst="rect">
            <a:avLst/>
          </a:prstGeom>
        </p:spPr>
        <p:txBody>
          <a:bodyPr wrap="square">
            <a:spAutoFit/>
          </a:bodyPr>
          <a:lstStyle/>
          <a:p>
            <a:pPr algn="just"/>
            <a:endParaRPr lang="en-US" dirty="0" smtClean="0">
              <a:latin typeface="Arial" charset="0"/>
            </a:endParaRPr>
          </a:p>
          <a:p>
            <a:pPr algn="just"/>
            <a:endParaRPr lang="en-US" dirty="0">
              <a:latin typeface="Arial" charset="0"/>
            </a:endParaRPr>
          </a:p>
          <a:p>
            <a:pPr algn="just"/>
            <a:endParaRPr lang="en-US" dirty="0" smtClean="0">
              <a:latin typeface="Arial" charset="0"/>
            </a:endParaRPr>
          </a:p>
          <a:p>
            <a:pPr algn="just"/>
            <a:endParaRPr lang="en-US" dirty="0">
              <a:latin typeface="Arial" charset="0"/>
            </a:endParaRPr>
          </a:p>
          <a:p>
            <a:pPr algn="just"/>
            <a:endParaRPr lang="en-US" dirty="0" smtClean="0">
              <a:latin typeface="Arial" charset="0"/>
            </a:endParaRPr>
          </a:p>
          <a:p>
            <a:pPr algn="just"/>
            <a:endParaRPr lang="en-US" dirty="0">
              <a:latin typeface="Arial" charset="0"/>
            </a:endParaRPr>
          </a:p>
          <a:p>
            <a:pPr algn="just"/>
            <a:endParaRPr lang="en-US" dirty="0" smtClean="0">
              <a:latin typeface="Arial" charset="0"/>
            </a:endParaRPr>
          </a:p>
        </p:txBody>
      </p:sp>
      <p:sp>
        <p:nvSpPr>
          <p:cNvPr id="40" name="Slide Number Placeholder 4"/>
          <p:cNvSpPr>
            <a:spLocks noGrp="1"/>
          </p:cNvSpPr>
          <p:nvPr>
            <p:ph type="sldNum" sz="quarter" idx="12"/>
          </p:nvPr>
        </p:nvSpPr>
        <p:spPr>
          <a:xfrm>
            <a:off x="7099300" y="6356357"/>
            <a:ext cx="2311400" cy="365125"/>
          </a:xfrm>
        </p:spPr>
        <p:txBody>
          <a:bodyPr/>
          <a:lstStyle/>
          <a:p>
            <a:pPr>
              <a:defRPr/>
            </a:pPr>
            <a:fld id="{9C882CF5-28DA-4721-A856-BBC823FE6AC7}" type="slidenum">
              <a:rPr lang="en-US" smtClean="0">
                <a:solidFill>
                  <a:prstClr val="black">
                    <a:tint val="75000"/>
                  </a:prstClr>
                </a:solidFill>
              </a:rPr>
              <a:pPr>
                <a:defRPr/>
              </a:pPr>
              <a:t>15</a:t>
            </a:fld>
            <a:endParaRPr lang="en-US">
              <a:solidFill>
                <a:prstClr val="black">
                  <a:tint val="75000"/>
                </a:prstClr>
              </a:solidFill>
            </a:endParaRPr>
          </a:p>
        </p:txBody>
      </p:sp>
      <p:grpSp>
        <p:nvGrpSpPr>
          <p:cNvPr id="41" name="Group 40"/>
          <p:cNvGrpSpPr/>
          <p:nvPr/>
        </p:nvGrpSpPr>
        <p:grpSpPr>
          <a:xfrm>
            <a:off x="1485900" y="156099"/>
            <a:ext cx="7744989" cy="377301"/>
            <a:chOff x="1485900" y="156099"/>
            <a:chExt cx="7744989" cy="377301"/>
          </a:xfrm>
        </p:grpSpPr>
        <p:cxnSp>
          <p:nvCxnSpPr>
            <p:cNvPr id="42" name="Straight Connector 41"/>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44" name="Title 4"/>
          <p:cNvSpPr txBox="1">
            <a:spLocks/>
          </p:cNvSpPr>
          <p:nvPr/>
        </p:nvSpPr>
        <p:spPr>
          <a:xfrm>
            <a:off x="1085850" y="3896513"/>
            <a:ext cx="7886700" cy="98030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600" dirty="0">
              <a:latin typeface="Arial" pitchFamily="34" charset="0"/>
              <a:cs typeface="Arial" pitchFamily="34" charset="0"/>
            </a:endParaRPr>
          </a:p>
        </p:txBody>
      </p:sp>
      <p:sp>
        <p:nvSpPr>
          <p:cNvPr id="45" name="Title 5"/>
          <p:cNvSpPr txBox="1">
            <a:spLocks/>
          </p:cNvSpPr>
          <p:nvPr/>
        </p:nvSpPr>
        <p:spPr>
          <a:xfrm>
            <a:off x="1639896" y="4695851"/>
            <a:ext cx="6759575" cy="1120775"/>
          </a:xfrm>
          <a:prstGeom prst="rect">
            <a:avLst/>
          </a:prstGeom>
        </p:spPr>
        <p:txBody>
          <a:bodyPr anchor="b">
            <a:normAutofit/>
          </a:bodyPr>
          <a:lstStyle/>
          <a:p>
            <a:pPr algn="just" eaLnBrk="1" fontAlgn="auto" hangingPunct="1">
              <a:lnSpc>
                <a:spcPct val="90000"/>
              </a:lnSpc>
              <a:spcAft>
                <a:spcPts val="0"/>
              </a:spcAft>
              <a:defRPr/>
            </a:pPr>
            <a:endParaRPr lang="en-US" b="1" dirty="0">
              <a:latin typeface="Arial" pitchFamily="34" charset="0"/>
              <a:ea typeface="+mj-ea"/>
              <a:cs typeface="Arial" panose="020B0604020202020204" pitchFamily="34" charset="0"/>
            </a:endParaRPr>
          </a:p>
        </p:txBody>
      </p:sp>
      <p:sp>
        <p:nvSpPr>
          <p:cNvPr id="46" name="Title 4"/>
          <p:cNvSpPr txBox="1">
            <a:spLocks/>
          </p:cNvSpPr>
          <p:nvPr/>
        </p:nvSpPr>
        <p:spPr>
          <a:xfrm>
            <a:off x="1085850" y="3895743"/>
            <a:ext cx="7886700" cy="981075"/>
          </a:xfrm>
          <a:prstGeom prst="rect">
            <a:avLst/>
          </a:prstGeom>
        </p:spPr>
        <p:txBody>
          <a:bodyPr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defRPr/>
            </a:pPr>
            <a:r>
              <a:rPr lang="mn-MN" sz="1600" dirty="0" smtClean="0">
                <a:latin typeface="Arial" pitchFamily="34" charset="0"/>
                <a:cs typeface="Arial" pitchFamily="34" charset="0"/>
              </a:rPr>
              <a:t>2017 оны эцсээр аймгийн хэмжээнд хөгжлийн бэрхшээлтэй 1830 хүн байгаа нь өнгөрсөн  оны мөн үеэс 4,7 хувиар өссөн байна. Хөгжлийн бэрхшээлтэй нийт хүн амын 43,0 хувийг эмэгтэйчүүд эзэлж байна. </a:t>
            </a:r>
            <a:endParaRPr lang="en-US" sz="1600" dirty="0">
              <a:latin typeface="Arial" pitchFamily="34" charset="0"/>
              <a:cs typeface="Arial" pitchFamily="34" charset="0"/>
            </a:endParaRPr>
          </a:p>
        </p:txBody>
      </p:sp>
      <p:graphicFrame>
        <p:nvGraphicFramePr>
          <p:cNvPr id="47" name="Chart 4"/>
          <p:cNvGraphicFramePr>
            <a:graphicFrameLocks/>
          </p:cNvGraphicFramePr>
          <p:nvPr>
            <p:extLst>
              <p:ext uri="{D42A27DB-BD31-4B8C-83A1-F6EECF244321}">
                <p14:modId xmlns:p14="http://schemas.microsoft.com/office/powerpoint/2010/main" xmlns="" val="2711776010"/>
              </p:ext>
            </p:extLst>
          </p:nvPr>
        </p:nvGraphicFramePr>
        <p:xfrm>
          <a:off x="2560638" y="1203235"/>
          <a:ext cx="4673600" cy="2844800"/>
        </p:xfrm>
        <a:graphic>
          <a:graphicData uri="http://schemas.openxmlformats.org/presentationml/2006/ole">
            <p:oleObj spid="_x0000_s14341" name="Chart" r:id="rId5" imgW="4682134" imgH="2853175" progId="Excel.Sheet.8">
              <p:embed/>
            </p:oleObj>
          </a:graphicData>
        </a:graphic>
      </p:graphicFrame>
      <p:sp>
        <p:nvSpPr>
          <p:cNvPr id="48" name="Rectangle 47"/>
          <p:cNvSpPr/>
          <p:nvPr/>
        </p:nvSpPr>
        <p:spPr>
          <a:xfrm>
            <a:off x="1371600" y="609600"/>
            <a:ext cx="74676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a:solidFill>
                  <a:srgbClr val="1F497D">
                    <a:lumMod val="75000"/>
                  </a:srgbClr>
                </a:solidFill>
                <a:latin typeface="Arial Unicode MS" pitchFamily="34" charset="-128"/>
                <a:ea typeface="Arial Unicode MS" pitchFamily="34" charset="-128"/>
                <a:cs typeface="Arial Unicode MS" pitchFamily="34" charset="-128"/>
              </a:rPr>
              <a:t>ХҮН 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Хөгжлийн бэрхшээлтэй иргэд</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43741175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graphicFrame>
        <p:nvGraphicFramePr>
          <p:cNvPr id="8" name="Chart 7"/>
          <p:cNvGraphicFramePr>
            <a:graphicFrameLocks/>
          </p:cNvGraphicFramePr>
          <p:nvPr>
            <p:extLst>
              <p:ext uri="{D42A27DB-BD31-4B8C-83A1-F6EECF244321}">
                <p14:modId xmlns:p14="http://schemas.microsoft.com/office/powerpoint/2010/main" xmlns="" val="1054042546"/>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1227910" y="2551841"/>
            <a:ext cx="7230290" cy="2031325"/>
          </a:xfrm>
          <a:prstGeom prst="rect">
            <a:avLst/>
          </a:prstGeom>
        </p:spPr>
        <p:txBody>
          <a:bodyPr wrap="square">
            <a:spAutoFit/>
          </a:bodyPr>
          <a:lstStyle/>
          <a:p>
            <a:pPr algn="just"/>
            <a:endParaRPr lang="en-US" dirty="0" smtClean="0">
              <a:latin typeface="Arial" charset="0"/>
            </a:endParaRPr>
          </a:p>
          <a:p>
            <a:pPr algn="just"/>
            <a:endParaRPr lang="en-US" dirty="0">
              <a:latin typeface="Arial" charset="0"/>
            </a:endParaRPr>
          </a:p>
          <a:p>
            <a:pPr algn="just"/>
            <a:endParaRPr lang="en-US" dirty="0" smtClean="0">
              <a:latin typeface="Arial" charset="0"/>
            </a:endParaRPr>
          </a:p>
          <a:p>
            <a:pPr algn="just"/>
            <a:endParaRPr lang="en-US" dirty="0">
              <a:latin typeface="Arial" charset="0"/>
            </a:endParaRPr>
          </a:p>
          <a:p>
            <a:pPr algn="just"/>
            <a:endParaRPr lang="en-US" dirty="0" smtClean="0">
              <a:latin typeface="Arial" charset="0"/>
            </a:endParaRPr>
          </a:p>
          <a:p>
            <a:pPr algn="just"/>
            <a:endParaRPr lang="en-US" dirty="0">
              <a:latin typeface="Arial" charset="0"/>
            </a:endParaRPr>
          </a:p>
          <a:p>
            <a:pPr algn="just"/>
            <a:endParaRPr lang="en-US" dirty="0" smtClean="0">
              <a:latin typeface="Arial" charset="0"/>
            </a:endParaRPr>
          </a:p>
        </p:txBody>
      </p:sp>
      <p:sp>
        <p:nvSpPr>
          <p:cNvPr id="9" name="Slide Number Placeholder 4"/>
          <p:cNvSpPr>
            <a:spLocks noGrp="1"/>
          </p:cNvSpPr>
          <p:nvPr>
            <p:ph type="sldNum" sz="quarter" idx="12"/>
          </p:nvPr>
        </p:nvSpPr>
        <p:spPr>
          <a:xfrm>
            <a:off x="7099300" y="6356357"/>
            <a:ext cx="2311400" cy="365125"/>
          </a:xfrm>
        </p:spPr>
        <p:txBody>
          <a:bodyPr/>
          <a:lstStyle/>
          <a:p>
            <a:pPr>
              <a:defRPr/>
            </a:pPr>
            <a:fld id="{9C882CF5-28DA-4721-A856-BBC823FE6AC7}" type="slidenum">
              <a:rPr lang="en-US" smtClean="0">
                <a:solidFill>
                  <a:prstClr val="black">
                    <a:tint val="75000"/>
                  </a:prstClr>
                </a:solidFill>
              </a:rPr>
              <a:pPr>
                <a:defRPr/>
              </a:pPr>
              <a:t>16</a:t>
            </a:fld>
            <a:endParaRPr lang="en-US">
              <a:solidFill>
                <a:prstClr val="black">
                  <a:tint val="75000"/>
                </a:prstClr>
              </a:solidFill>
            </a:endParaRPr>
          </a:p>
        </p:txBody>
      </p:sp>
      <p:grpSp>
        <p:nvGrpSpPr>
          <p:cNvPr id="11" name="Group 10"/>
          <p:cNvGrpSpPr/>
          <p:nvPr/>
        </p:nvGrpSpPr>
        <p:grpSpPr>
          <a:xfrm>
            <a:off x="1485900" y="156099"/>
            <a:ext cx="7744989" cy="377301"/>
            <a:chOff x="1485900" y="156099"/>
            <a:chExt cx="7744989" cy="377301"/>
          </a:xfrm>
        </p:grpSpPr>
        <p:cxnSp>
          <p:nvCxnSpPr>
            <p:cNvPr id="13" name="Straight Connector 12"/>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15" name="Title 5"/>
          <p:cNvSpPr txBox="1">
            <a:spLocks/>
          </p:cNvSpPr>
          <p:nvPr/>
        </p:nvSpPr>
        <p:spPr>
          <a:xfrm>
            <a:off x="1866315" y="4600057"/>
            <a:ext cx="6759575" cy="1120775"/>
          </a:xfrm>
          <a:prstGeom prst="rect">
            <a:avLst/>
          </a:prstGeom>
        </p:spPr>
        <p:txBody>
          <a:bodyPr anchor="b">
            <a:normAutofit fontScale="85000" lnSpcReduction="10000"/>
          </a:bodyPr>
          <a:lstStyle/>
          <a:p>
            <a:pPr algn="just" eaLnBrk="1" fontAlgn="auto" hangingPunct="1">
              <a:lnSpc>
                <a:spcPct val="90000"/>
              </a:lnSpc>
              <a:spcAft>
                <a:spcPts val="0"/>
              </a:spcAft>
              <a:defRPr/>
            </a:pPr>
            <a:r>
              <a:rPr lang="mn-MN" dirty="0">
                <a:latin typeface="Arial" pitchFamily="34" charset="0"/>
                <a:ea typeface="+mj-ea"/>
                <a:cs typeface="Arial" panose="020B0604020202020204" pitchFamily="34" charset="0"/>
              </a:rPr>
              <a:t>Аймгийн хэмжээнд 32 бүтэн өнчин хүүхэд байгаагийн 1</a:t>
            </a:r>
            <a:r>
              <a:rPr lang="en-US" dirty="0">
                <a:latin typeface="Arial" pitchFamily="34" charset="0"/>
                <a:ea typeface="+mj-ea"/>
                <a:cs typeface="Arial" panose="020B0604020202020204" pitchFamily="34" charset="0"/>
              </a:rPr>
              <a:t>3</a:t>
            </a:r>
            <a:r>
              <a:rPr lang="mn-MN" dirty="0">
                <a:latin typeface="Arial" pitchFamily="34" charset="0"/>
                <a:ea typeface="+mj-ea"/>
                <a:cs typeface="Arial" panose="020B0604020202020204" pitchFamily="34" charset="0"/>
              </a:rPr>
              <a:t> нь эмэгтэй. 3</a:t>
            </a:r>
            <a:r>
              <a:rPr lang="en-US" dirty="0">
                <a:latin typeface="Arial" pitchFamily="34" charset="0"/>
                <a:ea typeface="+mj-ea"/>
                <a:cs typeface="Arial" panose="020B0604020202020204" pitchFamily="34" charset="0"/>
              </a:rPr>
              <a:t>0</a:t>
            </a:r>
            <a:r>
              <a:rPr lang="mn-MN" dirty="0">
                <a:latin typeface="Arial" pitchFamily="34" charset="0"/>
                <a:ea typeface="+mj-ea"/>
                <a:cs typeface="Arial" panose="020B0604020202020204" pitchFamily="34" charset="0"/>
              </a:rPr>
              <a:t> нь 5 дээш насны хүүхэд байгаа бол 0-4 насны </a:t>
            </a:r>
            <a:r>
              <a:rPr lang="en-US" dirty="0">
                <a:latin typeface="Arial" pitchFamily="34" charset="0"/>
                <a:ea typeface="+mj-ea"/>
                <a:cs typeface="Arial" panose="020B0604020202020204" pitchFamily="34" charset="0"/>
              </a:rPr>
              <a:t>2</a:t>
            </a:r>
            <a:r>
              <a:rPr lang="mn-MN" dirty="0">
                <a:latin typeface="Arial" pitchFamily="34" charset="0"/>
                <a:ea typeface="+mj-ea"/>
                <a:cs typeface="Arial" panose="020B0604020202020204" pitchFamily="34" charset="0"/>
              </a:rPr>
              <a:t> хүүхэд байна.  Хагас өнчин </a:t>
            </a:r>
            <a:r>
              <a:rPr lang="en-US" dirty="0">
                <a:latin typeface="Arial" pitchFamily="34" charset="0"/>
                <a:ea typeface="+mj-ea"/>
                <a:cs typeface="Arial" panose="020B0604020202020204" pitchFamily="34" charset="0"/>
              </a:rPr>
              <a:t>390</a:t>
            </a:r>
            <a:r>
              <a:rPr lang="mn-MN" dirty="0">
                <a:latin typeface="Arial" pitchFamily="34" charset="0"/>
                <a:ea typeface="+mj-ea"/>
                <a:cs typeface="Arial" panose="020B0604020202020204" pitchFamily="34" charset="0"/>
              </a:rPr>
              <a:t> хүүхэд байгаагийн 2</a:t>
            </a:r>
            <a:r>
              <a:rPr lang="en-US" dirty="0">
                <a:latin typeface="Arial" pitchFamily="34" charset="0"/>
                <a:ea typeface="+mj-ea"/>
                <a:cs typeface="Arial" panose="020B0604020202020204" pitchFamily="34" charset="0"/>
              </a:rPr>
              <a:t>05</a:t>
            </a:r>
            <a:r>
              <a:rPr lang="mn-MN" dirty="0">
                <a:latin typeface="Arial" pitchFamily="34" charset="0"/>
                <a:ea typeface="+mj-ea"/>
                <a:cs typeface="Arial" panose="020B0604020202020204" pitchFamily="34" charset="0"/>
              </a:rPr>
              <a:t> нь эмэгтэй хүүхэд байна. Хагас өнчин хүүхдүүдийн </a:t>
            </a:r>
            <a:r>
              <a:rPr lang="en-US" dirty="0">
                <a:latin typeface="Arial" pitchFamily="34" charset="0"/>
                <a:ea typeface="+mj-ea"/>
                <a:cs typeface="Arial" panose="020B0604020202020204" pitchFamily="34" charset="0"/>
              </a:rPr>
              <a:t>260</a:t>
            </a:r>
            <a:r>
              <a:rPr lang="mn-MN" dirty="0">
                <a:latin typeface="Arial" pitchFamily="34" charset="0"/>
                <a:ea typeface="+mj-ea"/>
                <a:cs typeface="Arial" panose="020B0604020202020204" pitchFamily="34" charset="0"/>
              </a:rPr>
              <a:t> буюу </a:t>
            </a:r>
            <a:r>
              <a:rPr lang="en-US" dirty="0">
                <a:latin typeface="Arial" pitchFamily="34" charset="0"/>
                <a:ea typeface="+mj-ea"/>
                <a:cs typeface="Arial" panose="020B0604020202020204" pitchFamily="34" charset="0"/>
              </a:rPr>
              <a:t>66.7</a:t>
            </a:r>
            <a:r>
              <a:rPr lang="mn-MN" dirty="0">
                <a:latin typeface="Arial" pitchFamily="34" charset="0"/>
                <a:ea typeface="+mj-ea"/>
                <a:cs typeface="Arial" panose="020B0604020202020204" pitchFamily="34" charset="0"/>
              </a:rPr>
              <a:t> хувь нь 10-с дээш насны хүүхэд, 9</a:t>
            </a:r>
            <a:r>
              <a:rPr lang="en-US" dirty="0">
                <a:latin typeface="Arial" pitchFamily="34" charset="0"/>
                <a:ea typeface="+mj-ea"/>
                <a:cs typeface="Arial" panose="020B0604020202020204" pitchFamily="34" charset="0"/>
              </a:rPr>
              <a:t>4</a:t>
            </a:r>
            <a:r>
              <a:rPr lang="mn-MN" dirty="0">
                <a:latin typeface="Arial" pitchFamily="34" charset="0"/>
                <a:ea typeface="+mj-ea"/>
                <a:cs typeface="Arial" panose="020B0604020202020204" pitchFamily="34" charset="0"/>
              </a:rPr>
              <a:t> нь 5-9 насны хүүхэд, 3</a:t>
            </a:r>
            <a:r>
              <a:rPr lang="en-US" dirty="0">
                <a:latin typeface="Arial" pitchFamily="34" charset="0"/>
                <a:ea typeface="+mj-ea"/>
                <a:cs typeface="Arial" panose="020B0604020202020204" pitchFamily="34" charset="0"/>
              </a:rPr>
              <a:t>6</a:t>
            </a:r>
            <a:r>
              <a:rPr lang="mn-MN" dirty="0">
                <a:latin typeface="Arial" pitchFamily="34" charset="0"/>
                <a:ea typeface="+mj-ea"/>
                <a:cs typeface="Arial" panose="020B0604020202020204" pitchFamily="34" charset="0"/>
              </a:rPr>
              <a:t> нь 0-4 насны хүүхэд байна.</a:t>
            </a:r>
            <a:endParaRPr lang="en-US" b="1" dirty="0">
              <a:latin typeface="Arial" pitchFamily="34" charset="0"/>
              <a:ea typeface="+mj-ea"/>
              <a:cs typeface="Arial" panose="020B0604020202020204" pitchFamily="34" charset="0"/>
            </a:endParaRPr>
          </a:p>
        </p:txBody>
      </p:sp>
      <p:graphicFrame>
        <p:nvGraphicFramePr>
          <p:cNvPr id="16" name="Chart 5"/>
          <p:cNvGraphicFramePr>
            <a:graphicFrameLocks/>
          </p:cNvGraphicFramePr>
          <p:nvPr/>
        </p:nvGraphicFramePr>
        <p:xfrm>
          <a:off x="1509713" y="1350963"/>
          <a:ext cx="3640137" cy="2844800"/>
        </p:xfrm>
        <a:graphic>
          <a:graphicData uri="http://schemas.openxmlformats.org/presentationml/2006/ole">
            <p:oleObj spid="_x0000_s15368" name="Chart" r:id="rId5" imgW="3645724" imgH="2853175" progId="Excel.Sheet.8">
              <p:embed/>
            </p:oleObj>
          </a:graphicData>
        </a:graphic>
      </p:graphicFrame>
      <p:graphicFrame>
        <p:nvGraphicFramePr>
          <p:cNvPr id="17" name="Chart 8"/>
          <p:cNvGraphicFramePr>
            <a:graphicFrameLocks/>
          </p:cNvGraphicFramePr>
          <p:nvPr/>
        </p:nvGraphicFramePr>
        <p:xfrm>
          <a:off x="4730763" y="1182688"/>
          <a:ext cx="3844925" cy="2844800"/>
        </p:xfrm>
        <a:graphic>
          <a:graphicData uri="http://schemas.openxmlformats.org/presentationml/2006/ole">
            <p:oleObj spid="_x0000_s15369" name="Chart" r:id="rId6" imgW="3853006" imgH="2847079" progId="Excel.Sheet.8">
              <p:embed/>
            </p:oleObj>
          </a:graphicData>
        </a:graphic>
      </p:graphicFrame>
      <p:sp>
        <p:nvSpPr>
          <p:cNvPr id="18" name="Rectangle 17"/>
          <p:cNvSpPr/>
          <p:nvPr/>
        </p:nvSpPr>
        <p:spPr>
          <a:xfrm>
            <a:off x="1371600" y="609600"/>
            <a:ext cx="74676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Өнчин хүүхэд</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43741175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8363" y="3628076"/>
            <a:ext cx="6476637" cy="2246769"/>
          </a:xfrm>
          <a:prstGeom prst="rect">
            <a:avLst/>
          </a:prstGeom>
        </p:spPr>
        <p:txBody>
          <a:bodyPr wrap="square">
            <a:spAutoFit/>
          </a:bodyPr>
          <a:lstStyle/>
          <a:p>
            <a:endParaRPr lang="mn-MN" sz="1400" dirty="0" smtClean="0">
              <a:latin typeface="Arial" pitchFamily="34" charset="0"/>
              <a:cs typeface="Arial" pitchFamily="34" charset="0"/>
            </a:endParaRPr>
          </a:p>
          <a:p>
            <a:endParaRPr lang="mn-MN" sz="1400" dirty="0">
              <a:latin typeface="Arial" pitchFamily="34" charset="0"/>
              <a:cs typeface="Arial" pitchFamily="34" charset="0"/>
            </a:endParaRPr>
          </a:p>
          <a:p>
            <a:endParaRPr lang="mn-MN" sz="1400" dirty="0" smtClean="0">
              <a:latin typeface="Arial" pitchFamily="34" charset="0"/>
              <a:cs typeface="Arial" pitchFamily="34" charset="0"/>
            </a:endParaRPr>
          </a:p>
          <a:p>
            <a:endParaRPr lang="mn-MN" sz="1400" dirty="0">
              <a:latin typeface="Arial" pitchFamily="34" charset="0"/>
              <a:cs typeface="Arial" pitchFamily="34" charset="0"/>
            </a:endParaRPr>
          </a:p>
          <a:p>
            <a:endParaRPr lang="mn-MN" sz="1400" dirty="0" smtClean="0">
              <a:latin typeface="Arial" pitchFamily="34" charset="0"/>
              <a:cs typeface="Arial" pitchFamily="34" charset="0"/>
            </a:endParaRPr>
          </a:p>
          <a:p>
            <a:r>
              <a:rPr lang="mn-MN" sz="1400" dirty="0" smtClean="0">
                <a:latin typeface="Arial" pitchFamily="34" charset="0"/>
                <a:cs typeface="Arial" pitchFamily="34" charset="0"/>
              </a:rPr>
              <a:t>Дундговь </a:t>
            </a:r>
            <a:r>
              <a:rPr lang="mn-MN" sz="1400" dirty="0">
                <a:latin typeface="Arial" pitchFamily="34" charset="0"/>
                <a:cs typeface="Arial" pitchFamily="34" charset="0"/>
              </a:rPr>
              <a:t>аймаг 2017 оны жилийн эцэст </a:t>
            </a:r>
            <a:r>
              <a:rPr lang="mn-MN" sz="1400" dirty="0" smtClean="0">
                <a:latin typeface="Arial" pitchFamily="34" charset="0"/>
                <a:cs typeface="Arial" pitchFamily="34" charset="0"/>
              </a:rPr>
              <a:t> 3592978  буюу 3593.0 мянган </a:t>
            </a:r>
            <a:r>
              <a:rPr lang="mn-MN" sz="1400" dirty="0">
                <a:latin typeface="Arial" pitchFamily="34" charset="0"/>
                <a:cs typeface="Arial" pitchFamily="34" charset="0"/>
              </a:rPr>
              <a:t>толгой мал тоолуулсан нь өмнөх оноос 533.1 мянган толгой буюу 17.4 хувиар өссөн байна.  Үүний дотор</a:t>
            </a:r>
            <a:r>
              <a:rPr lang="en-US" sz="1400" dirty="0">
                <a:latin typeface="Arial" pitchFamily="34" charset="0"/>
                <a:cs typeface="Arial" pitchFamily="34" charset="0"/>
              </a:rPr>
              <a:t> </a:t>
            </a:r>
            <a:r>
              <a:rPr lang="en-US" sz="1400" dirty="0" err="1">
                <a:latin typeface="Arial" pitchFamily="34" charset="0"/>
                <a:cs typeface="Arial" pitchFamily="34" charset="0"/>
              </a:rPr>
              <a:t>тэмээ</a:t>
            </a:r>
            <a:r>
              <a:rPr lang="en-US" sz="1400" dirty="0">
                <a:latin typeface="Arial" pitchFamily="34" charset="0"/>
                <a:cs typeface="Arial" pitchFamily="34" charset="0"/>
              </a:rPr>
              <a:t> 36</a:t>
            </a:r>
            <a:r>
              <a:rPr lang="mn-MN" sz="1400" dirty="0">
                <a:latin typeface="Arial" pitchFamily="34" charset="0"/>
                <a:cs typeface="Arial" pitchFamily="34" charset="0"/>
              </a:rPr>
              <a:t>.</a:t>
            </a:r>
            <a:r>
              <a:rPr lang="en-US" sz="1400" dirty="0">
                <a:latin typeface="Arial" pitchFamily="34" charset="0"/>
                <a:cs typeface="Arial" pitchFamily="34" charset="0"/>
              </a:rPr>
              <a:t>8 </a:t>
            </a:r>
            <a:r>
              <a:rPr lang="en-US" sz="1400" dirty="0" err="1">
                <a:latin typeface="Arial" pitchFamily="34" charset="0"/>
                <a:cs typeface="Arial" pitchFamily="34" charset="0"/>
              </a:rPr>
              <a:t>мянга</a:t>
            </a:r>
            <a:r>
              <a:rPr lang="en-US" sz="1400" dirty="0">
                <a:latin typeface="Arial" pitchFamily="34" charset="0"/>
                <a:cs typeface="Arial" pitchFamily="34" charset="0"/>
              </a:rPr>
              <a:t>, </a:t>
            </a:r>
            <a:r>
              <a:rPr lang="en-US" sz="1400" dirty="0" err="1">
                <a:latin typeface="Arial" pitchFamily="34" charset="0"/>
                <a:cs typeface="Arial" pitchFamily="34" charset="0"/>
              </a:rPr>
              <a:t>адуу</a:t>
            </a:r>
            <a:r>
              <a:rPr lang="en-US" sz="1400" dirty="0">
                <a:latin typeface="Arial" pitchFamily="34" charset="0"/>
                <a:cs typeface="Arial" pitchFamily="34" charset="0"/>
              </a:rPr>
              <a:t> </a:t>
            </a:r>
            <a:r>
              <a:rPr lang="mn-MN" sz="1400" dirty="0">
                <a:latin typeface="Arial" pitchFamily="34" charset="0"/>
                <a:cs typeface="Arial" pitchFamily="34" charset="0"/>
              </a:rPr>
              <a:t>1</a:t>
            </a:r>
            <a:r>
              <a:rPr lang="en-US" sz="1400" dirty="0">
                <a:latin typeface="Arial" pitchFamily="34" charset="0"/>
                <a:cs typeface="Arial" pitchFamily="34" charset="0"/>
              </a:rPr>
              <a:t>60</a:t>
            </a:r>
            <a:r>
              <a:rPr lang="mn-MN" sz="1400" dirty="0">
                <a:latin typeface="Arial" pitchFamily="34" charset="0"/>
                <a:cs typeface="Arial" pitchFamily="34" charset="0"/>
              </a:rPr>
              <a:t>.</a:t>
            </a:r>
            <a:r>
              <a:rPr lang="en-US" sz="1400" dirty="0">
                <a:latin typeface="Arial" pitchFamily="34" charset="0"/>
                <a:cs typeface="Arial" pitchFamily="34" charset="0"/>
              </a:rPr>
              <a:t>2 </a:t>
            </a:r>
            <a:r>
              <a:rPr lang="en-US" sz="1400" dirty="0" err="1">
                <a:latin typeface="Arial" pitchFamily="34" charset="0"/>
                <a:cs typeface="Arial" pitchFamily="34" charset="0"/>
              </a:rPr>
              <a:t>мянга</a:t>
            </a:r>
            <a:r>
              <a:rPr lang="en-US" sz="1400" dirty="0">
                <a:latin typeface="Arial" pitchFamily="34" charset="0"/>
                <a:cs typeface="Arial" pitchFamily="34" charset="0"/>
              </a:rPr>
              <a:t>, </a:t>
            </a:r>
            <a:r>
              <a:rPr lang="en-US" sz="1400" dirty="0" err="1">
                <a:latin typeface="Arial" pitchFamily="34" charset="0"/>
                <a:cs typeface="Arial" pitchFamily="34" charset="0"/>
              </a:rPr>
              <a:t>үхэр</a:t>
            </a:r>
            <a:r>
              <a:rPr lang="en-US" sz="1400" dirty="0">
                <a:latin typeface="Arial" pitchFamily="34" charset="0"/>
                <a:cs typeface="Arial" pitchFamily="34" charset="0"/>
              </a:rPr>
              <a:t> 75.3 </a:t>
            </a:r>
            <a:r>
              <a:rPr lang="en-US" sz="1400" dirty="0" err="1">
                <a:latin typeface="Arial" pitchFamily="34" charset="0"/>
                <a:cs typeface="Arial" pitchFamily="34" charset="0"/>
              </a:rPr>
              <a:t>мянга</a:t>
            </a:r>
            <a:r>
              <a:rPr lang="en-US" sz="1400" dirty="0">
                <a:latin typeface="Arial" pitchFamily="34" charset="0"/>
                <a:cs typeface="Arial" pitchFamily="34" charset="0"/>
              </a:rPr>
              <a:t>, </a:t>
            </a:r>
            <a:r>
              <a:rPr lang="en-US" sz="1400" dirty="0" err="1">
                <a:latin typeface="Arial" pitchFamily="34" charset="0"/>
                <a:cs typeface="Arial" pitchFamily="34" charset="0"/>
              </a:rPr>
              <a:t>хонь</a:t>
            </a:r>
            <a:r>
              <a:rPr lang="en-US" sz="1400" dirty="0">
                <a:latin typeface="Arial" pitchFamily="34" charset="0"/>
                <a:cs typeface="Arial" pitchFamily="34" charset="0"/>
              </a:rPr>
              <a:t> 1686.2 </a:t>
            </a:r>
            <a:r>
              <a:rPr lang="en-US" sz="1400" dirty="0" err="1">
                <a:latin typeface="Arial" pitchFamily="34" charset="0"/>
                <a:cs typeface="Arial" pitchFamily="34" charset="0"/>
              </a:rPr>
              <a:t>мянга</a:t>
            </a:r>
            <a:r>
              <a:rPr lang="en-US" sz="1400" dirty="0">
                <a:latin typeface="Arial" pitchFamily="34" charset="0"/>
                <a:cs typeface="Arial" pitchFamily="34" charset="0"/>
              </a:rPr>
              <a:t>, </a:t>
            </a:r>
            <a:r>
              <a:rPr lang="en-US" sz="1400" dirty="0" err="1">
                <a:latin typeface="Arial" pitchFamily="34" charset="0"/>
                <a:cs typeface="Arial" pitchFamily="34" charset="0"/>
              </a:rPr>
              <a:t>ямаа</a:t>
            </a:r>
            <a:r>
              <a:rPr lang="en-US" sz="1400" dirty="0">
                <a:latin typeface="Arial" pitchFamily="34" charset="0"/>
                <a:cs typeface="Arial" pitchFamily="34" charset="0"/>
              </a:rPr>
              <a:t> 1634.6 </a:t>
            </a:r>
            <a:r>
              <a:rPr lang="en-US" sz="1400" dirty="0" err="1">
                <a:latin typeface="Arial" pitchFamily="34" charset="0"/>
                <a:cs typeface="Arial" pitchFamily="34" charset="0"/>
              </a:rPr>
              <a:t>мянган</a:t>
            </a:r>
            <a:r>
              <a:rPr lang="en-US" sz="1400" dirty="0">
                <a:latin typeface="Arial" pitchFamily="34" charset="0"/>
                <a:cs typeface="Arial" pitchFamily="34" charset="0"/>
              </a:rPr>
              <a:t> </a:t>
            </a:r>
            <a:r>
              <a:rPr lang="en-US" sz="1400" dirty="0" err="1">
                <a:latin typeface="Arial" pitchFamily="34" charset="0"/>
                <a:cs typeface="Arial" pitchFamily="34" charset="0"/>
              </a:rPr>
              <a:t>толгой</a:t>
            </a:r>
            <a:r>
              <a:rPr lang="en-US" sz="1400" dirty="0">
                <a:latin typeface="Arial" pitchFamily="34" charset="0"/>
                <a:cs typeface="Arial" pitchFamily="34" charset="0"/>
              </a:rPr>
              <a:t> </a:t>
            </a:r>
            <a:r>
              <a:rPr lang="en-US" sz="1400" dirty="0" err="1">
                <a:latin typeface="Arial" pitchFamily="34" charset="0"/>
                <a:cs typeface="Arial" pitchFamily="34" charset="0"/>
              </a:rPr>
              <a:t>болж</a:t>
            </a:r>
            <a:r>
              <a:rPr lang="mn-MN" sz="1400" dirty="0">
                <a:latin typeface="Arial" pitchFamily="34" charset="0"/>
                <a:cs typeface="Arial" pitchFamily="34" charset="0"/>
              </a:rPr>
              <a:t> мал сүрэг </a:t>
            </a:r>
            <a:r>
              <a:rPr lang="en-US" sz="1400" dirty="0" err="1">
                <a:latin typeface="Arial" pitchFamily="34" charset="0"/>
                <a:cs typeface="Arial" pitchFamily="34" charset="0"/>
              </a:rPr>
              <a:t>таван</a:t>
            </a:r>
            <a:r>
              <a:rPr lang="en-US" sz="1400" dirty="0">
                <a:latin typeface="Arial" pitchFamily="34" charset="0"/>
                <a:cs typeface="Arial" pitchFamily="34" charset="0"/>
              </a:rPr>
              <a:t> </a:t>
            </a:r>
            <a:r>
              <a:rPr lang="en-US" sz="1400" dirty="0" err="1">
                <a:latin typeface="Arial" pitchFamily="34" charset="0"/>
                <a:cs typeface="Arial" pitchFamily="34" charset="0"/>
              </a:rPr>
              <a:t>төрөл</a:t>
            </a:r>
            <a:r>
              <a:rPr lang="en-US" sz="1400" dirty="0">
                <a:latin typeface="Arial" pitchFamily="34" charset="0"/>
                <a:cs typeface="Arial" pitchFamily="34" charset="0"/>
              </a:rPr>
              <a:t> </a:t>
            </a:r>
            <a:r>
              <a:rPr lang="en-US" sz="1400" dirty="0" err="1">
                <a:latin typeface="Arial" pitchFamily="34" charset="0"/>
                <a:cs typeface="Arial" pitchFamily="34" charset="0"/>
              </a:rPr>
              <a:t>дээрээ</a:t>
            </a:r>
            <a:r>
              <a:rPr lang="en-US" sz="1400" dirty="0">
                <a:latin typeface="Arial" pitchFamily="34" charset="0"/>
                <a:cs typeface="Arial" pitchFamily="34" charset="0"/>
              </a:rPr>
              <a:t> </a:t>
            </a:r>
            <a:r>
              <a:rPr lang="en-US" sz="1400" dirty="0" err="1">
                <a:latin typeface="Arial" pitchFamily="34" charset="0"/>
                <a:cs typeface="Arial" pitchFamily="34" charset="0"/>
              </a:rPr>
              <a:t>өссөн</a:t>
            </a:r>
            <a:r>
              <a:rPr lang="en-US" sz="1400" dirty="0">
                <a:latin typeface="Arial" pitchFamily="34" charset="0"/>
                <a:cs typeface="Arial" pitchFamily="34" charset="0"/>
              </a:rPr>
              <a:t> </a:t>
            </a:r>
            <a:r>
              <a:rPr lang="mn-MN" sz="1400" dirty="0">
                <a:latin typeface="Arial" pitchFamily="34" charset="0"/>
                <a:cs typeface="Arial" pitchFamily="34" charset="0"/>
              </a:rPr>
              <a:t>үзүүлэлттэй гарлаа</a:t>
            </a:r>
            <a:r>
              <a:rPr lang="en-US" sz="1400" dirty="0">
                <a:latin typeface="Arial" pitchFamily="34" charset="0"/>
                <a:cs typeface="Arial" pitchFamily="34" charset="0"/>
              </a:rPr>
              <a:t>. </a:t>
            </a:r>
          </a:p>
        </p:txBody>
      </p:sp>
      <p:graphicFrame>
        <p:nvGraphicFramePr>
          <p:cNvPr id="9" name="Chart 8"/>
          <p:cNvGraphicFramePr>
            <a:graphicFrameLocks/>
          </p:cNvGraphicFramePr>
          <p:nvPr>
            <p:extLst>
              <p:ext uri="{D42A27DB-BD31-4B8C-83A1-F6EECF244321}">
                <p14:modId xmlns:p14="http://schemas.microsoft.com/office/powerpoint/2010/main" xmlns="" val="1710445517"/>
              </p:ext>
            </p:extLst>
          </p:nvPr>
        </p:nvGraphicFramePr>
        <p:xfrm>
          <a:off x="1778376" y="1325880"/>
          <a:ext cx="6368142" cy="2743200"/>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p:nvPr/>
        </p:nvGrpSpPr>
        <p:grpSpPr>
          <a:xfrm>
            <a:off x="1485900" y="156099"/>
            <a:ext cx="7744989" cy="377301"/>
            <a:chOff x="1485900" y="156099"/>
            <a:chExt cx="7744989" cy="377301"/>
          </a:xfrm>
        </p:grpSpPr>
        <p:cxnSp>
          <p:nvCxnSpPr>
            <p:cNvPr id="6" name="Straight Connector 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8" name="Rectangle 7"/>
          <p:cNvSpPr/>
          <p:nvPr/>
        </p:nvSpPr>
        <p:spPr>
          <a:xfrm>
            <a:off x="1371600" y="609600"/>
            <a:ext cx="74676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ЭДИЙН ЗАСГИЙН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Хөдөө аж ахуйн</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2301108883"/>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ncrypted-tbn2.gstatic.com/images?q=tbn:ANd9GcSBnF4o2p1xHNpuys8eVxcYb-Ukv--AyMXxp5wgTQjSi-huLm1o"/>
          <p:cNvPicPr>
            <a:picLocks noChangeAspect="1" noChangeArrowheads="1"/>
          </p:cNvPicPr>
          <p:nvPr/>
        </p:nvPicPr>
        <p:blipFill>
          <a:blip r:embed="rId2" cstate="print"/>
          <a:srcRect b="5598"/>
          <a:stretch>
            <a:fillRect/>
          </a:stretch>
        </p:blipFill>
        <p:spPr bwMode="auto">
          <a:xfrm>
            <a:off x="1298928" y="1199608"/>
            <a:ext cx="1619690" cy="1043453"/>
          </a:xfrm>
          <a:prstGeom prst="rect">
            <a:avLst/>
          </a:prstGeom>
          <a:noFill/>
        </p:spPr>
      </p:pic>
      <p:graphicFrame>
        <p:nvGraphicFramePr>
          <p:cNvPr id="9" name="Diagram 8"/>
          <p:cNvGraphicFramePr/>
          <p:nvPr>
            <p:extLst>
              <p:ext uri="{D42A27DB-BD31-4B8C-83A1-F6EECF244321}">
                <p14:modId xmlns:p14="http://schemas.microsoft.com/office/powerpoint/2010/main" xmlns="" val="2056817492"/>
              </p:ext>
            </p:extLst>
          </p:nvPr>
        </p:nvGraphicFramePr>
        <p:xfrm>
          <a:off x="3176995" y="1293223"/>
          <a:ext cx="2971800"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4707708" y="1149563"/>
            <a:ext cx="742950" cy="276999"/>
          </a:xfrm>
          <a:prstGeom prst="rect">
            <a:avLst/>
          </a:prstGeom>
          <a:noFill/>
        </p:spPr>
        <p:txBody>
          <a:bodyPr wrap="square" rtlCol="0">
            <a:spAutoFit/>
          </a:bodyPr>
          <a:lstStyle/>
          <a:p>
            <a:r>
              <a:rPr lang="mn-MN" sz="1200" b="1" dirty="0" smtClean="0">
                <a:solidFill>
                  <a:prstClr val="black"/>
                </a:solidFill>
                <a:latin typeface="Arial" pitchFamily="34" charset="0"/>
                <a:cs typeface="Arial" pitchFamily="34" charset="0"/>
              </a:rPr>
              <a:t>201</a:t>
            </a:r>
            <a:r>
              <a:rPr lang="en-US" sz="1200" b="1" dirty="0" smtClean="0">
                <a:solidFill>
                  <a:prstClr val="black"/>
                </a:solidFill>
                <a:latin typeface="Arial" pitchFamily="34" charset="0"/>
                <a:cs typeface="Arial" pitchFamily="34" charset="0"/>
              </a:rPr>
              <a:t>7</a:t>
            </a:r>
            <a:endParaRPr lang="en-US" sz="1200" b="1" dirty="0">
              <a:solidFill>
                <a:prstClr val="black"/>
              </a:solidFill>
              <a:latin typeface="Arial" pitchFamily="34" charset="0"/>
              <a:cs typeface="Arial" pitchFamily="34" charset="0"/>
            </a:endParaRPr>
          </a:p>
        </p:txBody>
      </p:sp>
      <p:sp>
        <p:nvSpPr>
          <p:cNvPr id="11" name="TextBox 10"/>
          <p:cNvSpPr txBox="1"/>
          <p:nvPr/>
        </p:nvSpPr>
        <p:spPr>
          <a:xfrm>
            <a:off x="3235960" y="1404289"/>
            <a:ext cx="742950" cy="276999"/>
          </a:xfrm>
          <a:prstGeom prst="rect">
            <a:avLst/>
          </a:prstGeom>
          <a:noFill/>
        </p:spPr>
        <p:txBody>
          <a:bodyPr wrap="square" rtlCol="0">
            <a:spAutoFit/>
          </a:bodyPr>
          <a:lstStyle/>
          <a:p>
            <a:r>
              <a:rPr lang="mn-MN" sz="1200" b="1" dirty="0" smtClean="0">
                <a:solidFill>
                  <a:prstClr val="black"/>
                </a:solidFill>
                <a:latin typeface="Arial" pitchFamily="34" charset="0"/>
                <a:cs typeface="Arial" pitchFamily="34" charset="0"/>
              </a:rPr>
              <a:t>201</a:t>
            </a:r>
            <a:r>
              <a:rPr lang="en-US" sz="1200" b="1" dirty="0" smtClean="0">
                <a:solidFill>
                  <a:prstClr val="black"/>
                </a:solidFill>
                <a:latin typeface="Arial" pitchFamily="34" charset="0"/>
                <a:cs typeface="Arial" pitchFamily="34" charset="0"/>
              </a:rPr>
              <a:t>6</a:t>
            </a:r>
            <a:endParaRPr lang="mn-MN" sz="1200" b="1" dirty="0">
              <a:solidFill>
                <a:prstClr val="black"/>
              </a:solidFill>
              <a:latin typeface="Arial" pitchFamily="34" charset="0"/>
              <a:cs typeface="Arial" pitchFamily="34" charset="0"/>
            </a:endParaRPr>
          </a:p>
        </p:txBody>
      </p:sp>
      <p:sp>
        <p:nvSpPr>
          <p:cNvPr id="12" name="TextBox 11"/>
          <p:cNvSpPr txBox="1"/>
          <p:nvPr/>
        </p:nvSpPr>
        <p:spPr>
          <a:xfrm>
            <a:off x="5955392" y="1356392"/>
            <a:ext cx="3714750" cy="276999"/>
          </a:xfrm>
          <a:prstGeom prst="rect">
            <a:avLst/>
          </a:prstGeom>
          <a:noFill/>
        </p:spPr>
        <p:txBody>
          <a:bodyPr wrap="square" rtlCol="0">
            <a:spAutoFit/>
          </a:bodyPr>
          <a:lstStyle/>
          <a:p>
            <a:r>
              <a:rPr lang="en-US" sz="1200" b="1" dirty="0" smtClean="0">
                <a:solidFill>
                  <a:srgbClr val="C00000"/>
                </a:solidFill>
                <a:latin typeface="Arial" pitchFamily="34" charset="0"/>
                <a:cs typeface="Arial" pitchFamily="34" charset="0"/>
              </a:rPr>
              <a:t>23.1 </a:t>
            </a:r>
            <a:r>
              <a:rPr lang="mn-MN" sz="1200" dirty="0" smtClean="0">
                <a:solidFill>
                  <a:prstClr val="black"/>
                </a:solidFill>
                <a:latin typeface="Arial" pitchFamily="34" charset="0"/>
                <a:cs typeface="Arial" pitchFamily="34" charset="0"/>
              </a:rPr>
              <a:t>мянган </a:t>
            </a:r>
            <a:r>
              <a:rPr lang="mn-MN" sz="1200" dirty="0">
                <a:solidFill>
                  <a:prstClr val="black"/>
                </a:solidFill>
                <a:latin typeface="Arial" pitchFamily="34" charset="0"/>
                <a:cs typeface="Arial" pitchFamily="34" charset="0"/>
              </a:rPr>
              <a:t>толгой буюу </a:t>
            </a:r>
            <a:r>
              <a:rPr lang="en-US" sz="1200" dirty="0" smtClean="0">
                <a:solidFill>
                  <a:prstClr val="black"/>
                </a:solidFill>
                <a:latin typeface="Arial" pitchFamily="34" charset="0"/>
                <a:cs typeface="Arial" pitchFamily="34" charset="0"/>
              </a:rPr>
              <a:t> </a:t>
            </a:r>
            <a:r>
              <a:rPr lang="en-US" sz="1200" dirty="0" smtClean="0">
                <a:solidFill>
                  <a:srgbClr val="FF0000"/>
                </a:solidFill>
                <a:latin typeface="Arial" pitchFamily="34" charset="0"/>
                <a:cs typeface="Arial" pitchFamily="34" charset="0"/>
              </a:rPr>
              <a:t>16.9</a:t>
            </a:r>
            <a:r>
              <a:rPr lang="en-US" sz="1200" b="1" dirty="0" smtClean="0">
                <a:solidFill>
                  <a:srgbClr val="FF0000"/>
                </a:solidFill>
                <a:latin typeface="Arial" pitchFamily="34" charset="0"/>
                <a:cs typeface="Arial" pitchFamily="34" charset="0"/>
              </a:rPr>
              <a:t> </a:t>
            </a:r>
            <a:r>
              <a:rPr lang="mn-MN" sz="1200" dirty="0" smtClean="0">
                <a:solidFill>
                  <a:prstClr val="black"/>
                </a:solidFill>
                <a:latin typeface="Arial" pitchFamily="34" charset="0"/>
                <a:cs typeface="Arial" pitchFamily="34" charset="0"/>
              </a:rPr>
              <a:t>хувиар</a:t>
            </a:r>
            <a:endParaRPr lang="en-US" sz="1200" dirty="0">
              <a:solidFill>
                <a:prstClr val="black"/>
              </a:solidFill>
              <a:latin typeface="Arial" pitchFamily="34" charset="0"/>
              <a:cs typeface="Arial" pitchFamily="34" charset="0"/>
            </a:endParaRPr>
          </a:p>
        </p:txBody>
      </p:sp>
      <p:pic>
        <p:nvPicPr>
          <p:cNvPr id="13" name="Picture 4" descr="https://encrypted-tbn1.gstatic.com/images?q=tbn:ANd9GcSpR_INJN_11CPqMTI0m3xaQzansiqWQwAcyJVbom5kUwbxjEuv"/>
          <p:cNvPicPr>
            <a:picLocks noChangeAspect="1" noChangeArrowheads="1"/>
          </p:cNvPicPr>
          <p:nvPr/>
        </p:nvPicPr>
        <p:blipFill>
          <a:blip r:embed="rId7" cstate="print"/>
          <a:srcRect/>
          <a:stretch>
            <a:fillRect/>
          </a:stretch>
        </p:blipFill>
        <p:spPr bwMode="auto">
          <a:xfrm>
            <a:off x="1313079" y="2221354"/>
            <a:ext cx="1619690" cy="1046569"/>
          </a:xfrm>
          <a:prstGeom prst="rect">
            <a:avLst/>
          </a:prstGeom>
          <a:noFill/>
        </p:spPr>
      </p:pic>
      <p:graphicFrame>
        <p:nvGraphicFramePr>
          <p:cNvPr id="14" name="Diagram 13"/>
          <p:cNvGraphicFramePr/>
          <p:nvPr>
            <p:extLst/>
          </p:nvPr>
        </p:nvGraphicFramePr>
        <p:xfrm>
          <a:off x="3044916" y="2312126"/>
          <a:ext cx="3054350" cy="1219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TextBox 14"/>
          <p:cNvSpPr txBox="1"/>
          <p:nvPr/>
        </p:nvSpPr>
        <p:spPr>
          <a:xfrm>
            <a:off x="4766672" y="2140163"/>
            <a:ext cx="742950" cy="276999"/>
          </a:xfrm>
          <a:prstGeom prst="rect">
            <a:avLst/>
          </a:prstGeom>
          <a:noFill/>
        </p:spPr>
        <p:txBody>
          <a:bodyPr wrap="square" rtlCol="0">
            <a:spAutoFit/>
          </a:bodyPr>
          <a:lstStyle/>
          <a:p>
            <a:r>
              <a:rPr lang="mn-MN" sz="1200" b="1" dirty="0" smtClean="0">
                <a:solidFill>
                  <a:prstClr val="black"/>
                </a:solidFill>
                <a:latin typeface="Arial" pitchFamily="34" charset="0"/>
                <a:cs typeface="Arial" pitchFamily="34" charset="0"/>
              </a:rPr>
              <a:t>201</a:t>
            </a:r>
            <a:r>
              <a:rPr lang="en-US" sz="1200" b="1" dirty="0" smtClean="0">
                <a:solidFill>
                  <a:prstClr val="black"/>
                </a:solidFill>
                <a:latin typeface="Arial" pitchFamily="34" charset="0"/>
                <a:cs typeface="Arial" pitchFamily="34" charset="0"/>
              </a:rPr>
              <a:t>7</a:t>
            </a:r>
            <a:endParaRPr lang="en-US" sz="1200" b="1" dirty="0">
              <a:solidFill>
                <a:prstClr val="black"/>
              </a:solidFill>
              <a:latin typeface="Arial" pitchFamily="34" charset="0"/>
              <a:cs typeface="Arial" pitchFamily="34" charset="0"/>
            </a:endParaRPr>
          </a:p>
        </p:txBody>
      </p:sp>
      <p:sp>
        <p:nvSpPr>
          <p:cNvPr id="16" name="TextBox 15"/>
          <p:cNvSpPr txBox="1"/>
          <p:nvPr/>
        </p:nvSpPr>
        <p:spPr>
          <a:xfrm>
            <a:off x="3125107" y="2562529"/>
            <a:ext cx="742950" cy="276999"/>
          </a:xfrm>
          <a:prstGeom prst="rect">
            <a:avLst/>
          </a:prstGeom>
          <a:noFill/>
        </p:spPr>
        <p:txBody>
          <a:bodyPr wrap="square" rtlCol="0">
            <a:spAutoFit/>
          </a:bodyPr>
          <a:lstStyle/>
          <a:p>
            <a:r>
              <a:rPr lang="mn-MN" sz="1200" b="1" dirty="0" smtClean="0">
                <a:solidFill>
                  <a:prstClr val="black"/>
                </a:solidFill>
                <a:latin typeface="Arial" pitchFamily="34" charset="0"/>
                <a:cs typeface="Arial" pitchFamily="34" charset="0"/>
              </a:rPr>
              <a:t>201</a:t>
            </a:r>
            <a:r>
              <a:rPr lang="en-US" sz="1200" b="1" dirty="0" smtClean="0">
                <a:solidFill>
                  <a:prstClr val="black"/>
                </a:solidFill>
                <a:latin typeface="Arial" pitchFamily="34" charset="0"/>
                <a:cs typeface="Arial" pitchFamily="34" charset="0"/>
              </a:rPr>
              <a:t>6</a:t>
            </a:r>
            <a:endParaRPr lang="en-US" sz="1200" b="1" dirty="0">
              <a:solidFill>
                <a:prstClr val="black"/>
              </a:solidFill>
              <a:latin typeface="Arial" pitchFamily="34" charset="0"/>
              <a:cs typeface="Arial" pitchFamily="34" charset="0"/>
            </a:endParaRPr>
          </a:p>
        </p:txBody>
      </p:sp>
      <p:sp>
        <p:nvSpPr>
          <p:cNvPr id="17" name="TextBox 16"/>
          <p:cNvSpPr txBox="1"/>
          <p:nvPr/>
        </p:nvSpPr>
        <p:spPr>
          <a:xfrm>
            <a:off x="5927090" y="2425369"/>
            <a:ext cx="3714750" cy="276999"/>
          </a:xfrm>
          <a:prstGeom prst="rect">
            <a:avLst/>
          </a:prstGeom>
          <a:noFill/>
        </p:spPr>
        <p:txBody>
          <a:bodyPr wrap="square" rtlCol="0">
            <a:spAutoFit/>
          </a:bodyPr>
          <a:lstStyle/>
          <a:p>
            <a:r>
              <a:rPr lang="en-US" sz="1200" b="1" dirty="0" smtClean="0">
                <a:solidFill>
                  <a:srgbClr val="C00000"/>
                </a:solidFill>
                <a:latin typeface="Arial" pitchFamily="34" charset="0"/>
                <a:cs typeface="Arial" pitchFamily="34" charset="0"/>
              </a:rPr>
              <a:t>12.6  </a:t>
            </a:r>
            <a:r>
              <a:rPr lang="mn-MN" sz="1200" dirty="0">
                <a:solidFill>
                  <a:prstClr val="black"/>
                </a:solidFill>
                <a:latin typeface="Arial" pitchFamily="34" charset="0"/>
                <a:cs typeface="Arial" pitchFamily="34" charset="0"/>
              </a:rPr>
              <a:t>мянган толгой буюу </a:t>
            </a:r>
            <a:r>
              <a:rPr lang="en-US" sz="1200" b="1" dirty="0" smtClean="0">
                <a:solidFill>
                  <a:srgbClr val="C00000"/>
                </a:solidFill>
                <a:latin typeface="Arial" pitchFamily="34" charset="0"/>
                <a:cs typeface="Arial" pitchFamily="34" charset="0"/>
              </a:rPr>
              <a:t>20.1 </a:t>
            </a:r>
            <a:r>
              <a:rPr lang="mn-MN" sz="1200" dirty="0" smtClean="0">
                <a:solidFill>
                  <a:prstClr val="black"/>
                </a:solidFill>
                <a:latin typeface="Arial" pitchFamily="34" charset="0"/>
                <a:cs typeface="Arial" pitchFamily="34" charset="0"/>
              </a:rPr>
              <a:t>хувиар</a:t>
            </a:r>
            <a:endParaRPr lang="en-US" sz="1200" dirty="0">
              <a:solidFill>
                <a:prstClr val="black"/>
              </a:solidFill>
              <a:latin typeface="Arial" pitchFamily="34" charset="0"/>
              <a:cs typeface="Arial" pitchFamily="34" charset="0"/>
            </a:endParaRPr>
          </a:p>
        </p:txBody>
      </p:sp>
      <p:pic>
        <p:nvPicPr>
          <p:cNvPr id="18" name="Picture 2" descr="https://encrypted-tbn3.gstatic.com/images?q=tbn:ANd9GcT4PMqbHqbubERrROL9APYy1teut4OkUUswW-jHYkvh4-9RQQh9"/>
          <p:cNvPicPr>
            <a:picLocks noChangeAspect="1" noChangeArrowheads="1"/>
          </p:cNvPicPr>
          <p:nvPr/>
        </p:nvPicPr>
        <p:blipFill>
          <a:blip r:embed="rId12" cstate="print"/>
          <a:srcRect/>
          <a:stretch>
            <a:fillRect/>
          </a:stretch>
        </p:blipFill>
        <p:spPr bwMode="auto">
          <a:xfrm>
            <a:off x="1313091" y="3322402"/>
            <a:ext cx="1616913" cy="1046558"/>
          </a:xfrm>
          <a:prstGeom prst="rect">
            <a:avLst/>
          </a:prstGeom>
          <a:noFill/>
        </p:spPr>
      </p:pic>
      <p:graphicFrame>
        <p:nvGraphicFramePr>
          <p:cNvPr id="19" name="Diagram 18"/>
          <p:cNvGraphicFramePr/>
          <p:nvPr>
            <p:extLst/>
          </p:nvPr>
        </p:nvGraphicFramePr>
        <p:xfrm>
          <a:off x="3143976" y="3298371"/>
          <a:ext cx="2971800" cy="12192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0" name="TextBox 19"/>
          <p:cNvSpPr txBox="1"/>
          <p:nvPr/>
        </p:nvSpPr>
        <p:spPr>
          <a:xfrm>
            <a:off x="4752522" y="3180838"/>
            <a:ext cx="742950" cy="276999"/>
          </a:xfrm>
          <a:prstGeom prst="rect">
            <a:avLst/>
          </a:prstGeom>
          <a:noFill/>
        </p:spPr>
        <p:txBody>
          <a:bodyPr wrap="square" rtlCol="0">
            <a:spAutoFit/>
          </a:bodyPr>
          <a:lstStyle/>
          <a:p>
            <a:r>
              <a:rPr lang="mn-MN" sz="1200" b="1" dirty="0" smtClean="0">
                <a:solidFill>
                  <a:prstClr val="black"/>
                </a:solidFill>
                <a:latin typeface="Arial" pitchFamily="34" charset="0"/>
                <a:cs typeface="Arial" pitchFamily="34" charset="0"/>
              </a:rPr>
              <a:t>201</a:t>
            </a:r>
            <a:r>
              <a:rPr lang="en-US" sz="1200" b="1" dirty="0" smtClean="0">
                <a:solidFill>
                  <a:prstClr val="black"/>
                </a:solidFill>
                <a:latin typeface="Arial" pitchFamily="34" charset="0"/>
                <a:cs typeface="Arial" pitchFamily="34" charset="0"/>
              </a:rPr>
              <a:t>7</a:t>
            </a:r>
            <a:endParaRPr lang="en-US" sz="1200" b="1" dirty="0">
              <a:solidFill>
                <a:prstClr val="black"/>
              </a:solidFill>
              <a:latin typeface="Arial" pitchFamily="34" charset="0"/>
              <a:cs typeface="Arial" pitchFamily="34" charset="0"/>
            </a:endParaRPr>
          </a:p>
        </p:txBody>
      </p:sp>
      <p:sp>
        <p:nvSpPr>
          <p:cNvPr id="21" name="TextBox 20"/>
          <p:cNvSpPr txBox="1"/>
          <p:nvPr/>
        </p:nvSpPr>
        <p:spPr>
          <a:xfrm>
            <a:off x="3238320" y="3522625"/>
            <a:ext cx="742950" cy="276999"/>
          </a:xfrm>
          <a:prstGeom prst="rect">
            <a:avLst/>
          </a:prstGeom>
          <a:noFill/>
        </p:spPr>
        <p:txBody>
          <a:bodyPr wrap="square" rtlCol="0">
            <a:spAutoFit/>
          </a:bodyPr>
          <a:lstStyle/>
          <a:p>
            <a:r>
              <a:rPr lang="mn-MN" sz="1200" b="1" dirty="0" smtClean="0">
                <a:solidFill>
                  <a:prstClr val="black"/>
                </a:solidFill>
                <a:latin typeface="Arial" pitchFamily="34" charset="0"/>
                <a:cs typeface="Arial" pitchFamily="34" charset="0"/>
              </a:rPr>
              <a:t>201</a:t>
            </a:r>
            <a:r>
              <a:rPr lang="en-US" sz="1200" b="1" dirty="0" smtClean="0">
                <a:solidFill>
                  <a:prstClr val="black"/>
                </a:solidFill>
                <a:latin typeface="Arial" pitchFamily="34" charset="0"/>
                <a:cs typeface="Arial" pitchFamily="34" charset="0"/>
              </a:rPr>
              <a:t>6</a:t>
            </a:r>
            <a:endParaRPr lang="en-US" sz="1200" b="1" dirty="0">
              <a:solidFill>
                <a:prstClr val="black"/>
              </a:solidFill>
              <a:latin typeface="Arial" pitchFamily="34" charset="0"/>
              <a:cs typeface="Arial" pitchFamily="34" charset="0"/>
            </a:endParaRPr>
          </a:p>
        </p:txBody>
      </p:sp>
      <p:sp>
        <p:nvSpPr>
          <p:cNvPr id="22" name="TextBox 21"/>
          <p:cNvSpPr txBox="1"/>
          <p:nvPr/>
        </p:nvSpPr>
        <p:spPr>
          <a:xfrm>
            <a:off x="6191250" y="3337064"/>
            <a:ext cx="3714750" cy="276999"/>
          </a:xfrm>
          <a:prstGeom prst="rect">
            <a:avLst/>
          </a:prstGeom>
          <a:noFill/>
        </p:spPr>
        <p:txBody>
          <a:bodyPr wrap="square" rtlCol="0">
            <a:spAutoFit/>
          </a:bodyPr>
          <a:lstStyle/>
          <a:p>
            <a:r>
              <a:rPr lang="en-US" sz="1200" b="1" dirty="0" smtClean="0">
                <a:solidFill>
                  <a:srgbClr val="C00000"/>
                </a:solidFill>
                <a:latin typeface="Arial" pitchFamily="34" charset="0"/>
                <a:cs typeface="Arial" pitchFamily="34" charset="0"/>
              </a:rPr>
              <a:t>2.9 </a:t>
            </a:r>
            <a:r>
              <a:rPr lang="mn-MN" sz="1200" dirty="0">
                <a:solidFill>
                  <a:prstClr val="black"/>
                </a:solidFill>
                <a:latin typeface="Arial" pitchFamily="34" charset="0"/>
                <a:cs typeface="Arial" pitchFamily="34" charset="0"/>
              </a:rPr>
              <a:t>мянган толгой буюу</a:t>
            </a:r>
            <a:r>
              <a:rPr lang="en-US" sz="1200" dirty="0" smtClean="0">
                <a:solidFill>
                  <a:prstClr val="black"/>
                </a:solidFill>
                <a:latin typeface="Arial" pitchFamily="34" charset="0"/>
                <a:cs typeface="Arial" pitchFamily="34" charset="0"/>
              </a:rPr>
              <a:t> </a:t>
            </a:r>
            <a:r>
              <a:rPr lang="en-US" sz="1200" b="1" dirty="0" smtClean="0">
                <a:solidFill>
                  <a:srgbClr val="C00000"/>
                </a:solidFill>
                <a:latin typeface="Arial" pitchFamily="34" charset="0"/>
                <a:cs typeface="Arial" pitchFamily="34" charset="0"/>
              </a:rPr>
              <a:t>8.7 </a:t>
            </a:r>
            <a:r>
              <a:rPr lang="mn-MN" sz="1200" dirty="0" smtClean="0">
                <a:solidFill>
                  <a:prstClr val="black"/>
                </a:solidFill>
                <a:latin typeface="Arial" pitchFamily="34" charset="0"/>
                <a:cs typeface="Arial" pitchFamily="34" charset="0"/>
              </a:rPr>
              <a:t>хувиар</a:t>
            </a:r>
            <a:endParaRPr lang="en-US" sz="1200" dirty="0">
              <a:solidFill>
                <a:prstClr val="black"/>
              </a:solidFill>
              <a:latin typeface="Arial" pitchFamily="34" charset="0"/>
              <a:cs typeface="Arial" pitchFamily="34" charset="0"/>
            </a:endParaRPr>
          </a:p>
        </p:txBody>
      </p:sp>
      <p:graphicFrame>
        <p:nvGraphicFramePr>
          <p:cNvPr id="23" name="Diagram 22"/>
          <p:cNvGraphicFramePr/>
          <p:nvPr>
            <p:extLst>
              <p:ext uri="{D42A27DB-BD31-4B8C-83A1-F6EECF244321}">
                <p14:modId xmlns:p14="http://schemas.microsoft.com/office/powerpoint/2010/main" xmlns="" val="2211952013"/>
              </p:ext>
            </p:extLst>
          </p:nvPr>
        </p:nvGraphicFramePr>
        <p:xfrm>
          <a:off x="3207657" y="4391297"/>
          <a:ext cx="3219450" cy="1143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24" name="TextBox 23"/>
          <p:cNvSpPr txBox="1"/>
          <p:nvPr/>
        </p:nvSpPr>
        <p:spPr>
          <a:xfrm>
            <a:off x="4879884" y="4326015"/>
            <a:ext cx="742950" cy="276999"/>
          </a:xfrm>
          <a:prstGeom prst="rect">
            <a:avLst/>
          </a:prstGeom>
          <a:noFill/>
        </p:spPr>
        <p:txBody>
          <a:bodyPr wrap="square" rtlCol="0">
            <a:spAutoFit/>
          </a:bodyPr>
          <a:lstStyle/>
          <a:p>
            <a:r>
              <a:rPr lang="mn-MN" sz="1200" b="1" dirty="0" smtClean="0">
                <a:solidFill>
                  <a:prstClr val="black"/>
                </a:solidFill>
                <a:latin typeface="Arial" pitchFamily="34" charset="0"/>
                <a:cs typeface="Arial" pitchFamily="34" charset="0"/>
              </a:rPr>
              <a:t>201</a:t>
            </a:r>
            <a:r>
              <a:rPr lang="en-US" sz="1200" b="1" dirty="0" smtClean="0">
                <a:solidFill>
                  <a:prstClr val="black"/>
                </a:solidFill>
                <a:latin typeface="Arial" pitchFamily="34" charset="0"/>
                <a:cs typeface="Arial" pitchFamily="34" charset="0"/>
              </a:rPr>
              <a:t>7</a:t>
            </a:r>
            <a:endParaRPr lang="en-US" sz="1200" b="1" dirty="0">
              <a:solidFill>
                <a:prstClr val="black"/>
              </a:solidFill>
              <a:latin typeface="Arial" pitchFamily="34" charset="0"/>
              <a:cs typeface="Arial" pitchFamily="34" charset="0"/>
            </a:endParaRPr>
          </a:p>
        </p:txBody>
      </p:sp>
      <p:sp>
        <p:nvSpPr>
          <p:cNvPr id="25" name="TextBox 24"/>
          <p:cNvSpPr txBox="1"/>
          <p:nvPr/>
        </p:nvSpPr>
        <p:spPr>
          <a:xfrm>
            <a:off x="3238318" y="4656941"/>
            <a:ext cx="742950" cy="276999"/>
          </a:xfrm>
          <a:prstGeom prst="rect">
            <a:avLst/>
          </a:prstGeom>
          <a:noFill/>
        </p:spPr>
        <p:txBody>
          <a:bodyPr wrap="square" rtlCol="0">
            <a:spAutoFit/>
          </a:bodyPr>
          <a:lstStyle/>
          <a:p>
            <a:r>
              <a:rPr lang="mn-MN" sz="1200" b="1" dirty="0" smtClean="0">
                <a:solidFill>
                  <a:prstClr val="black"/>
                </a:solidFill>
                <a:latin typeface="Arial" pitchFamily="34" charset="0"/>
                <a:cs typeface="Arial" pitchFamily="34" charset="0"/>
              </a:rPr>
              <a:t>201</a:t>
            </a:r>
            <a:r>
              <a:rPr lang="en-US" sz="1200" b="1" dirty="0" smtClean="0">
                <a:solidFill>
                  <a:prstClr val="black"/>
                </a:solidFill>
                <a:latin typeface="Arial" pitchFamily="34" charset="0"/>
                <a:cs typeface="Arial" pitchFamily="34" charset="0"/>
              </a:rPr>
              <a:t>6</a:t>
            </a:r>
            <a:endParaRPr lang="en-US" sz="1200" b="1" dirty="0">
              <a:solidFill>
                <a:prstClr val="black"/>
              </a:solidFill>
              <a:latin typeface="Arial" pitchFamily="34" charset="0"/>
              <a:cs typeface="Arial" pitchFamily="34" charset="0"/>
            </a:endParaRPr>
          </a:p>
        </p:txBody>
      </p:sp>
      <p:graphicFrame>
        <p:nvGraphicFramePr>
          <p:cNvPr id="26" name="Diagram 25"/>
          <p:cNvGraphicFramePr/>
          <p:nvPr>
            <p:extLst/>
          </p:nvPr>
        </p:nvGraphicFramePr>
        <p:xfrm>
          <a:off x="3231243" y="5381897"/>
          <a:ext cx="3054350" cy="1219200"/>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sp>
        <p:nvSpPr>
          <p:cNvPr id="27" name="TextBox 26"/>
          <p:cNvSpPr txBox="1"/>
          <p:nvPr/>
        </p:nvSpPr>
        <p:spPr>
          <a:xfrm>
            <a:off x="5177064" y="5275249"/>
            <a:ext cx="742950" cy="276999"/>
          </a:xfrm>
          <a:prstGeom prst="rect">
            <a:avLst/>
          </a:prstGeom>
          <a:noFill/>
        </p:spPr>
        <p:txBody>
          <a:bodyPr wrap="square" rtlCol="0">
            <a:spAutoFit/>
          </a:bodyPr>
          <a:lstStyle/>
          <a:p>
            <a:r>
              <a:rPr lang="mn-MN" sz="1200" b="1" dirty="0" smtClean="0">
                <a:solidFill>
                  <a:prstClr val="black"/>
                </a:solidFill>
                <a:latin typeface="Arial" pitchFamily="34" charset="0"/>
                <a:cs typeface="Arial" pitchFamily="34" charset="0"/>
              </a:rPr>
              <a:t>201</a:t>
            </a:r>
            <a:r>
              <a:rPr lang="en-US" sz="1200" b="1" dirty="0" smtClean="0">
                <a:solidFill>
                  <a:prstClr val="black"/>
                </a:solidFill>
                <a:latin typeface="Arial" pitchFamily="34" charset="0"/>
                <a:cs typeface="Arial" pitchFamily="34" charset="0"/>
              </a:rPr>
              <a:t>7</a:t>
            </a:r>
            <a:endParaRPr lang="en-US" sz="1200" b="1" dirty="0">
              <a:solidFill>
                <a:prstClr val="black"/>
              </a:solidFill>
              <a:latin typeface="Arial" pitchFamily="34" charset="0"/>
              <a:cs typeface="Arial" pitchFamily="34" charset="0"/>
            </a:endParaRPr>
          </a:p>
        </p:txBody>
      </p:sp>
      <p:sp>
        <p:nvSpPr>
          <p:cNvPr id="28" name="TextBox 27"/>
          <p:cNvSpPr txBox="1"/>
          <p:nvPr/>
        </p:nvSpPr>
        <p:spPr>
          <a:xfrm>
            <a:off x="3337378" y="5593112"/>
            <a:ext cx="742950" cy="276999"/>
          </a:xfrm>
          <a:prstGeom prst="rect">
            <a:avLst/>
          </a:prstGeom>
          <a:noFill/>
        </p:spPr>
        <p:txBody>
          <a:bodyPr wrap="square" rtlCol="0">
            <a:spAutoFit/>
          </a:bodyPr>
          <a:lstStyle/>
          <a:p>
            <a:r>
              <a:rPr lang="mn-MN" sz="1200" b="1" dirty="0" smtClean="0">
                <a:solidFill>
                  <a:prstClr val="black"/>
                </a:solidFill>
                <a:latin typeface="Arial" pitchFamily="34" charset="0"/>
                <a:cs typeface="Arial" pitchFamily="34" charset="0"/>
              </a:rPr>
              <a:t>201</a:t>
            </a:r>
            <a:r>
              <a:rPr lang="en-US" sz="1200" b="1" dirty="0" smtClean="0">
                <a:solidFill>
                  <a:prstClr val="black"/>
                </a:solidFill>
                <a:latin typeface="Arial" pitchFamily="34" charset="0"/>
                <a:cs typeface="Arial" pitchFamily="34" charset="0"/>
              </a:rPr>
              <a:t>7</a:t>
            </a:r>
            <a:endParaRPr lang="en-US" sz="1200" b="1" dirty="0">
              <a:solidFill>
                <a:prstClr val="black"/>
              </a:solidFill>
              <a:latin typeface="Arial" pitchFamily="34" charset="0"/>
              <a:cs typeface="Arial" pitchFamily="34" charset="0"/>
            </a:endParaRPr>
          </a:p>
        </p:txBody>
      </p:sp>
      <p:pic>
        <p:nvPicPr>
          <p:cNvPr id="29" name="irc_mi" descr="http://www.bolod.mn/Upload/news/%D1%8F%D0%BC%D0%B0%D0%B0.jpeg"/>
          <p:cNvPicPr/>
          <p:nvPr/>
        </p:nvPicPr>
        <p:blipFill>
          <a:blip r:embed="rId25" cstate="print"/>
          <a:srcRect/>
          <a:stretch>
            <a:fillRect/>
          </a:stretch>
        </p:blipFill>
        <p:spPr bwMode="auto">
          <a:xfrm>
            <a:off x="1355548" y="5615551"/>
            <a:ext cx="1616913" cy="957275"/>
          </a:xfrm>
          <a:prstGeom prst="rect">
            <a:avLst/>
          </a:prstGeom>
          <a:noFill/>
          <a:ln w="9525">
            <a:noFill/>
            <a:miter lim="800000"/>
            <a:headEnd/>
            <a:tailEnd/>
          </a:ln>
        </p:spPr>
      </p:pic>
      <p:pic>
        <p:nvPicPr>
          <p:cNvPr id="30" name="Picture 8" descr="http://www.medee.mn/pic/3224.jpg"/>
          <p:cNvPicPr>
            <a:picLocks noChangeAspect="1" noChangeArrowheads="1"/>
          </p:cNvPicPr>
          <p:nvPr/>
        </p:nvPicPr>
        <p:blipFill>
          <a:blip r:embed="rId26" cstate="print"/>
          <a:srcRect/>
          <a:stretch>
            <a:fillRect/>
          </a:stretch>
        </p:blipFill>
        <p:spPr bwMode="auto">
          <a:xfrm>
            <a:off x="1327247" y="4433716"/>
            <a:ext cx="1616913" cy="995024"/>
          </a:xfrm>
          <a:prstGeom prst="rect">
            <a:avLst/>
          </a:prstGeom>
          <a:noFill/>
        </p:spPr>
      </p:pic>
      <p:sp>
        <p:nvSpPr>
          <p:cNvPr id="31" name="TextBox 30"/>
          <p:cNvSpPr txBox="1"/>
          <p:nvPr/>
        </p:nvSpPr>
        <p:spPr>
          <a:xfrm>
            <a:off x="6353992" y="4465352"/>
            <a:ext cx="3797300" cy="276999"/>
          </a:xfrm>
          <a:prstGeom prst="rect">
            <a:avLst/>
          </a:prstGeom>
          <a:noFill/>
        </p:spPr>
        <p:txBody>
          <a:bodyPr wrap="square" rtlCol="0">
            <a:spAutoFit/>
          </a:bodyPr>
          <a:lstStyle/>
          <a:p>
            <a:r>
              <a:rPr lang="en-US" sz="1200" b="1" dirty="0" smtClean="0">
                <a:solidFill>
                  <a:srgbClr val="FF0000"/>
                </a:solidFill>
                <a:latin typeface="Arial" pitchFamily="34" charset="0"/>
                <a:cs typeface="Arial" pitchFamily="34" charset="0"/>
              </a:rPr>
              <a:t>249.0</a:t>
            </a:r>
            <a:r>
              <a:rPr lang="en-US" sz="1200" dirty="0" smtClean="0">
                <a:solidFill>
                  <a:prstClr val="black"/>
                </a:solidFill>
                <a:latin typeface="Arial" pitchFamily="34" charset="0"/>
                <a:cs typeface="Arial" pitchFamily="34" charset="0"/>
              </a:rPr>
              <a:t> </a:t>
            </a:r>
            <a:r>
              <a:rPr lang="mn-MN" sz="1200" dirty="0" smtClean="0">
                <a:solidFill>
                  <a:prstClr val="black"/>
                </a:solidFill>
                <a:latin typeface="Arial" pitchFamily="34" charset="0"/>
                <a:cs typeface="Arial" pitchFamily="34" charset="0"/>
              </a:rPr>
              <a:t> </a:t>
            </a:r>
            <a:r>
              <a:rPr lang="mn-MN" sz="1200" dirty="0">
                <a:solidFill>
                  <a:prstClr val="black"/>
                </a:solidFill>
                <a:latin typeface="Arial" pitchFamily="34" charset="0"/>
                <a:cs typeface="Arial" pitchFamily="34" charset="0"/>
              </a:rPr>
              <a:t>мянган толгой буюу </a:t>
            </a:r>
            <a:r>
              <a:rPr lang="en-US" sz="1200" b="1" dirty="0" smtClean="0">
                <a:solidFill>
                  <a:srgbClr val="C00000"/>
                </a:solidFill>
                <a:latin typeface="Arial" pitchFamily="34" charset="0"/>
                <a:cs typeface="Arial" pitchFamily="34" charset="0"/>
              </a:rPr>
              <a:t>17.3 </a:t>
            </a:r>
            <a:r>
              <a:rPr lang="mn-MN" sz="1200" dirty="0" smtClean="0">
                <a:solidFill>
                  <a:prstClr val="black"/>
                </a:solidFill>
                <a:latin typeface="Arial" pitchFamily="34" charset="0"/>
                <a:cs typeface="Arial" pitchFamily="34" charset="0"/>
              </a:rPr>
              <a:t>хувиар</a:t>
            </a:r>
            <a:endParaRPr lang="en-US" sz="1200" dirty="0">
              <a:solidFill>
                <a:prstClr val="black"/>
              </a:solidFill>
              <a:latin typeface="Arial" pitchFamily="34" charset="0"/>
              <a:cs typeface="Arial" pitchFamily="34" charset="0"/>
            </a:endParaRPr>
          </a:p>
        </p:txBody>
      </p:sp>
      <p:sp>
        <p:nvSpPr>
          <p:cNvPr id="32" name="TextBox 31"/>
          <p:cNvSpPr txBox="1"/>
          <p:nvPr/>
        </p:nvSpPr>
        <p:spPr>
          <a:xfrm>
            <a:off x="6297386" y="5390638"/>
            <a:ext cx="3797300" cy="276999"/>
          </a:xfrm>
          <a:prstGeom prst="rect">
            <a:avLst/>
          </a:prstGeom>
          <a:noFill/>
        </p:spPr>
        <p:txBody>
          <a:bodyPr wrap="square" rtlCol="0">
            <a:spAutoFit/>
          </a:bodyPr>
          <a:lstStyle/>
          <a:p>
            <a:r>
              <a:rPr lang="en-US" sz="1200" b="1" dirty="0" smtClean="0">
                <a:solidFill>
                  <a:srgbClr val="C00000"/>
                </a:solidFill>
                <a:latin typeface="Arial" pitchFamily="34" charset="0"/>
                <a:cs typeface="Arial" pitchFamily="34" charset="0"/>
              </a:rPr>
              <a:t>245.4 </a:t>
            </a:r>
            <a:r>
              <a:rPr lang="mn-MN" sz="1200" dirty="0" smtClean="0">
                <a:solidFill>
                  <a:prstClr val="black"/>
                </a:solidFill>
                <a:latin typeface="Arial" pitchFamily="34" charset="0"/>
                <a:cs typeface="Arial" pitchFamily="34" charset="0"/>
              </a:rPr>
              <a:t>мянган толгой </a:t>
            </a:r>
            <a:r>
              <a:rPr lang="mn-MN" sz="1200" dirty="0">
                <a:solidFill>
                  <a:prstClr val="black"/>
                </a:solidFill>
                <a:latin typeface="Arial" pitchFamily="34" charset="0"/>
                <a:cs typeface="Arial" pitchFamily="34" charset="0"/>
              </a:rPr>
              <a:t>буюу </a:t>
            </a:r>
            <a:r>
              <a:rPr lang="en-US" sz="1200" b="1" dirty="0" smtClean="0">
                <a:solidFill>
                  <a:srgbClr val="C00000"/>
                </a:solidFill>
                <a:latin typeface="Arial" pitchFamily="34" charset="0"/>
                <a:cs typeface="Arial" pitchFamily="34" charset="0"/>
              </a:rPr>
              <a:t>17.7 </a:t>
            </a:r>
            <a:r>
              <a:rPr lang="mn-MN" sz="1200" dirty="0" smtClean="0">
                <a:solidFill>
                  <a:prstClr val="black"/>
                </a:solidFill>
                <a:latin typeface="Arial" pitchFamily="34" charset="0"/>
                <a:cs typeface="Arial" pitchFamily="34" charset="0"/>
              </a:rPr>
              <a:t>хувиар</a:t>
            </a:r>
            <a:endParaRPr lang="en-US" sz="1200" dirty="0">
              <a:solidFill>
                <a:prstClr val="black"/>
              </a:solidFill>
              <a:latin typeface="Arial" pitchFamily="34" charset="0"/>
              <a:cs typeface="Arial" pitchFamily="34" charset="0"/>
            </a:endParaRPr>
          </a:p>
        </p:txBody>
      </p:sp>
      <p:grpSp>
        <p:nvGrpSpPr>
          <p:cNvPr id="33" name="Group 32"/>
          <p:cNvGrpSpPr/>
          <p:nvPr/>
        </p:nvGrpSpPr>
        <p:grpSpPr>
          <a:xfrm>
            <a:off x="1485900" y="156099"/>
            <a:ext cx="7744989" cy="377301"/>
            <a:chOff x="1485900" y="156099"/>
            <a:chExt cx="7744989" cy="377301"/>
          </a:xfrm>
        </p:grpSpPr>
        <p:cxnSp>
          <p:nvCxnSpPr>
            <p:cNvPr id="34" name="Straight Connector 33"/>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37" name="Rectangle 36"/>
          <p:cNvSpPr/>
          <p:nvPr/>
        </p:nvSpPr>
        <p:spPr>
          <a:xfrm>
            <a:off x="1371600" y="609600"/>
            <a:ext cx="74676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ЭДИЙН ЗАСГИЙН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Хөдөө аж ахуйн</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223561581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C882CF5-28DA-4721-A856-BBC823FE6AC7}" type="slidenum">
              <a:rPr lang="en-US" smtClean="0">
                <a:solidFill>
                  <a:prstClr val="black">
                    <a:tint val="75000"/>
                  </a:prstClr>
                </a:solidFill>
              </a:rPr>
              <a:pPr>
                <a:defRPr/>
              </a:pPr>
              <a:t>19</a:t>
            </a:fld>
            <a:endParaRPr lang="en-US">
              <a:solidFill>
                <a:prstClr val="black">
                  <a:tint val="75000"/>
                </a:prstClr>
              </a:solidFill>
            </a:endParaRPr>
          </a:p>
        </p:txBody>
      </p:sp>
      <p:pic>
        <p:nvPicPr>
          <p:cNvPr id="1026" name="Picture 2" descr="C:\Users\Admin\Desktop\Untitled-1.jpg"/>
          <p:cNvPicPr>
            <a:picLocks noChangeAspect="1" noChangeArrowheads="1"/>
          </p:cNvPicPr>
          <p:nvPr/>
        </p:nvPicPr>
        <p:blipFill>
          <a:blip r:embed="rId3" cstate="print"/>
          <a:srcRect/>
          <a:stretch>
            <a:fillRect/>
          </a:stretch>
        </p:blipFill>
        <p:spPr bwMode="auto">
          <a:xfrm>
            <a:off x="1300176" y="1619253"/>
            <a:ext cx="7677151" cy="4048125"/>
          </a:xfrm>
          <a:prstGeom prst="rect">
            <a:avLst/>
          </a:prstGeom>
          <a:noFill/>
        </p:spPr>
      </p:pic>
      <p:grpSp>
        <p:nvGrpSpPr>
          <p:cNvPr id="6" name="Group 5"/>
          <p:cNvGrpSpPr/>
          <p:nvPr/>
        </p:nvGrpSpPr>
        <p:grpSpPr>
          <a:xfrm>
            <a:off x="1485900" y="156099"/>
            <a:ext cx="7744989" cy="377301"/>
            <a:chOff x="1485900" y="156099"/>
            <a:chExt cx="7744989" cy="377301"/>
          </a:xfrm>
        </p:grpSpPr>
        <p:cxnSp>
          <p:nvCxnSpPr>
            <p:cNvPr id="7" name="Straight Connector 6"/>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9" name="Rectangle 8"/>
          <p:cNvSpPr/>
          <p:nvPr/>
        </p:nvSpPr>
        <p:spPr>
          <a:xfrm>
            <a:off x="1371600" y="609600"/>
            <a:ext cx="74676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ЭДИЙН ЗАСГИЙН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Хөдөө аж ахуйн</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56876200"/>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58" name="Title 5"/>
          <p:cNvSpPr>
            <a:spLocks noGrp="1"/>
          </p:cNvSpPr>
          <p:nvPr>
            <p:ph type="title"/>
          </p:nvPr>
        </p:nvSpPr>
        <p:spPr>
          <a:xfrm>
            <a:off x="6248400" y="1655805"/>
            <a:ext cx="2914650" cy="4461430"/>
          </a:xfrm>
        </p:spPr>
        <p:txBody>
          <a:bodyPr>
            <a:noAutofit/>
          </a:bodyPr>
          <a:lstStyle/>
          <a:p>
            <a:pPr algn="just">
              <a:lnSpc>
                <a:spcPct val="150000"/>
              </a:lnSpc>
            </a:pPr>
            <a:r>
              <a:rPr lang="mn-MN" sz="1800" dirty="0">
                <a:latin typeface="Arial" pitchFamily="34" charset="0"/>
                <a:cs typeface="Arial" pitchFamily="34" charset="0"/>
              </a:rPr>
              <a:t>201</a:t>
            </a:r>
            <a:r>
              <a:rPr lang="en-US" sz="1800" dirty="0">
                <a:latin typeface="Arial" pitchFamily="34" charset="0"/>
                <a:cs typeface="Arial" pitchFamily="34" charset="0"/>
              </a:rPr>
              <a:t>7</a:t>
            </a:r>
            <a:r>
              <a:rPr lang="mn-MN" sz="1800" dirty="0">
                <a:latin typeface="Arial" pitchFamily="34" charset="0"/>
                <a:cs typeface="Arial" pitchFamily="34" charset="0"/>
              </a:rPr>
              <a:t> оны жилийн эцсийн мэдээгээр аймгийн хүн амын тоо </a:t>
            </a:r>
            <a:r>
              <a:rPr lang="en-US" sz="1800" dirty="0">
                <a:latin typeface="Arial" pitchFamily="34" charset="0"/>
                <a:cs typeface="Arial" pitchFamily="34" charset="0"/>
              </a:rPr>
              <a:t>46383</a:t>
            </a:r>
            <a:r>
              <a:rPr lang="mn-MN" sz="1800" dirty="0">
                <a:latin typeface="Arial" pitchFamily="34" charset="0"/>
                <a:cs typeface="Arial" pitchFamily="34" charset="0"/>
              </a:rPr>
              <a:t> болж өмнөх оноос </a:t>
            </a:r>
            <a:r>
              <a:rPr lang="en-US" sz="1800" dirty="0">
                <a:latin typeface="Arial" pitchFamily="34" charset="0"/>
                <a:cs typeface="Arial" pitchFamily="34" charset="0"/>
              </a:rPr>
              <a:t>868</a:t>
            </a:r>
            <a:r>
              <a:rPr lang="mn-MN" sz="1800" dirty="0">
                <a:latin typeface="Arial" pitchFamily="34" charset="0"/>
                <a:cs typeface="Arial" pitchFamily="34" charset="0"/>
              </a:rPr>
              <a:t> хүнээр буюу 1,</a:t>
            </a:r>
            <a:r>
              <a:rPr lang="en-US" sz="1800" dirty="0">
                <a:latin typeface="Arial" pitchFamily="34" charset="0"/>
                <a:cs typeface="Arial" pitchFamily="34" charset="0"/>
              </a:rPr>
              <a:t>85</a:t>
            </a:r>
            <a:r>
              <a:rPr lang="mn-MN" sz="1800" dirty="0">
                <a:latin typeface="Arial" pitchFamily="34" charset="0"/>
                <a:cs typeface="Arial" pitchFamily="34" charset="0"/>
              </a:rPr>
              <a:t> хувиар өссөн байна. 15 сумын </a:t>
            </a:r>
            <a:r>
              <a:rPr lang="en-US" sz="1800" dirty="0">
                <a:latin typeface="Arial" pitchFamily="34" charset="0"/>
                <a:cs typeface="Arial" pitchFamily="34" charset="0"/>
              </a:rPr>
              <a:t>13</a:t>
            </a:r>
            <a:r>
              <a:rPr lang="mn-MN" sz="1800" dirty="0">
                <a:latin typeface="Arial" pitchFamily="34" charset="0"/>
                <a:cs typeface="Arial" pitchFamily="34" charset="0"/>
              </a:rPr>
              <a:t> суманд хүн амын тоо өсч, </a:t>
            </a:r>
            <a:r>
              <a:rPr lang="en-US" sz="1800" dirty="0">
                <a:latin typeface="Arial" pitchFamily="34" charset="0"/>
                <a:cs typeface="Arial" pitchFamily="34" charset="0"/>
              </a:rPr>
              <a:t>2</a:t>
            </a:r>
            <a:r>
              <a:rPr lang="mn-MN" sz="1800" dirty="0">
                <a:latin typeface="Arial" pitchFamily="34" charset="0"/>
                <a:cs typeface="Arial" pitchFamily="34" charset="0"/>
              </a:rPr>
              <a:t> суманд буурсан байна./</a:t>
            </a:r>
            <a:r>
              <a:rPr lang="mn-MN" sz="1400" dirty="0">
                <a:latin typeface="Arial" pitchFamily="34" charset="0"/>
                <a:cs typeface="Arial" pitchFamily="34" charset="0"/>
              </a:rPr>
              <a:t>Хүн амын тоо буурсан сумдыг </a:t>
            </a:r>
            <a:r>
              <a:rPr lang="mn-MN" sz="1400" dirty="0">
                <a:solidFill>
                  <a:schemeClr val="accent2">
                    <a:lumMod val="75000"/>
                  </a:schemeClr>
                </a:solidFill>
                <a:latin typeface="Arial" pitchFamily="34" charset="0"/>
                <a:cs typeface="Arial" pitchFamily="34" charset="0"/>
              </a:rPr>
              <a:t>улаанаар</a:t>
            </a:r>
            <a:r>
              <a:rPr lang="mn-MN" sz="1400" dirty="0">
                <a:latin typeface="Arial" pitchFamily="34" charset="0"/>
                <a:cs typeface="Arial" pitchFamily="34" charset="0"/>
              </a:rPr>
              <a:t> тэмдэглэв</a:t>
            </a:r>
            <a:r>
              <a:rPr lang="mn-MN" sz="1800" dirty="0">
                <a:latin typeface="Arial" pitchFamily="34" charset="0"/>
                <a:cs typeface="Arial" pitchFamily="34" charset="0"/>
              </a:rPr>
              <a:t>/</a:t>
            </a:r>
            <a:endParaRPr lang="en-US" sz="1800" dirty="0">
              <a:latin typeface="Arial" pitchFamily="34" charset="0"/>
              <a:cs typeface="Arial" pitchFamily="34" charset="0"/>
            </a:endParaRPr>
          </a:p>
        </p:txBody>
      </p:sp>
      <p:graphicFrame>
        <p:nvGraphicFramePr>
          <p:cNvPr id="59" name="Table 58"/>
          <p:cNvGraphicFramePr>
            <a:graphicFrameLocks noGrp="1"/>
          </p:cNvGraphicFramePr>
          <p:nvPr>
            <p:extLst>
              <p:ext uri="{D42A27DB-BD31-4B8C-83A1-F6EECF244321}">
                <p14:modId xmlns:p14="http://schemas.microsoft.com/office/powerpoint/2010/main" xmlns="" val="481100763"/>
              </p:ext>
            </p:extLst>
          </p:nvPr>
        </p:nvGraphicFramePr>
        <p:xfrm>
          <a:off x="990600" y="1524000"/>
          <a:ext cx="4876800" cy="4727341"/>
        </p:xfrm>
        <a:graphic>
          <a:graphicData uri="http://schemas.openxmlformats.org/drawingml/2006/table">
            <a:tbl>
              <a:tblPr>
                <a:tableStyleId>{5C22544A-7EE6-4342-B048-85BDC9FD1C3A}</a:tableStyleId>
              </a:tblPr>
              <a:tblGrid>
                <a:gridCol w="1834713"/>
                <a:gridCol w="963508"/>
                <a:gridCol w="974335"/>
                <a:gridCol w="1104244"/>
              </a:tblGrid>
              <a:tr h="463571">
                <a:tc gridSpan="4">
                  <a:txBody>
                    <a:bodyPr/>
                    <a:lstStyle/>
                    <a:p>
                      <a:pPr algn="ctr" fontAlgn="b"/>
                      <a:r>
                        <a:rPr lang="mn-MN" sz="1600" b="1" u="none" strike="noStrike" dirty="0">
                          <a:effectLst/>
                          <a:latin typeface="Arial" pitchFamily="34" charset="0"/>
                          <a:cs typeface="Arial" pitchFamily="34" charset="0"/>
                        </a:rPr>
                        <a:t>Хүн амын тоо сумдаар</a:t>
                      </a:r>
                      <a:endParaRPr lang="mn-MN" sz="1600" b="1" i="0" u="none" strike="noStrike" dirty="0">
                        <a:solidFill>
                          <a:srgbClr val="000000"/>
                        </a:solidFill>
                        <a:effectLst/>
                        <a:latin typeface="Arial" pitchFamily="34" charset="0"/>
                        <a:cs typeface="Arial" pitchFamily="34" charset="0"/>
                      </a:endParaRPr>
                    </a:p>
                  </a:txBody>
                  <a:tcPr marL="7739" marR="7739" marT="9523" marB="0" anchor="b"/>
                </a:tc>
                <a:tc hMerge="1">
                  <a:txBody>
                    <a:bodyPr/>
                    <a:lstStyle/>
                    <a:p>
                      <a:endParaRPr lang="en-US"/>
                    </a:p>
                  </a:txBody>
                  <a:tcPr/>
                </a:tc>
                <a:tc hMerge="1">
                  <a:txBody>
                    <a:bodyPr/>
                    <a:lstStyle/>
                    <a:p>
                      <a:endParaRPr lang="en-US"/>
                    </a:p>
                  </a:txBody>
                  <a:tcPr/>
                </a:tc>
                <a:tc hMerge="1">
                  <a:txBody>
                    <a:bodyPr/>
                    <a:lstStyle/>
                    <a:p>
                      <a:endParaRPr lang="en-US"/>
                    </a:p>
                  </a:txBody>
                  <a:tcPr/>
                </a:tc>
              </a:tr>
              <a:tr h="571434">
                <a:tc>
                  <a:txBody>
                    <a:bodyPr/>
                    <a:lstStyle/>
                    <a:p>
                      <a:pPr algn="ctr" fontAlgn="ctr"/>
                      <a:r>
                        <a:rPr lang="mn-MN" sz="1200" b="1" u="none" strike="noStrike" dirty="0">
                          <a:effectLst/>
                          <a:latin typeface="Arial" pitchFamily="34" charset="0"/>
                          <a:cs typeface="Arial" pitchFamily="34" charset="0"/>
                        </a:rPr>
                        <a:t>Сум</a:t>
                      </a:r>
                      <a:endParaRPr lang="mn-MN" sz="1200" b="1" i="0" u="none" strike="noStrike" dirty="0">
                        <a:solidFill>
                          <a:srgbClr val="000000"/>
                        </a:solidFill>
                        <a:effectLst/>
                        <a:latin typeface="Arial" pitchFamily="34" charset="0"/>
                        <a:cs typeface="Arial" pitchFamily="34" charset="0"/>
                      </a:endParaRPr>
                    </a:p>
                  </a:txBody>
                  <a:tcPr marL="7739" marR="7739" marT="9523" marB="0" anchor="ctr"/>
                </a:tc>
                <a:tc>
                  <a:txBody>
                    <a:bodyPr/>
                    <a:lstStyle/>
                    <a:p>
                      <a:pPr algn="ctr" fontAlgn="ctr"/>
                      <a:r>
                        <a:rPr lang="mn-MN" sz="1200" b="1" u="none" strike="noStrike" dirty="0" smtClean="0">
                          <a:effectLst/>
                          <a:latin typeface="Arial" pitchFamily="34" charset="0"/>
                          <a:cs typeface="Arial" pitchFamily="34" charset="0"/>
                        </a:rPr>
                        <a:t>201</a:t>
                      </a:r>
                      <a:r>
                        <a:rPr lang="en-US" sz="1200" b="1" u="none" strike="noStrike" dirty="0" smtClean="0">
                          <a:effectLst/>
                          <a:latin typeface="Arial" pitchFamily="34" charset="0"/>
                          <a:cs typeface="Arial" pitchFamily="34" charset="0"/>
                        </a:rPr>
                        <a:t>6</a:t>
                      </a:r>
                      <a:r>
                        <a:rPr lang="mn-MN" sz="1200" b="1" u="none" strike="noStrike" dirty="0" smtClean="0">
                          <a:effectLst/>
                          <a:latin typeface="Arial" pitchFamily="34" charset="0"/>
                          <a:cs typeface="Arial" pitchFamily="34" charset="0"/>
                        </a:rPr>
                        <a:t> </a:t>
                      </a:r>
                      <a:r>
                        <a:rPr lang="mn-MN" sz="1200" b="1" u="none" strike="noStrike" dirty="0">
                          <a:effectLst/>
                          <a:latin typeface="Arial" pitchFamily="34" charset="0"/>
                          <a:cs typeface="Arial" pitchFamily="34" charset="0"/>
                        </a:rPr>
                        <a:t>он</a:t>
                      </a:r>
                      <a:endParaRPr lang="mn-MN" sz="1200" b="1" i="0" u="none" strike="noStrike" dirty="0">
                        <a:solidFill>
                          <a:srgbClr val="000000"/>
                        </a:solidFill>
                        <a:effectLst/>
                        <a:latin typeface="Arial" pitchFamily="34" charset="0"/>
                        <a:cs typeface="Arial" pitchFamily="34" charset="0"/>
                      </a:endParaRPr>
                    </a:p>
                  </a:txBody>
                  <a:tcPr marL="7739" marR="7739" marT="9523" marB="0" anchor="ctr"/>
                </a:tc>
                <a:tc>
                  <a:txBody>
                    <a:bodyPr/>
                    <a:lstStyle/>
                    <a:p>
                      <a:pPr algn="ctr" fontAlgn="ctr"/>
                      <a:r>
                        <a:rPr lang="mn-MN" sz="1200" b="1" u="none" strike="noStrike" dirty="0" smtClean="0">
                          <a:effectLst/>
                          <a:latin typeface="Arial" pitchFamily="34" charset="0"/>
                          <a:cs typeface="Arial" pitchFamily="34" charset="0"/>
                        </a:rPr>
                        <a:t>201</a:t>
                      </a:r>
                      <a:r>
                        <a:rPr lang="en-US" sz="1200" b="1" u="none" strike="noStrike" dirty="0" smtClean="0">
                          <a:effectLst/>
                          <a:latin typeface="Arial" pitchFamily="34" charset="0"/>
                          <a:cs typeface="Arial" pitchFamily="34" charset="0"/>
                        </a:rPr>
                        <a:t>7</a:t>
                      </a:r>
                      <a:r>
                        <a:rPr lang="mn-MN" sz="1200" b="1" u="none" strike="noStrike" dirty="0" smtClean="0">
                          <a:effectLst/>
                          <a:latin typeface="Arial" pitchFamily="34" charset="0"/>
                          <a:cs typeface="Arial" pitchFamily="34" charset="0"/>
                        </a:rPr>
                        <a:t> </a:t>
                      </a:r>
                      <a:r>
                        <a:rPr lang="mn-MN" sz="1200" b="1" u="none" strike="noStrike" dirty="0">
                          <a:effectLst/>
                          <a:latin typeface="Arial" pitchFamily="34" charset="0"/>
                          <a:cs typeface="Arial" pitchFamily="34" charset="0"/>
                        </a:rPr>
                        <a:t>он</a:t>
                      </a:r>
                      <a:endParaRPr lang="mn-MN" sz="1200" b="1" i="0" u="none" strike="noStrike" dirty="0">
                        <a:solidFill>
                          <a:srgbClr val="000000"/>
                        </a:solidFill>
                        <a:effectLst/>
                        <a:latin typeface="Arial" pitchFamily="34" charset="0"/>
                        <a:cs typeface="Arial" pitchFamily="34" charset="0"/>
                      </a:endParaRPr>
                    </a:p>
                  </a:txBody>
                  <a:tcPr marL="7739" marR="7739" marT="9523" marB="0" anchor="ctr"/>
                </a:tc>
                <a:tc>
                  <a:txBody>
                    <a:bodyPr/>
                    <a:lstStyle/>
                    <a:p>
                      <a:pPr algn="ctr" fontAlgn="ctr"/>
                      <a:r>
                        <a:rPr lang="mn-MN" sz="1200" b="1" u="none" strike="noStrike" dirty="0">
                          <a:effectLst/>
                          <a:latin typeface="Arial" pitchFamily="34" charset="0"/>
                          <a:cs typeface="Arial" pitchFamily="34" charset="0"/>
                        </a:rPr>
                        <a:t>Өсөлт </a:t>
                      </a:r>
                      <a:endParaRPr lang="mn-MN"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Дэлгэрцогт</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1616</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1677</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3.77</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Дэрэн</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2065</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2080</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0.63</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Говь-Угтаал</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1586</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1591</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0.32</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Цагаандэлгэр</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1005</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1047</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3.98</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Баянжаргалан</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1168</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1195</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2.23</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accent2">
                              <a:lumMod val="75000"/>
                            </a:schemeClr>
                          </a:solidFill>
                          <a:effectLst/>
                          <a:latin typeface="Arial" pitchFamily="34" charset="0"/>
                          <a:cs typeface="Arial" pitchFamily="34" charset="0"/>
                        </a:rPr>
                        <a:t>       </a:t>
                      </a:r>
                      <a:r>
                        <a:rPr lang="mn-MN" sz="1200" b="1" u="none" strike="noStrike" dirty="0" smtClean="0">
                          <a:solidFill>
                            <a:schemeClr val="accent2">
                              <a:lumMod val="75000"/>
                            </a:schemeClr>
                          </a:solidFill>
                          <a:effectLst/>
                          <a:latin typeface="Arial" pitchFamily="34" charset="0"/>
                          <a:cs typeface="Arial" pitchFamily="34" charset="0"/>
                        </a:rPr>
                        <a:t>Өндөршил</a:t>
                      </a:r>
                      <a:endParaRPr lang="mn-MN" sz="1200" b="1" i="0" u="none" strike="noStrike" dirty="0">
                        <a:solidFill>
                          <a:schemeClr val="accent2">
                            <a:lumMod val="75000"/>
                          </a:schemeClr>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solidFill>
                            <a:schemeClr val="accent2">
                              <a:lumMod val="75000"/>
                            </a:schemeClr>
                          </a:solidFill>
                          <a:effectLst/>
                          <a:latin typeface="Arial" pitchFamily="34" charset="0"/>
                          <a:cs typeface="Arial" pitchFamily="34" charset="0"/>
                        </a:rPr>
                        <a:t>1446</a:t>
                      </a:r>
                      <a:endParaRPr lang="en-US" sz="1200" b="1" i="0" u="none" strike="noStrike" dirty="0">
                        <a:solidFill>
                          <a:schemeClr val="accent2">
                            <a:lumMod val="75000"/>
                          </a:schemeClr>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solidFill>
                            <a:schemeClr val="accent2">
                              <a:lumMod val="75000"/>
                            </a:schemeClr>
                          </a:solidFill>
                          <a:effectLst/>
                          <a:latin typeface="Arial" pitchFamily="34" charset="0"/>
                          <a:cs typeface="Arial" pitchFamily="34" charset="0"/>
                        </a:rPr>
                        <a:t>1421</a:t>
                      </a:r>
                      <a:endParaRPr lang="en-US" sz="1200" b="1" i="0" u="none" strike="noStrike" dirty="0">
                        <a:solidFill>
                          <a:schemeClr val="accent2">
                            <a:lumMod val="75000"/>
                          </a:schemeClr>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solidFill>
                            <a:schemeClr val="accent2">
                              <a:lumMod val="75000"/>
                            </a:schemeClr>
                          </a:solidFill>
                          <a:effectLst/>
                          <a:latin typeface="Arial" pitchFamily="34" charset="0"/>
                          <a:cs typeface="Arial" pitchFamily="34" charset="0"/>
                        </a:rPr>
                        <a:t>-1.73</a:t>
                      </a:r>
                      <a:endParaRPr lang="en-US" sz="1200" b="1" i="0" u="none" strike="noStrike" dirty="0">
                        <a:solidFill>
                          <a:schemeClr val="accent2">
                            <a:lumMod val="75000"/>
                          </a:schemeClr>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Гурвансайхан</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2088</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2149</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2.92</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accent2">
                              <a:lumMod val="75000"/>
                            </a:schemeClr>
                          </a:solidFill>
                          <a:effectLst/>
                          <a:latin typeface="Arial" pitchFamily="34" charset="0"/>
                          <a:cs typeface="Arial" pitchFamily="34" charset="0"/>
                        </a:rPr>
                        <a:t>       </a:t>
                      </a:r>
                      <a:r>
                        <a:rPr lang="mn-MN" sz="1200" b="1" u="none" strike="noStrike" dirty="0" smtClean="0">
                          <a:solidFill>
                            <a:schemeClr val="accent2">
                              <a:lumMod val="75000"/>
                            </a:schemeClr>
                          </a:solidFill>
                          <a:effectLst/>
                          <a:latin typeface="Arial" pitchFamily="34" charset="0"/>
                          <a:cs typeface="Arial" pitchFamily="34" charset="0"/>
                        </a:rPr>
                        <a:t>Өлзийт </a:t>
                      </a:r>
                      <a:endParaRPr lang="mn-MN" sz="1200" b="1" i="0" u="none" strike="noStrike" dirty="0">
                        <a:solidFill>
                          <a:schemeClr val="accent2">
                            <a:lumMod val="75000"/>
                          </a:schemeClr>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solidFill>
                            <a:schemeClr val="accent2">
                              <a:lumMod val="75000"/>
                            </a:schemeClr>
                          </a:solidFill>
                          <a:effectLst/>
                          <a:latin typeface="Arial" pitchFamily="34" charset="0"/>
                          <a:cs typeface="Arial" pitchFamily="34" charset="0"/>
                        </a:rPr>
                        <a:t>2386</a:t>
                      </a:r>
                      <a:endParaRPr lang="en-US" sz="1200" b="1" i="0" u="none" strike="noStrike" dirty="0">
                        <a:solidFill>
                          <a:schemeClr val="accent2">
                            <a:lumMod val="75000"/>
                          </a:schemeClr>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solidFill>
                            <a:schemeClr val="accent2">
                              <a:lumMod val="75000"/>
                            </a:schemeClr>
                          </a:solidFill>
                          <a:effectLst/>
                          <a:latin typeface="Arial" pitchFamily="34" charset="0"/>
                          <a:cs typeface="Arial" pitchFamily="34" charset="0"/>
                        </a:rPr>
                        <a:t>2352</a:t>
                      </a:r>
                      <a:endParaRPr lang="en-US" sz="1200" b="1" i="0" u="none" strike="noStrike" dirty="0">
                        <a:solidFill>
                          <a:schemeClr val="accent2">
                            <a:lumMod val="75000"/>
                          </a:schemeClr>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solidFill>
                            <a:schemeClr val="accent2">
                              <a:lumMod val="75000"/>
                            </a:schemeClr>
                          </a:solidFill>
                          <a:effectLst/>
                          <a:latin typeface="Arial" pitchFamily="34" charset="0"/>
                          <a:cs typeface="Arial" pitchFamily="34" charset="0"/>
                        </a:rPr>
                        <a:t>-1.42</a:t>
                      </a:r>
                      <a:endParaRPr lang="en-US" sz="1200" b="1" i="0" u="none" strike="noStrike" dirty="0">
                        <a:solidFill>
                          <a:schemeClr val="accent2">
                            <a:lumMod val="75000"/>
                          </a:schemeClr>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Хулд</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2379</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2422</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1.77</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Луус</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1776</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1827</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2.87</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Дэлгэрхангай</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2209</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2279</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2.99</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Сайхан-Овоо</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2144</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2180</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a:effectLst/>
                          <a:latin typeface="Arial" pitchFamily="34" charset="0"/>
                          <a:cs typeface="Arial" pitchFamily="34" charset="0"/>
                        </a:rPr>
                        <a:t>-1.9</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Эрдэнэдалай </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5701</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5730</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0.42</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Сайнцагаан</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15120</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15508</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1.74</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u="none" strike="noStrike" dirty="0" smtClean="0">
                          <a:solidFill>
                            <a:schemeClr val="tx1"/>
                          </a:solidFill>
                          <a:effectLst/>
                          <a:latin typeface="Arial" pitchFamily="34" charset="0"/>
                          <a:cs typeface="Arial" pitchFamily="34" charset="0"/>
                        </a:rPr>
                        <a:t>       </a:t>
                      </a:r>
                      <a:r>
                        <a:rPr lang="mn-MN" sz="1200" b="1" u="none" strike="noStrike" dirty="0" smtClean="0">
                          <a:solidFill>
                            <a:schemeClr val="tx1"/>
                          </a:solidFill>
                          <a:effectLst/>
                          <a:latin typeface="Arial" pitchFamily="34" charset="0"/>
                          <a:cs typeface="Arial" pitchFamily="34" charset="0"/>
                        </a:rPr>
                        <a:t>Адаацаг</a:t>
                      </a:r>
                      <a:endParaRPr lang="mn-MN" sz="1200" b="1" i="0" u="none" strike="noStrike" dirty="0">
                        <a:solidFill>
                          <a:schemeClr val="tx1"/>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2826</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2925</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3.33</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r h="230771">
                <a:tc>
                  <a:txBody>
                    <a:bodyPr/>
                    <a:lstStyle/>
                    <a:p>
                      <a:pPr algn="l" fontAlgn="ctr"/>
                      <a:r>
                        <a:rPr lang="en-US" sz="1200" b="1" i="0" u="none" strike="noStrike" dirty="0" smtClean="0">
                          <a:solidFill>
                            <a:schemeClr val="dk1"/>
                          </a:solidFill>
                          <a:effectLst/>
                          <a:latin typeface="Arial" pitchFamily="34" charset="0"/>
                          <a:cs typeface="Arial" pitchFamily="34" charset="0"/>
                        </a:rPr>
                        <a:t>             </a:t>
                      </a:r>
                      <a:r>
                        <a:rPr lang="mn-MN" sz="1200" b="1" i="0" u="none" strike="noStrike" dirty="0" smtClean="0">
                          <a:solidFill>
                            <a:schemeClr val="dk1"/>
                          </a:solidFill>
                          <a:effectLst/>
                          <a:latin typeface="Arial" pitchFamily="34" charset="0"/>
                          <a:cs typeface="Arial" pitchFamily="34" charset="0"/>
                        </a:rPr>
                        <a:t>ДҮН</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c>
                  <a:txBody>
                    <a:bodyPr/>
                    <a:lstStyle/>
                    <a:p>
                      <a:pPr algn="ctr" fontAlgn="b"/>
                      <a:r>
                        <a:rPr lang="en-US" sz="1200" b="1" u="none" strike="noStrike" dirty="0">
                          <a:effectLst/>
                          <a:latin typeface="Arial" pitchFamily="34" charset="0"/>
                          <a:cs typeface="Arial" pitchFamily="34" charset="0"/>
                        </a:rPr>
                        <a:t>45515</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b"/>
                      <a:r>
                        <a:rPr lang="en-US" sz="1200" b="1" u="none" strike="noStrike" dirty="0" smtClean="0">
                          <a:effectLst/>
                          <a:latin typeface="Arial" pitchFamily="34" charset="0"/>
                          <a:cs typeface="Arial" pitchFamily="34" charset="0"/>
                        </a:rPr>
                        <a:t>46383</a:t>
                      </a:r>
                      <a:endParaRPr lang="en-US" sz="1200" b="1" i="0" u="none" strike="noStrike" dirty="0">
                        <a:solidFill>
                          <a:srgbClr val="000000"/>
                        </a:solidFill>
                        <a:effectLst/>
                        <a:latin typeface="Arial" pitchFamily="34" charset="0"/>
                        <a:cs typeface="Arial" pitchFamily="34" charset="0"/>
                      </a:endParaRPr>
                    </a:p>
                  </a:txBody>
                  <a:tcPr marL="7739" marR="7739" marT="9523" marB="0" anchor="b"/>
                </a:tc>
                <a:tc>
                  <a:txBody>
                    <a:bodyPr/>
                    <a:lstStyle/>
                    <a:p>
                      <a:pPr algn="ctr" fontAlgn="ctr"/>
                      <a:r>
                        <a:rPr lang="en-US" sz="1200" b="1" u="none" strike="noStrike" dirty="0" smtClean="0">
                          <a:effectLst/>
                          <a:latin typeface="Arial" pitchFamily="34" charset="0"/>
                          <a:cs typeface="Arial" pitchFamily="34" charset="0"/>
                        </a:rPr>
                        <a:t>1.85</a:t>
                      </a:r>
                      <a:endParaRPr lang="en-US" sz="1200" b="1" i="0" u="none" strike="noStrike" dirty="0">
                        <a:solidFill>
                          <a:srgbClr val="000000"/>
                        </a:solidFill>
                        <a:effectLst/>
                        <a:latin typeface="Arial" pitchFamily="34" charset="0"/>
                        <a:cs typeface="Arial" pitchFamily="34" charset="0"/>
                      </a:endParaRPr>
                    </a:p>
                  </a:txBody>
                  <a:tcPr marL="7739" marR="7739" marT="9523" marB="0" anchor="ctr"/>
                </a:tc>
              </a:tr>
            </a:tbl>
          </a:graphicData>
        </a:graphic>
      </p:graphicFrame>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chemeClr val="tx2">
                    <a:lumMod val="75000"/>
                  </a:schemeClr>
                </a:solidFill>
                <a:latin typeface="Arial Unicode MS" pitchFamily="34" charset="-128"/>
                <a:ea typeface="Arial Unicode MS" pitchFamily="34" charset="-128"/>
                <a:cs typeface="Arial Unicode MS" pitchFamily="34" charset="-128"/>
              </a:rPr>
              <a:t>ХҮН </a:t>
            </a:r>
            <a:r>
              <a:rPr lang="mn-MN" b="1" kern="0" dirty="0">
                <a:solidFill>
                  <a:schemeClr val="tx2">
                    <a:lumMod val="75000"/>
                  </a:schemeClr>
                </a:solidFill>
                <a:latin typeface="Arial Unicode MS" pitchFamily="34" charset="-128"/>
                <a:ea typeface="Arial Unicode MS" pitchFamily="34" charset="-128"/>
                <a:cs typeface="Arial Unicode MS" pitchFamily="34" charset="-128"/>
              </a:rPr>
              <a:t>АМ, НИЙГМИЙН ҮЗҮҮЛЭЛТ – Хүн амын тоо</a:t>
            </a:r>
          </a:p>
        </p:txBody>
      </p:sp>
    </p:spTree>
    <p:extLst>
      <p:ext uri="{BB962C8B-B14F-4D97-AF65-F5344CB8AC3E}">
        <p14:creationId xmlns:p14="http://schemas.microsoft.com/office/powerpoint/2010/main" xmlns="" val="206779366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C882CF5-28DA-4721-A856-BBC823FE6AC7}" type="slidenum">
              <a:rPr lang="en-US" smtClean="0"/>
              <a:pPr>
                <a:defRPr/>
              </a:pPr>
              <a:t>20</a:t>
            </a:fld>
            <a:endParaRPr lang="en-US" dirty="0"/>
          </a:p>
        </p:txBody>
      </p:sp>
      <p:graphicFrame>
        <p:nvGraphicFramePr>
          <p:cNvPr id="17" name="Chart 16"/>
          <p:cNvGraphicFramePr>
            <a:graphicFrameLocks/>
          </p:cNvGraphicFramePr>
          <p:nvPr>
            <p:extLst>
              <p:ext uri="{D42A27DB-BD31-4B8C-83A1-F6EECF244321}">
                <p14:modId xmlns:p14="http://schemas.microsoft.com/office/powerpoint/2010/main" xmlns="" val="2063754476"/>
              </p:ext>
            </p:extLst>
          </p:nvPr>
        </p:nvGraphicFramePr>
        <p:xfrm>
          <a:off x="886823" y="952500"/>
          <a:ext cx="8038896" cy="5543550"/>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1485900" y="156099"/>
            <a:ext cx="7744989" cy="377301"/>
            <a:chOff x="1485900" y="156099"/>
            <a:chExt cx="7744989" cy="377301"/>
          </a:xfrm>
        </p:grpSpPr>
        <p:cxnSp>
          <p:nvCxnSpPr>
            <p:cNvPr id="7" name="Straight Connector 6"/>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9" name="Rectangle 8"/>
          <p:cNvSpPr/>
          <p:nvPr/>
        </p:nvSpPr>
        <p:spPr>
          <a:xfrm>
            <a:off x="1371600" y="609600"/>
            <a:ext cx="74676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ЭДИЙН ЗАСГИЙН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Хөдөө аж ахуйн</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1789087191"/>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5BF516-8E50-453E-88B7-598319395ABD}"/>
              </a:ext>
            </a:extLst>
          </p:cNvPr>
          <p:cNvSpPr>
            <a:spLocks noGrp="1"/>
          </p:cNvSpPr>
          <p:nvPr>
            <p:ph type="title"/>
          </p:nvPr>
        </p:nvSpPr>
        <p:spPr>
          <a:xfrm>
            <a:off x="928687" y="386219"/>
            <a:ext cx="8358188" cy="340020"/>
          </a:xfrm>
        </p:spPr>
        <p:txBody>
          <a:bodyPr/>
          <a:lstStyle/>
          <a:p>
            <a:r>
              <a:rPr lang="mn-MN" sz="1800" dirty="0" smtClean="0"/>
              <a:t/>
            </a:r>
            <a:br>
              <a:rPr lang="mn-MN" sz="1800" dirty="0" smtClean="0"/>
            </a:br>
            <a:r>
              <a:rPr lang="mn-MN" sz="1800" dirty="0"/>
              <a:t/>
            </a:r>
            <a:br>
              <a:rPr lang="mn-MN" sz="1800" dirty="0"/>
            </a:br>
            <a:r>
              <a:rPr lang="mn-MN" sz="1800" dirty="0" smtClean="0"/>
              <a:t/>
            </a:r>
            <a:br>
              <a:rPr lang="mn-MN" sz="1800" dirty="0" smtClean="0"/>
            </a:br>
            <a:r>
              <a:rPr lang="mn-MN" sz="1800" dirty="0"/>
              <a:t/>
            </a:r>
            <a:br>
              <a:rPr lang="mn-MN" sz="1800" dirty="0"/>
            </a:br>
            <a:r>
              <a:rPr lang="mn-MN" sz="1800" dirty="0" smtClean="0"/>
              <a:t/>
            </a:r>
            <a:br>
              <a:rPr lang="mn-MN" sz="1800" dirty="0" smtClean="0"/>
            </a:br>
            <a:r>
              <a:rPr lang="mn-MN" sz="1800" dirty="0"/>
              <a:t/>
            </a:r>
            <a:br>
              <a:rPr lang="mn-MN" sz="1800" dirty="0"/>
            </a:br>
            <a:r>
              <a:rPr lang="mn-MN" sz="1600" dirty="0" smtClean="0"/>
              <a:t>МАЛЫН </a:t>
            </a:r>
            <a:r>
              <a:rPr lang="mn-MN" sz="1600" dirty="0"/>
              <a:t>ТОО, </a:t>
            </a:r>
            <a:r>
              <a:rPr lang="mn-MN" sz="1600" dirty="0" smtClean="0"/>
              <a:t>сумаар, </a:t>
            </a:r>
            <a:r>
              <a:rPr lang="mn-MN" sz="1600" dirty="0"/>
              <a:t>мянган толгой</a:t>
            </a:r>
            <a:r>
              <a:rPr lang="en-US" dirty="0"/>
              <a:t/>
            </a:r>
            <a:br>
              <a:rPr lang="en-US" dirty="0"/>
            </a:br>
            <a:endParaRPr lang="en-US" dirty="0"/>
          </a:p>
        </p:txBody>
      </p:sp>
      <p:sp>
        <p:nvSpPr>
          <p:cNvPr id="8" name="Callout: Double Bent Line with Accent Bar 7">
            <a:extLst>
              <a:ext uri="{FF2B5EF4-FFF2-40B4-BE49-F238E27FC236}">
                <a16:creationId xmlns="" xmlns:a16="http://schemas.microsoft.com/office/drawing/2014/main" id="{A4D4B3F8-950D-44EA-BF01-2F139D703CAB}"/>
              </a:ext>
            </a:extLst>
          </p:cNvPr>
          <p:cNvSpPr/>
          <p:nvPr/>
        </p:nvSpPr>
        <p:spPr>
          <a:xfrm>
            <a:off x="7739063" y="4038600"/>
            <a:ext cx="1981200" cy="1981200"/>
          </a:xfrm>
          <a:prstGeom prst="accentCallout3">
            <a:avLst>
              <a:gd name="adj1" fmla="val 17697"/>
              <a:gd name="adj2" fmla="val 509"/>
              <a:gd name="adj3" fmla="val 48701"/>
              <a:gd name="adj4" fmla="val -25962"/>
              <a:gd name="adj5" fmla="val 57895"/>
              <a:gd name="adj6" fmla="val -36456"/>
              <a:gd name="adj7" fmla="val 91259"/>
              <a:gd name="adj8" fmla="val -253422"/>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mn-MN" b="1" dirty="0" smtClean="0">
                <a:solidFill>
                  <a:srgbClr val="002060"/>
                </a:solidFill>
                <a:latin typeface="Arial" panose="020B0604020202020204" pitchFamily="34" charset="0"/>
                <a:cs typeface="Arial" panose="020B0604020202020204" pitchFamily="34" charset="0"/>
              </a:rPr>
              <a:t>Адуу, Үхэр, Хонь,   Ямааны </a:t>
            </a:r>
            <a:r>
              <a:rPr lang="mn-MN" sz="1400" b="1" dirty="0">
                <a:solidFill>
                  <a:srgbClr val="002060"/>
                </a:solidFill>
                <a:latin typeface="Arial" panose="020B0604020202020204" pitchFamily="34" charset="0"/>
                <a:cs typeface="Arial" panose="020B0604020202020204" pitchFamily="34" charset="0"/>
              </a:rPr>
              <a:t>тоогоор </a:t>
            </a:r>
            <a:r>
              <a:rPr lang="mn-MN" sz="1400" b="1" dirty="0" smtClean="0">
                <a:solidFill>
                  <a:srgbClr val="002060"/>
                </a:solidFill>
                <a:latin typeface="Arial" panose="020B0604020202020204" pitchFamily="34" charset="0"/>
                <a:cs typeface="Arial" panose="020B0604020202020204" pitchFamily="34" charset="0"/>
              </a:rPr>
              <a:t>ЭРДЭНЭДАЛАЙ сум </a:t>
            </a:r>
            <a:r>
              <a:rPr lang="mn-MN" sz="1400" b="1" dirty="0">
                <a:solidFill>
                  <a:srgbClr val="002060"/>
                </a:solidFill>
                <a:latin typeface="Arial" panose="020B0604020202020204" pitchFamily="34" charset="0"/>
                <a:cs typeface="Arial" panose="020B0604020202020204" pitchFamily="34" charset="0"/>
              </a:rPr>
              <a:t>тэргүүллээ.</a:t>
            </a:r>
            <a:endParaRPr lang="en-US" sz="1400" b="1" dirty="0">
              <a:solidFill>
                <a:srgbClr val="002060"/>
              </a:solidFill>
              <a:latin typeface="Arial" panose="020B0604020202020204" pitchFamily="34" charset="0"/>
              <a:cs typeface="Arial" panose="020B0604020202020204" pitchFamily="34" charset="0"/>
            </a:endParaRPr>
          </a:p>
        </p:txBody>
      </p:sp>
      <p:sp>
        <p:nvSpPr>
          <p:cNvPr id="11" name="Callout: Double Bent Line with Accent Bar 10">
            <a:extLst>
              <a:ext uri="{FF2B5EF4-FFF2-40B4-BE49-F238E27FC236}">
                <a16:creationId xmlns="" xmlns:a16="http://schemas.microsoft.com/office/drawing/2014/main" id="{A1EE35DA-B839-4D0F-BBED-773879217305}"/>
              </a:ext>
            </a:extLst>
          </p:cNvPr>
          <p:cNvSpPr/>
          <p:nvPr/>
        </p:nvSpPr>
        <p:spPr>
          <a:xfrm>
            <a:off x="7845952" y="2853966"/>
            <a:ext cx="1857376" cy="1024956"/>
          </a:xfrm>
          <a:prstGeom prst="accentCallout3">
            <a:avLst>
              <a:gd name="adj1" fmla="val 88217"/>
              <a:gd name="adj2" fmla="val 88"/>
              <a:gd name="adj3" fmla="val 107228"/>
              <a:gd name="adj4" fmla="val -22595"/>
              <a:gd name="adj5" fmla="val 130829"/>
              <a:gd name="adj6" fmla="val -126617"/>
              <a:gd name="adj7" fmla="val 131740"/>
              <a:gd name="adj8" fmla="val -126504"/>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mn-MN" sz="2000" b="1" dirty="0" smtClean="0">
                <a:solidFill>
                  <a:srgbClr val="002060"/>
                </a:solidFill>
                <a:latin typeface="Arial" panose="020B0604020202020204" pitchFamily="34" charset="0"/>
                <a:cs typeface="Arial" panose="020B0604020202020204" pitchFamily="34" charset="0"/>
              </a:rPr>
              <a:t>Тэмээний</a:t>
            </a:r>
            <a:r>
              <a:rPr lang="mn-MN" sz="2800" b="1" dirty="0" smtClean="0">
                <a:solidFill>
                  <a:srgbClr val="002060"/>
                </a:solidFill>
                <a:latin typeface="Arial" panose="020B0604020202020204" pitchFamily="34" charset="0"/>
                <a:cs typeface="Arial" panose="020B0604020202020204" pitchFamily="34" charset="0"/>
              </a:rPr>
              <a:t> </a:t>
            </a:r>
            <a:r>
              <a:rPr lang="mn-MN" sz="1400" b="1" dirty="0">
                <a:solidFill>
                  <a:srgbClr val="002060"/>
                </a:solidFill>
                <a:latin typeface="Arial" panose="020B0604020202020204" pitchFamily="34" charset="0"/>
                <a:cs typeface="Arial" panose="020B0604020202020204" pitchFamily="34" charset="0"/>
              </a:rPr>
              <a:t>тоогоор </a:t>
            </a:r>
            <a:r>
              <a:rPr lang="mn-MN" sz="2000" b="1" dirty="0" smtClean="0">
                <a:solidFill>
                  <a:srgbClr val="002060"/>
                </a:solidFill>
                <a:latin typeface="Arial" panose="020B0604020202020204" pitchFamily="34" charset="0"/>
                <a:cs typeface="Arial" panose="020B0604020202020204" pitchFamily="34" charset="0"/>
              </a:rPr>
              <a:t>Өлзиийт</a:t>
            </a:r>
            <a:r>
              <a:rPr lang="mn-MN" sz="1400" b="1" dirty="0" smtClean="0">
                <a:solidFill>
                  <a:srgbClr val="002060"/>
                </a:solidFill>
                <a:latin typeface="Arial" panose="020B0604020202020204" pitchFamily="34" charset="0"/>
                <a:cs typeface="Arial" panose="020B0604020202020204" pitchFamily="34" charset="0"/>
              </a:rPr>
              <a:t> сум </a:t>
            </a:r>
            <a:r>
              <a:rPr lang="mn-MN" sz="1400" b="1" dirty="0">
                <a:solidFill>
                  <a:srgbClr val="002060"/>
                </a:solidFill>
                <a:latin typeface="Arial" panose="020B0604020202020204" pitchFamily="34" charset="0"/>
                <a:cs typeface="Arial" panose="020B0604020202020204" pitchFamily="34" charset="0"/>
              </a:rPr>
              <a:t>тэргүүллээ.</a:t>
            </a:r>
            <a:endParaRPr lang="en-US" sz="1400" b="1" dirty="0">
              <a:solidFill>
                <a:srgbClr val="002060"/>
              </a:solidFill>
              <a:latin typeface="Arial" panose="020B0604020202020204" pitchFamily="34" charset="0"/>
              <a:cs typeface="Arial" panose="020B0604020202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xmlns="" val="1650786357"/>
              </p:ext>
            </p:extLst>
          </p:nvPr>
        </p:nvGraphicFramePr>
        <p:xfrm>
          <a:off x="1114430" y="1419230"/>
          <a:ext cx="5778496" cy="4905367"/>
        </p:xfrm>
        <a:graphic>
          <a:graphicData uri="http://schemas.openxmlformats.org/drawingml/2006/table">
            <a:tbl>
              <a:tblPr/>
              <a:tblGrid>
                <a:gridCol w="1554047"/>
                <a:gridCol w="747515"/>
                <a:gridCol w="693420"/>
                <a:gridCol w="649159"/>
                <a:gridCol w="693420"/>
                <a:gridCol w="693420"/>
                <a:gridCol w="747515"/>
              </a:tblGrid>
              <a:tr h="288551">
                <a:tc>
                  <a:txBody>
                    <a:bodyPr/>
                    <a:lstStyle/>
                    <a:p>
                      <a:pPr algn="ctr" rtl="0" fontAlgn="ctr"/>
                      <a:r>
                        <a:rPr lang="mn-MN" sz="1400" b="1" i="0" u="none" strike="noStrike" dirty="0">
                          <a:solidFill>
                            <a:srgbClr val="000000"/>
                          </a:solidFill>
                          <a:latin typeface="Arial" pitchFamily="34" charset="0"/>
                          <a:cs typeface="Arial" pitchFamily="34" charset="0"/>
                        </a:rPr>
                        <a:t>Сум/дүүрэг</a:t>
                      </a:r>
                    </a:p>
                  </a:txBody>
                  <a:tcPr marL="7739" marR="773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1" i="0" u="none" strike="noStrike" dirty="0">
                          <a:latin typeface="Arial" pitchFamily="34" charset="0"/>
                          <a:cs typeface="Arial" pitchFamily="34" charset="0"/>
                        </a:rPr>
                        <a:t>Бүгд</a:t>
                      </a:r>
                    </a:p>
                  </a:txBody>
                  <a:tcPr marL="7739" marR="773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1" i="0" u="none" strike="noStrike" dirty="0">
                          <a:latin typeface="Arial" pitchFamily="34" charset="0"/>
                          <a:cs typeface="Arial" pitchFamily="34" charset="0"/>
                        </a:rPr>
                        <a:t>Адуу</a:t>
                      </a:r>
                    </a:p>
                  </a:txBody>
                  <a:tcPr marL="7739" marR="773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1" i="0" u="none" strike="noStrike" dirty="0">
                          <a:latin typeface="Arial" pitchFamily="34" charset="0"/>
                          <a:cs typeface="Arial" pitchFamily="34" charset="0"/>
                        </a:rPr>
                        <a:t>Үхэр</a:t>
                      </a:r>
                    </a:p>
                  </a:txBody>
                  <a:tcPr marL="7739" marR="773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1" i="0" u="none" strike="noStrike" dirty="0">
                          <a:latin typeface="Arial" pitchFamily="34" charset="0"/>
                          <a:cs typeface="Arial" pitchFamily="34" charset="0"/>
                        </a:rPr>
                        <a:t>Тэмээ</a:t>
                      </a:r>
                    </a:p>
                  </a:txBody>
                  <a:tcPr marL="7739" marR="773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1" i="0" u="none" strike="noStrike" dirty="0">
                          <a:latin typeface="Arial" pitchFamily="34" charset="0"/>
                          <a:cs typeface="Arial" pitchFamily="34" charset="0"/>
                        </a:rPr>
                        <a:t>Хонь</a:t>
                      </a:r>
                    </a:p>
                  </a:txBody>
                  <a:tcPr marL="7739" marR="773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1" i="0" u="none" strike="noStrike" dirty="0">
                          <a:latin typeface="Arial" pitchFamily="34" charset="0"/>
                          <a:cs typeface="Arial" pitchFamily="34" charset="0"/>
                        </a:rPr>
                        <a:t>Ямаа</a:t>
                      </a:r>
                    </a:p>
                  </a:txBody>
                  <a:tcPr marL="7739" marR="773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Сайнцагаан </a:t>
                      </a:r>
                    </a:p>
                  </a:txBody>
                  <a:tcPr marL="7739" marR="7739"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latin typeface="Arial" pitchFamily="34" charset="0"/>
                          <a:cs typeface="Arial" pitchFamily="34" charset="0"/>
                        </a:rPr>
                        <a:t>382.2</a:t>
                      </a:r>
                    </a:p>
                  </a:txBody>
                  <a:tcPr marL="7739" marR="7739"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latin typeface="Arial" pitchFamily="34" charset="0"/>
                          <a:cs typeface="Arial" pitchFamily="34" charset="0"/>
                        </a:rPr>
                        <a:t>18.8</a:t>
                      </a:r>
                    </a:p>
                  </a:txBody>
                  <a:tcPr marL="7739" marR="7739"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latin typeface="Arial" pitchFamily="34" charset="0"/>
                          <a:cs typeface="Arial" pitchFamily="34" charset="0"/>
                        </a:rPr>
                        <a:t>7.2</a:t>
                      </a:r>
                    </a:p>
                  </a:txBody>
                  <a:tcPr marL="7739" marR="7739"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latin typeface="Arial" pitchFamily="34" charset="0"/>
                          <a:cs typeface="Arial" pitchFamily="34" charset="0"/>
                        </a:rPr>
                        <a:t>1.6</a:t>
                      </a:r>
                    </a:p>
                  </a:txBody>
                  <a:tcPr marL="7739" marR="7739"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latin typeface="Arial" pitchFamily="34" charset="0"/>
                          <a:cs typeface="Arial" pitchFamily="34" charset="0"/>
                        </a:rPr>
                        <a:t>178.2</a:t>
                      </a:r>
                    </a:p>
                  </a:txBody>
                  <a:tcPr marL="7739" marR="7739"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latin typeface="Arial" pitchFamily="34" charset="0"/>
                          <a:cs typeface="Arial" pitchFamily="34" charset="0"/>
                        </a:rPr>
                        <a:t>176.4</a:t>
                      </a:r>
                    </a:p>
                  </a:txBody>
                  <a:tcPr marL="7739" marR="7739" marT="9525" marB="0" anchor="b">
                    <a:lnL>
                      <a:noFill/>
                    </a:lnL>
                    <a:lnR>
                      <a:noFill/>
                    </a:lnR>
                    <a:lnT w="6350" cap="flat" cmpd="sng" algn="ctr">
                      <a:solidFill>
                        <a:srgbClr val="000000"/>
                      </a:solidFill>
                      <a:prstDash val="solid"/>
                      <a:round/>
                      <a:headEnd type="none" w="med" len="med"/>
                      <a:tailEnd type="none" w="med" len="med"/>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Адаацаг </a:t>
                      </a:r>
                    </a:p>
                  </a:txBody>
                  <a:tcPr marL="7739" marR="7739" marT="9525" marB="0" anchor="ctr">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286.4</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15.5</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8.3</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0.9</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130.2</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131.3</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Баянжаргалан </a:t>
                      </a:r>
                    </a:p>
                  </a:txBody>
                  <a:tcPr marL="7739" marR="7739" marT="9525" marB="0" anchor="ctr">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122.6</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4.9</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2.8</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0.2</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66.8</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47.9</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Говь-Угтаал </a:t>
                      </a:r>
                    </a:p>
                  </a:txBody>
                  <a:tcPr marL="7739" marR="7739" marT="9525" marB="0" anchor="ctr">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187.4</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7.7</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3.2</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0.4</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92.2</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83.9</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Гурвансайхан </a:t>
                      </a:r>
                    </a:p>
                  </a:txBody>
                  <a:tcPr marL="7739" marR="7739" marT="9525" marB="0" anchor="ctr">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259.3</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7.6</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4.1</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2.1</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139.6</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105.9</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Дэлгэрхангай </a:t>
                      </a:r>
                    </a:p>
                  </a:txBody>
                  <a:tcPr marL="7739" marR="7739" marT="9525" marB="0" anchor="ctr">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184.3</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7.4</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2.8</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5.1</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65.7</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103.2</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Дэлгэрцогт </a:t>
                      </a:r>
                    </a:p>
                  </a:txBody>
                  <a:tcPr marL="7739" marR="7739" marT="9525" marB="0" anchor="ctr">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183.8</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7.0</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5.1</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0.7</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85.0</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86.0</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Дэрэн </a:t>
                      </a:r>
                    </a:p>
                  </a:txBody>
                  <a:tcPr marL="7739" marR="7739" marT="9525" marB="0" anchor="ctr">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240.3</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11.3</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5.3</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1.5</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112.8</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109.4</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Луус </a:t>
                      </a:r>
                    </a:p>
                  </a:txBody>
                  <a:tcPr marL="7739" marR="7739" marT="9525" marB="0" anchor="ctr">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173.3</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9.9</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4.5</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0.6</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79.4</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79.0</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Өлзийт </a:t>
                      </a:r>
                    </a:p>
                  </a:txBody>
                  <a:tcPr marL="7739" marR="7739" marT="9525" marB="0" anchor="ctr">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283.4</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8.7</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2.2</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11.6</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124.6</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136.4</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Өндөршил </a:t>
                      </a:r>
                    </a:p>
                  </a:txBody>
                  <a:tcPr marL="7739" marR="7739" marT="9525" marB="0" anchor="ctr">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154.7</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9.0</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2.8</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2.3</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80.7</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59.9</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Сайхан-Овоо </a:t>
                      </a:r>
                    </a:p>
                  </a:txBody>
                  <a:tcPr marL="7739" marR="7739" marT="9525" marB="0" anchor="ctr">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189.7</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8.1</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3.1</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1.2</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81.0</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96.3</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Хулд </a:t>
                      </a:r>
                    </a:p>
                  </a:txBody>
                  <a:tcPr marL="7739" marR="7739" marT="9525" marB="0" anchor="ctr">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266.3</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12.4</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3.2</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6.2</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127.2</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117.4</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a:solidFill>
                            <a:srgbClr val="000000"/>
                          </a:solidFill>
                          <a:latin typeface="Arial" pitchFamily="34" charset="0"/>
                          <a:cs typeface="Arial" pitchFamily="34" charset="0"/>
                        </a:rPr>
                        <a:t>Цагаандэлгэр </a:t>
                      </a:r>
                    </a:p>
                  </a:txBody>
                  <a:tcPr marL="7739" marR="7739" marT="9525" marB="0" anchor="ctr">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128.7</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7.7</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2.7</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0.7</a:t>
                      </a:r>
                    </a:p>
                  </a:txBody>
                  <a:tcPr marL="7739" marR="7739" marT="9525" marB="0" anchor="b">
                    <a:lnL>
                      <a:noFill/>
                    </a:lnL>
                    <a:lnR>
                      <a:noFill/>
                    </a:lnR>
                    <a:lnT>
                      <a:noFill/>
                    </a:lnT>
                    <a:lnB>
                      <a:noFill/>
                    </a:lnB>
                  </a:tcPr>
                </a:tc>
                <a:tc>
                  <a:txBody>
                    <a:bodyPr/>
                    <a:lstStyle/>
                    <a:p>
                      <a:pPr algn="r" fontAlgn="b"/>
                      <a:r>
                        <a:rPr lang="en-US" sz="1400" b="0" i="0" u="none" strike="noStrike">
                          <a:latin typeface="Arial" pitchFamily="34" charset="0"/>
                          <a:cs typeface="Arial" pitchFamily="34" charset="0"/>
                        </a:rPr>
                        <a:t>61.9</a:t>
                      </a:r>
                    </a:p>
                  </a:txBody>
                  <a:tcPr marL="7739" marR="7739" marT="9525" marB="0" anchor="b">
                    <a:lnL>
                      <a:noFill/>
                    </a:lnL>
                    <a:lnR>
                      <a:noFill/>
                    </a:lnR>
                    <a:lnT>
                      <a:noFill/>
                    </a:lnT>
                    <a:lnB>
                      <a:noFill/>
                    </a:lnB>
                  </a:tcPr>
                </a:tc>
                <a:tc>
                  <a:txBody>
                    <a:bodyPr/>
                    <a:lstStyle/>
                    <a:p>
                      <a:pPr algn="r" fontAlgn="b"/>
                      <a:r>
                        <a:rPr lang="en-US" sz="1400" b="0" i="0" u="none" strike="noStrike" dirty="0">
                          <a:latin typeface="Arial" pitchFamily="34" charset="0"/>
                          <a:cs typeface="Arial" pitchFamily="34" charset="0"/>
                        </a:rPr>
                        <a:t>55.7</a:t>
                      </a:r>
                    </a:p>
                  </a:txBody>
                  <a:tcPr marL="7739" marR="7739" marT="9525" marB="0" anchor="b">
                    <a:lnL>
                      <a:noFill/>
                    </a:lnL>
                    <a:lnR>
                      <a:noFill/>
                    </a:lnR>
                    <a:lnT>
                      <a:noFill/>
                    </a:lnT>
                    <a:lnB>
                      <a:noFill/>
                    </a:lnB>
                  </a:tcPr>
                </a:tc>
              </a:tr>
              <a:tr h="288551">
                <a:tc>
                  <a:txBody>
                    <a:bodyPr/>
                    <a:lstStyle/>
                    <a:p>
                      <a:pPr algn="l" rtl="0" fontAlgn="ctr"/>
                      <a:r>
                        <a:rPr lang="mn-MN" sz="1400" b="0" i="0" u="none" strike="noStrike" dirty="0" smtClean="0">
                          <a:solidFill>
                            <a:srgbClr val="000000"/>
                          </a:solidFill>
                          <a:latin typeface="Arial" pitchFamily="34" charset="0"/>
                          <a:cs typeface="Arial" pitchFamily="34" charset="0"/>
                        </a:rPr>
                        <a:t>Эрдэнэдалай</a:t>
                      </a:r>
                      <a:endParaRPr lang="mn-MN" sz="1400" b="0" i="0" u="none" strike="noStrike" dirty="0">
                        <a:solidFill>
                          <a:srgbClr val="000000"/>
                        </a:solidFill>
                        <a:latin typeface="Arial" pitchFamily="34" charset="0"/>
                        <a:cs typeface="Arial" pitchFamily="34" charset="0"/>
                      </a:endParaRPr>
                    </a:p>
                  </a:txBody>
                  <a:tcPr marL="7739" marR="7739"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latin typeface="Arial" pitchFamily="34" charset="0"/>
                          <a:cs typeface="Arial" pitchFamily="34" charset="0"/>
                        </a:rPr>
                        <a:t>550.6</a:t>
                      </a:r>
                    </a:p>
                  </a:txBody>
                  <a:tcPr marL="7739" marR="7739"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latin typeface="Arial" pitchFamily="34" charset="0"/>
                          <a:cs typeface="Arial" pitchFamily="34" charset="0"/>
                        </a:rPr>
                        <a:t>24.1</a:t>
                      </a:r>
                    </a:p>
                  </a:txBody>
                  <a:tcPr marL="7739" marR="7739"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latin typeface="Arial" pitchFamily="34" charset="0"/>
                          <a:cs typeface="Arial" pitchFamily="34" charset="0"/>
                        </a:rPr>
                        <a:t>18.1</a:t>
                      </a:r>
                    </a:p>
                  </a:txBody>
                  <a:tcPr marL="7739" marR="7739"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latin typeface="Arial" pitchFamily="34" charset="0"/>
                          <a:cs typeface="Arial" pitchFamily="34" charset="0"/>
                        </a:rPr>
                        <a:t>1.7</a:t>
                      </a:r>
                    </a:p>
                  </a:txBody>
                  <a:tcPr marL="7739" marR="7739"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latin typeface="Arial" pitchFamily="34" charset="0"/>
                          <a:cs typeface="Arial" pitchFamily="34" charset="0"/>
                        </a:rPr>
                        <a:t>261.0</a:t>
                      </a:r>
                    </a:p>
                  </a:txBody>
                  <a:tcPr marL="7739" marR="7739"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latin typeface="Arial" pitchFamily="34" charset="0"/>
                          <a:cs typeface="Arial" pitchFamily="34" charset="0"/>
                        </a:rPr>
                        <a:t>245.7</a:t>
                      </a:r>
                    </a:p>
                  </a:txBody>
                  <a:tcPr marL="7739" marR="7739" marT="9525" marB="0" anchor="b">
                    <a:lnL>
                      <a:noFill/>
                    </a:lnL>
                    <a:lnR>
                      <a:noFill/>
                    </a:lnR>
                    <a:lnT>
                      <a:noFill/>
                    </a:lnT>
                    <a:lnB w="6350" cap="flat" cmpd="sng" algn="ctr">
                      <a:solidFill>
                        <a:srgbClr val="000000"/>
                      </a:solidFill>
                      <a:prstDash val="solid"/>
                      <a:round/>
                      <a:headEnd type="none" w="med" len="med"/>
                      <a:tailEnd type="none" w="med" len="med"/>
                    </a:lnB>
                  </a:tcPr>
                </a:tc>
              </a:tr>
              <a:tr h="288551">
                <a:tc>
                  <a:txBody>
                    <a:bodyPr/>
                    <a:lstStyle/>
                    <a:p>
                      <a:pPr algn="ctr" rtl="0" fontAlgn="ctr"/>
                      <a:r>
                        <a:rPr lang="mn-MN" sz="1400" b="1" i="0" u="none" strike="noStrike" dirty="0">
                          <a:solidFill>
                            <a:srgbClr val="000000"/>
                          </a:solidFill>
                          <a:latin typeface="Arial" pitchFamily="34" charset="0"/>
                          <a:cs typeface="Arial" pitchFamily="34" charset="0"/>
                        </a:rPr>
                        <a:t>нийт</a:t>
                      </a:r>
                    </a:p>
                  </a:txBody>
                  <a:tcPr marL="7739" marR="773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latin typeface="Arial" pitchFamily="34" charset="0"/>
                          <a:cs typeface="Arial" pitchFamily="34" charset="0"/>
                        </a:rPr>
                        <a:t>3593.0</a:t>
                      </a:r>
                    </a:p>
                  </a:txBody>
                  <a:tcPr marL="7739" marR="773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latin typeface="Arial" pitchFamily="34" charset="0"/>
                          <a:cs typeface="Arial" pitchFamily="34" charset="0"/>
                        </a:rPr>
                        <a:t>160.2</a:t>
                      </a:r>
                    </a:p>
                  </a:txBody>
                  <a:tcPr marL="7739" marR="773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latin typeface="Arial" pitchFamily="34" charset="0"/>
                          <a:cs typeface="Arial" pitchFamily="34" charset="0"/>
                        </a:rPr>
                        <a:t>75.3</a:t>
                      </a:r>
                    </a:p>
                  </a:txBody>
                  <a:tcPr marL="7739" marR="773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latin typeface="Arial" pitchFamily="34" charset="0"/>
                          <a:cs typeface="Arial" pitchFamily="34" charset="0"/>
                        </a:rPr>
                        <a:t>36.8</a:t>
                      </a:r>
                    </a:p>
                  </a:txBody>
                  <a:tcPr marL="7739" marR="773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latin typeface="Arial" pitchFamily="34" charset="0"/>
                          <a:cs typeface="Arial" pitchFamily="34" charset="0"/>
                        </a:rPr>
                        <a:t>1686.2</a:t>
                      </a:r>
                    </a:p>
                  </a:txBody>
                  <a:tcPr marL="7739" marR="773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latin typeface="Arial" pitchFamily="34" charset="0"/>
                          <a:cs typeface="Arial" pitchFamily="34" charset="0"/>
                        </a:rPr>
                        <a:t>1634.6</a:t>
                      </a:r>
                    </a:p>
                  </a:txBody>
                  <a:tcPr marL="7739" marR="773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pSp>
        <p:nvGrpSpPr>
          <p:cNvPr id="7" name="Group 6"/>
          <p:cNvGrpSpPr/>
          <p:nvPr/>
        </p:nvGrpSpPr>
        <p:grpSpPr>
          <a:xfrm>
            <a:off x="1485900" y="156099"/>
            <a:ext cx="7744989" cy="377301"/>
            <a:chOff x="1485900" y="156099"/>
            <a:chExt cx="7744989" cy="377301"/>
          </a:xfrm>
        </p:grpSpPr>
        <p:cxnSp>
          <p:nvCxnSpPr>
            <p:cNvPr id="9" name="Straight Connector 8"/>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12" name="Rectangle 11"/>
          <p:cNvSpPr/>
          <p:nvPr/>
        </p:nvSpPr>
        <p:spPr>
          <a:xfrm>
            <a:off x="1371600" y="609600"/>
            <a:ext cx="74676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ЭДИЙН ЗАСГИЙН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Хөдөө аж ахуйн</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40532994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xmlns="" val="859406846"/>
              </p:ext>
            </p:extLst>
          </p:nvPr>
        </p:nvGraphicFramePr>
        <p:xfrm>
          <a:off x="1114425" y="1628775"/>
          <a:ext cx="8241599" cy="4423683"/>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p:nvPr/>
        </p:nvGrpSpPr>
        <p:grpSpPr>
          <a:xfrm>
            <a:off x="1485900" y="156099"/>
            <a:ext cx="7744989" cy="377301"/>
            <a:chOff x="1485900" y="156099"/>
            <a:chExt cx="7744989" cy="377301"/>
          </a:xfrm>
        </p:grpSpPr>
        <p:cxnSp>
          <p:nvCxnSpPr>
            <p:cNvPr id="6" name="Straight Connector 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8" name="Rectangle 7"/>
          <p:cNvSpPr/>
          <p:nvPr/>
        </p:nvSpPr>
        <p:spPr>
          <a:xfrm>
            <a:off x="1371600" y="609600"/>
            <a:ext cx="74676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ЭДИЙН ЗАСГИЙН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Хөдөө аж ахуйн</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2240444405"/>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62725" y="6400805"/>
            <a:ext cx="1733550" cy="365125"/>
          </a:xfrm>
        </p:spPr>
        <p:txBody>
          <a:bodyPr/>
          <a:lstStyle/>
          <a:p>
            <a:pPr>
              <a:defRPr/>
            </a:pPr>
            <a:fld id="{9C882CF5-28DA-4721-A856-BBC823FE6AC7}" type="slidenum">
              <a:rPr lang="en-US" smtClean="0">
                <a:solidFill>
                  <a:prstClr val="black">
                    <a:tint val="75000"/>
                  </a:prstClr>
                </a:solidFill>
              </a:rPr>
              <a:pPr>
                <a:defRPr/>
              </a:pPr>
              <a:t>23</a:t>
            </a:fld>
            <a:endParaRPr lang="en-US">
              <a:solidFill>
                <a:prstClr val="black">
                  <a:tint val="75000"/>
                </a:prstClr>
              </a:solidFill>
            </a:endParaRPr>
          </a:p>
        </p:txBody>
      </p:sp>
      <p:sp>
        <p:nvSpPr>
          <p:cNvPr id="12" name="Rectangle 11"/>
          <p:cNvSpPr/>
          <p:nvPr/>
        </p:nvSpPr>
        <p:spPr>
          <a:xfrm>
            <a:off x="742950" y="457200"/>
            <a:ext cx="8296275" cy="1200329"/>
          </a:xfrm>
          <a:prstGeom prst="rect">
            <a:avLst/>
          </a:prstGeom>
        </p:spPr>
        <p:txBody>
          <a:bodyPr wrap="square">
            <a:spAutoFit/>
          </a:bodyPr>
          <a:lstStyle/>
          <a:p>
            <a:pPr algn="ctr">
              <a:defRPr/>
            </a:pPr>
            <a:endParaRPr lang="mn-MN" b="1" dirty="0" smtClean="0">
              <a:solidFill>
                <a:srgbClr val="002060"/>
              </a:solidFill>
              <a:latin typeface="Arial" panose="020B0604020202020204" pitchFamily="34" charset="0"/>
              <a:cs typeface="Arial" panose="020B0604020202020204" pitchFamily="34" charset="0"/>
            </a:endParaRPr>
          </a:p>
          <a:p>
            <a:pPr algn="ctr">
              <a:defRPr/>
            </a:pPr>
            <a:endParaRPr lang="mn-MN" b="1" dirty="0">
              <a:solidFill>
                <a:srgbClr val="002060"/>
              </a:solidFill>
              <a:latin typeface="Arial" panose="020B0604020202020204" pitchFamily="34" charset="0"/>
              <a:cs typeface="Arial" panose="020B0604020202020204" pitchFamily="34" charset="0"/>
            </a:endParaRPr>
          </a:p>
          <a:p>
            <a:pPr algn="ctr">
              <a:defRPr/>
            </a:pPr>
            <a:endParaRPr lang="mn-MN" b="1" dirty="0" smtClean="0">
              <a:solidFill>
                <a:srgbClr val="002060"/>
              </a:solidFill>
              <a:latin typeface="Arial" panose="020B0604020202020204" pitchFamily="34" charset="0"/>
              <a:cs typeface="Arial" panose="020B0604020202020204" pitchFamily="34" charset="0"/>
            </a:endParaRPr>
          </a:p>
          <a:p>
            <a:pPr algn="ctr">
              <a:defRPr/>
            </a:pPr>
            <a:r>
              <a:rPr lang="mn-MN" b="1" dirty="0" smtClean="0">
                <a:solidFill>
                  <a:srgbClr val="002060"/>
                </a:solidFill>
                <a:latin typeface="Arial" panose="020B0604020202020204" pitchFamily="34" charset="0"/>
                <a:cs typeface="Arial" panose="020B0604020202020204" pitchFamily="34" charset="0"/>
              </a:rPr>
              <a:t>1000 ДЭЭШ МАЛ ТООЛУУЛСАН ӨРХ, СУМДААР</a:t>
            </a:r>
            <a:endParaRPr lang="en-US" b="1" dirty="0">
              <a:solidFill>
                <a:srgbClr val="002060"/>
              </a:solidFill>
              <a:latin typeface="Arial" panose="020B0604020202020204" pitchFamily="34" charset="0"/>
              <a:cs typeface="Arial" panose="020B0604020202020204" pitchFamily="34" charset="0"/>
            </a:endParaRPr>
          </a:p>
        </p:txBody>
      </p:sp>
      <p:pic>
        <p:nvPicPr>
          <p:cNvPr id="6" name="Picture 5"/>
          <p:cNvPicPr/>
          <p:nvPr/>
        </p:nvPicPr>
        <p:blipFill>
          <a:blip r:embed="rId3" cstate="print"/>
          <a:srcRect l="19518" t="7652" r="19518" b="5209"/>
          <a:stretch>
            <a:fillRect/>
          </a:stretch>
        </p:blipFill>
        <p:spPr>
          <a:xfrm>
            <a:off x="1341437" y="1876425"/>
            <a:ext cx="7966075" cy="3933826"/>
          </a:xfrm>
          <a:prstGeom prst="rect">
            <a:avLst/>
          </a:prstGeom>
        </p:spPr>
      </p:pic>
      <p:grpSp>
        <p:nvGrpSpPr>
          <p:cNvPr id="8" name="Group 7"/>
          <p:cNvGrpSpPr/>
          <p:nvPr/>
        </p:nvGrpSpPr>
        <p:grpSpPr>
          <a:xfrm>
            <a:off x="1485900" y="156099"/>
            <a:ext cx="7744989" cy="377301"/>
            <a:chOff x="1485900" y="156099"/>
            <a:chExt cx="7744989" cy="377301"/>
          </a:xfrm>
        </p:grpSpPr>
        <p:cxnSp>
          <p:nvCxnSpPr>
            <p:cNvPr id="9" name="Straight Connector 8"/>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11" name="Rectangle 10"/>
          <p:cNvSpPr/>
          <p:nvPr/>
        </p:nvSpPr>
        <p:spPr>
          <a:xfrm>
            <a:off x="1371600" y="609600"/>
            <a:ext cx="74676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ЭДИЙН ЗАСГИЙН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Хөдөө аж ахуйн</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1186580031"/>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a:solidFill>
                  <a:srgbClr val="1F497D">
                    <a:lumMod val="75000"/>
                  </a:srgbClr>
                </a:solidFill>
                <a:latin typeface="Arial Unicode MS" pitchFamily="34" charset="-128"/>
                <a:ea typeface="Arial Unicode MS" pitchFamily="34" charset="-128"/>
                <a:cs typeface="Arial Unicode MS" pitchFamily="34" charset="-128"/>
              </a:rPr>
              <a:t>ЭДИЙН ЗАСГИЙН ҮЗҮҮЛЭЛТ</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Төсөв</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xmlns="" val="1881448176"/>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5"/>
          <p:cNvSpPr txBox="1">
            <a:spLocks/>
          </p:cNvSpPr>
          <p:nvPr/>
        </p:nvSpPr>
        <p:spPr>
          <a:xfrm>
            <a:off x="1639330" y="4695592"/>
            <a:ext cx="6760086" cy="1120347"/>
          </a:xfrm>
          <a:prstGeom prst="rect">
            <a:avLst/>
          </a:prstGeom>
        </p:spPr>
        <p:txBody>
          <a:bodyPr vert="horz" lIns="91440" tIns="45720" rIns="91440" bIns="45720" rtlCol="0" anchor="b">
            <a:normAutofit/>
          </a:bodyPr>
          <a:lstStyle/>
          <a:p>
            <a:pPr algn="just">
              <a:lnSpc>
                <a:spcPct val="90000"/>
              </a:lnSpc>
              <a:spcBef>
                <a:spcPct val="0"/>
              </a:spcBef>
              <a:defRPr/>
            </a:pPr>
            <a:endParaRPr lang="en-US" b="1" dirty="0">
              <a:solidFill>
                <a:prstClr val="black"/>
              </a:solidFill>
              <a:latin typeface="Arial" pitchFamily="34" charset="0"/>
              <a:cs typeface="Arial" pitchFamily="34" charset="0"/>
            </a:endParaRPr>
          </a:p>
        </p:txBody>
      </p:sp>
      <p:sp>
        <p:nvSpPr>
          <p:cNvPr id="12" name="Title 5"/>
          <p:cNvSpPr txBox="1">
            <a:spLocks/>
          </p:cNvSpPr>
          <p:nvPr/>
        </p:nvSpPr>
        <p:spPr>
          <a:xfrm>
            <a:off x="2719401" y="990600"/>
            <a:ext cx="3748087" cy="457200"/>
          </a:xfrm>
          <a:prstGeom prst="rect">
            <a:avLst/>
          </a:prstGeom>
        </p:spPr>
        <p:txBody>
          <a:bodyPr anchor="b">
            <a:normAutofit/>
          </a:bodyPr>
          <a:lstStyle/>
          <a:p>
            <a:pPr algn="ctr">
              <a:lnSpc>
                <a:spcPct val="90000"/>
              </a:lnSpc>
              <a:defRPr/>
            </a:pPr>
            <a:endParaRPr lang="en-US" b="1" dirty="0">
              <a:solidFill>
                <a:prstClr val="black"/>
              </a:solidFill>
              <a:latin typeface="Arial" pitchFamily="34" charset="0"/>
              <a:cs typeface="Arial" panose="020B0604020202020204" pitchFamily="34" charset="0"/>
            </a:endParaRPr>
          </a:p>
        </p:txBody>
      </p:sp>
      <p:graphicFrame>
        <p:nvGraphicFramePr>
          <p:cNvPr id="15" name="Chart 14"/>
          <p:cNvGraphicFramePr>
            <a:graphicFrameLocks/>
          </p:cNvGraphicFramePr>
          <p:nvPr>
            <p:extLst>
              <p:ext uri="{D42A27DB-BD31-4B8C-83A1-F6EECF244321}">
                <p14:modId xmlns:p14="http://schemas.microsoft.com/office/powerpoint/2010/main" xmlns="" val="1597534923"/>
              </p:ext>
            </p:extLst>
          </p:nvPr>
        </p:nvGraphicFramePr>
        <p:xfrm>
          <a:off x="953589" y="1352006"/>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p:cNvSpPr/>
          <p:nvPr/>
        </p:nvSpPr>
        <p:spPr>
          <a:xfrm>
            <a:off x="1062448" y="1720840"/>
            <a:ext cx="7977050" cy="4154984"/>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mn-MN" sz="1400" dirty="0" smtClean="0">
                <a:latin typeface="Arial" pitchFamily="34" charset="0"/>
                <a:cs typeface="Arial" pitchFamily="34" charset="0"/>
              </a:rPr>
              <a:t>Санхүү</a:t>
            </a:r>
            <a:r>
              <a:rPr lang="mn-MN" sz="1400" dirty="0">
                <a:latin typeface="Arial" pitchFamily="34" charset="0"/>
                <a:cs typeface="Arial" pitchFamily="34" charset="0"/>
              </a:rPr>
              <a:t>, төрийн сангийн хэлтсийн мэдээгээр 2017 оны жилийн эцэст орон нутгийн төсвийн орлогын төлөвлөгөөний биелэлт 105.6 хувьтай буюу 7373.7 сая төгрөгийн гүйцэтгэлтэй байна. Үүнээс гадна улсын төвлөрсөн төсөвт оруулбал зохих орлогын төлөвлөгөө 92.4 хувьтай буюу 2449.7 сая төгрөгийн орлогыг улсын төвлөрсөн төсөвт оруулаад байна. Улсын болон орон нутгийн төсөвт нийт дүнгээр 9910.1 сая төгрөгийн орлого оруулж, аймгийн дүнгээр орлогын төлөвлөгөөний биелэлт 102.3 хувьтай байна.</a:t>
            </a:r>
            <a:endParaRPr lang="en-US" sz="1400" dirty="0">
              <a:latin typeface="Arial" pitchFamily="34" charset="0"/>
              <a:cs typeface="Arial" pitchFamily="34" charset="0"/>
            </a:endParaRPr>
          </a:p>
        </p:txBody>
      </p:sp>
      <p:graphicFrame>
        <p:nvGraphicFramePr>
          <p:cNvPr id="17" name="Chart 16"/>
          <p:cNvGraphicFramePr>
            <a:graphicFrameLocks/>
          </p:cNvGraphicFramePr>
          <p:nvPr>
            <p:extLst>
              <p:ext uri="{D42A27DB-BD31-4B8C-83A1-F6EECF244321}">
                <p14:modId xmlns:p14="http://schemas.microsoft.com/office/powerpoint/2010/main" xmlns="" val="2217592068"/>
              </p:ext>
            </p:extLst>
          </p:nvPr>
        </p:nvGraphicFramePr>
        <p:xfrm>
          <a:off x="5956663" y="1219200"/>
          <a:ext cx="2873828" cy="30741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343310437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graphicFrame>
        <p:nvGraphicFramePr>
          <p:cNvPr id="8" name="Chart 7"/>
          <p:cNvGraphicFramePr>
            <a:graphicFrameLocks/>
          </p:cNvGraphicFramePr>
          <p:nvPr>
            <p:extLst>
              <p:ext uri="{D42A27DB-BD31-4B8C-83A1-F6EECF244321}">
                <p14:modId xmlns:p14="http://schemas.microsoft.com/office/powerpoint/2010/main" xmlns="" val="3619421615"/>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a:solidFill>
                  <a:srgbClr val="1F497D">
                    <a:lumMod val="75000"/>
                  </a:srgbClr>
                </a:solidFill>
                <a:latin typeface="Arial Unicode MS" pitchFamily="34" charset="-128"/>
                <a:ea typeface="Arial Unicode MS" pitchFamily="34" charset="-128"/>
                <a:cs typeface="Arial Unicode MS" pitchFamily="34" charset="-128"/>
              </a:rPr>
              <a:t>ЭДИЙН ЗАСГИЙН ҮЗҮҮЛЭЛТ</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Банк</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9" name="Chart 8"/>
          <p:cNvGraphicFramePr>
            <a:graphicFrameLocks/>
          </p:cNvGraphicFramePr>
          <p:nvPr>
            <p:extLst>
              <p:ext uri="{D42A27DB-BD31-4B8C-83A1-F6EECF244321}">
                <p14:modId xmlns:p14="http://schemas.microsoft.com/office/powerpoint/2010/main" xmlns="" val="3622440815"/>
              </p:ext>
            </p:extLst>
          </p:nvPr>
        </p:nvGraphicFramePr>
        <p:xfrm>
          <a:off x="2286000" y="1254520"/>
          <a:ext cx="5057503"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1497881" y="4020757"/>
            <a:ext cx="7036525" cy="1384995"/>
          </a:xfrm>
          <a:prstGeom prst="rect">
            <a:avLst/>
          </a:prstGeom>
        </p:spPr>
        <p:txBody>
          <a:bodyPr wrap="square">
            <a:spAutoFit/>
          </a:bodyPr>
          <a:lstStyle/>
          <a:p>
            <a:r>
              <a:rPr lang="en-US" sz="1400" dirty="0" err="1">
                <a:latin typeface="Arial" pitchFamily="34" charset="0"/>
                <a:cs typeface="Arial" pitchFamily="34" charset="0"/>
              </a:rPr>
              <a:t>Банкны</a:t>
            </a:r>
            <a:r>
              <a:rPr lang="en-US" sz="1400" dirty="0">
                <a:latin typeface="Arial" pitchFamily="34" charset="0"/>
                <a:cs typeface="Arial" pitchFamily="34" charset="0"/>
              </a:rPr>
              <a:t> </a:t>
            </a:r>
            <a:r>
              <a:rPr lang="en-US" sz="1400" dirty="0" err="1">
                <a:latin typeface="Arial" pitchFamily="34" charset="0"/>
                <a:cs typeface="Arial" pitchFamily="34" charset="0"/>
              </a:rPr>
              <a:t>зээлийн</a:t>
            </a:r>
            <a:r>
              <a:rPr lang="en-US" sz="1400" dirty="0">
                <a:latin typeface="Arial" pitchFamily="34" charset="0"/>
                <a:cs typeface="Arial" pitchFamily="34" charset="0"/>
              </a:rPr>
              <a:t> </a:t>
            </a:r>
            <a:r>
              <a:rPr lang="en-US" sz="1400" dirty="0" err="1">
                <a:latin typeface="Arial" pitchFamily="34" charset="0"/>
                <a:cs typeface="Arial" pitchFamily="34" charset="0"/>
              </a:rPr>
              <a:t>үлдэгдэл</a:t>
            </a:r>
            <a:r>
              <a:rPr lang="en-US" sz="1400" dirty="0">
                <a:latin typeface="Arial" pitchFamily="34" charset="0"/>
                <a:cs typeface="Arial" pitchFamily="34" charset="0"/>
              </a:rPr>
              <a:t> </a:t>
            </a:r>
            <a:r>
              <a:rPr lang="en-US" sz="1400" dirty="0" err="1">
                <a:latin typeface="Arial" pitchFamily="34" charset="0"/>
                <a:cs typeface="Arial" pitchFamily="34" charset="0"/>
              </a:rPr>
              <a:t>өмнөх</a:t>
            </a:r>
            <a:r>
              <a:rPr lang="en-US" sz="1400" dirty="0">
                <a:latin typeface="Arial" pitchFamily="34" charset="0"/>
                <a:cs typeface="Arial" pitchFamily="34" charset="0"/>
              </a:rPr>
              <a:t> </a:t>
            </a:r>
            <a:r>
              <a:rPr lang="en-US" sz="1400" dirty="0" err="1">
                <a:latin typeface="Arial" pitchFamily="34" charset="0"/>
                <a:cs typeface="Arial" pitchFamily="34" charset="0"/>
              </a:rPr>
              <a:t>оны</a:t>
            </a:r>
            <a:r>
              <a:rPr lang="en-US" sz="1400" dirty="0">
                <a:latin typeface="Arial" pitchFamily="34" charset="0"/>
                <a:cs typeface="Arial" pitchFamily="34" charset="0"/>
              </a:rPr>
              <a:t> </a:t>
            </a:r>
            <a:r>
              <a:rPr lang="en-US" sz="1400" dirty="0" err="1">
                <a:latin typeface="Arial" pitchFamily="34" charset="0"/>
                <a:cs typeface="Arial" pitchFamily="34" charset="0"/>
              </a:rPr>
              <a:t>мөн</a:t>
            </a:r>
            <a:r>
              <a:rPr lang="en-US" sz="1400" dirty="0">
                <a:latin typeface="Arial" pitchFamily="34" charset="0"/>
                <a:cs typeface="Arial" pitchFamily="34" charset="0"/>
              </a:rPr>
              <a:t> </a:t>
            </a:r>
            <a:r>
              <a:rPr lang="en-US" sz="1400" dirty="0" err="1">
                <a:latin typeface="Arial" pitchFamily="34" charset="0"/>
                <a:cs typeface="Arial" pitchFamily="34" charset="0"/>
              </a:rPr>
              <a:t>үеэс</a:t>
            </a:r>
            <a:r>
              <a:rPr lang="mn-MN" sz="1400" dirty="0">
                <a:latin typeface="Arial" pitchFamily="34" charset="0"/>
                <a:cs typeface="Arial" pitchFamily="34" charset="0"/>
              </a:rPr>
              <a:t> 13</a:t>
            </a:r>
            <a:r>
              <a:rPr lang="en-US" sz="1400" dirty="0">
                <a:latin typeface="Arial" pitchFamily="34" charset="0"/>
                <a:cs typeface="Arial" pitchFamily="34" charset="0"/>
              </a:rPr>
              <a:t>.</a:t>
            </a:r>
            <a:r>
              <a:rPr lang="mn-MN" sz="1400" dirty="0">
                <a:latin typeface="Arial" pitchFamily="34" charset="0"/>
                <a:cs typeface="Arial" pitchFamily="34" charset="0"/>
              </a:rPr>
              <a:t>8 </a:t>
            </a:r>
            <a:r>
              <a:rPr lang="en-US" sz="1400" dirty="0" err="1">
                <a:latin typeface="Arial" pitchFamily="34" charset="0"/>
                <a:cs typeface="Arial" pitchFamily="34" charset="0"/>
              </a:rPr>
              <a:t>хувиар</a:t>
            </a:r>
            <a:r>
              <a:rPr lang="en-US" sz="1400" dirty="0">
                <a:latin typeface="Arial" pitchFamily="34" charset="0"/>
                <a:cs typeface="Arial" pitchFamily="34" charset="0"/>
              </a:rPr>
              <a:t> </a:t>
            </a:r>
            <a:r>
              <a:rPr lang="en-US" sz="1400" dirty="0" err="1">
                <a:latin typeface="Arial" pitchFamily="34" charset="0"/>
                <a:cs typeface="Arial" pitchFamily="34" charset="0"/>
              </a:rPr>
              <a:t>өсч</a:t>
            </a:r>
            <a:r>
              <a:rPr lang="en-US" sz="1400" dirty="0">
                <a:latin typeface="Arial" pitchFamily="34" charset="0"/>
                <a:cs typeface="Arial" pitchFamily="34" charset="0"/>
              </a:rPr>
              <a:t> 95817.6 </a:t>
            </a:r>
            <a:r>
              <a:rPr lang="en-US" sz="1400" dirty="0" err="1">
                <a:latin typeface="Arial" pitchFamily="34" charset="0"/>
                <a:cs typeface="Arial" pitchFamily="34" charset="0"/>
              </a:rPr>
              <a:t>сая</a:t>
            </a:r>
            <a:r>
              <a:rPr lang="en-US" sz="1400" dirty="0">
                <a:latin typeface="Arial" pitchFamily="34" charset="0"/>
                <a:cs typeface="Arial" pitchFamily="34" charset="0"/>
              </a:rPr>
              <a:t> </a:t>
            </a:r>
            <a:r>
              <a:rPr lang="en-US" sz="1400" dirty="0" err="1">
                <a:latin typeface="Arial" pitchFamily="34" charset="0"/>
                <a:cs typeface="Arial" pitchFamily="34" charset="0"/>
              </a:rPr>
              <a:t>төгрөг</a:t>
            </a:r>
            <a:r>
              <a:rPr lang="en-US" sz="1400" dirty="0">
                <a:latin typeface="Arial" pitchFamily="34" charset="0"/>
                <a:cs typeface="Arial" pitchFamily="34" charset="0"/>
              </a:rPr>
              <a:t> </a:t>
            </a:r>
            <a:r>
              <a:rPr lang="en-US" sz="1400" dirty="0" err="1">
                <a:latin typeface="Arial" pitchFamily="34" charset="0"/>
                <a:cs typeface="Arial" pitchFamily="34" charset="0"/>
              </a:rPr>
              <a:t>болов</a:t>
            </a:r>
            <a:r>
              <a:rPr lang="en-US" sz="1400" dirty="0">
                <a:latin typeface="Arial" pitchFamily="34" charset="0"/>
                <a:cs typeface="Arial" pitchFamily="34" charset="0"/>
              </a:rPr>
              <a:t>. </a:t>
            </a:r>
            <a:r>
              <a:rPr lang="en-US" sz="1400" dirty="0" err="1">
                <a:latin typeface="Arial" pitchFamily="34" charset="0"/>
                <a:cs typeface="Arial" pitchFamily="34" charset="0"/>
              </a:rPr>
              <a:t>Үүнээс</a:t>
            </a:r>
            <a:r>
              <a:rPr lang="en-US" sz="1400" dirty="0">
                <a:latin typeface="Arial" pitchFamily="34" charset="0"/>
                <a:cs typeface="Arial" pitchFamily="34" charset="0"/>
              </a:rPr>
              <a:t> </a:t>
            </a:r>
            <a:r>
              <a:rPr lang="mn-MN" sz="1400" dirty="0">
                <a:latin typeface="Arial" pitchFamily="34" charset="0"/>
                <a:cs typeface="Arial" pitchFamily="34" charset="0"/>
              </a:rPr>
              <a:t>анхаарал хандуулах</a:t>
            </a:r>
            <a:r>
              <a:rPr lang="en-US" sz="1400" dirty="0">
                <a:latin typeface="Arial" pitchFamily="34" charset="0"/>
                <a:cs typeface="Arial" pitchFamily="34" charset="0"/>
              </a:rPr>
              <a:t> </a:t>
            </a:r>
            <a:r>
              <a:rPr lang="en-US" sz="1400" dirty="0" err="1">
                <a:latin typeface="Arial" pitchFamily="34" charset="0"/>
                <a:cs typeface="Arial" pitchFamily="34" charset="0"/>
              </a:rPr>
              <a:t>зээл</a:t>
            </a:r>
            <a:r>
              <a:rPr lang="en-US" sz="1400" dirty="0">
                <a:latin typeface="Arial" pitchFamily="34" charset="0"/>
                <a:cs typeface="Arial" pitchFamily="34" charset="0"/>
              </a:rPr>
              <a:t> 381.7 </a:t>
            </a:r>
            <a:r>
              <a:rPr lang="en-US" sz="1400" dirty="0" err="1">
                <a:latin typeface="Arial" pitchFamily="34" charset="0"/>
                <a:cs typeface="Arial" pitchFamily="34" charset="0"/>
              </a:rPr>
              <a:t>сая</a:t>
            </a:r>
            <a:r>
              <a:rPr lang="en-US" sz="1400" dirty="0">
                <a:latin typeface="Arial" pitchFamily="34" charset="0"/>
                <a:cs typeface="Arial" pitchFamily="34" charset="0"/>
              </a:rPr>
              <a:t> </a:t>
            </a:r>
            <a:r>
              <a:rPr lang="en-US" sz="1400" dirty="0" err="1">
                <a:latin typeface="Arial" pitchFamily="34" charset="0"/>
                <a:cs typeface="Arial" pitchFamily="34" charset="0"/>
              </a:rPr>
              <a:t>төгрөг</a:t>
            </a:r>
            <a:r>
              <a:rPr lang="en-US" sz="1400" dirty="0">
                <a:latin typeface="Arial" pitchFamily="34" charset="0"/>
                <a:cs typeface="Arial" pitchFamily="34" charset="0"/>
              </a:rPr>
              <a:t>, </a:t>
            </a:r>
            <a:r>
              <a:rPr lang="en-US" sz="1400" dirty="0" err="1">
                <a:latin typeface="Arial" pitchFamily="34" charset="0"/>
                <a:cs typeface="Arial" pitchFamily="34" charset="0"/>
              </a:rPr>
              <a:t>чанаргүй</a:t>
            </a:r>
            <a:r>
              <a:rPr lang="en-US" sz="1400" dirty="0">
                <a:latin typeface="Arial" pitchFamily="34" charset="0"/>
                <a:cs typeface="Arial" pitchFamily="34" charset="0"/>
              </a:rPr>
              <a:t> </a:t>
            </a:r>
            <a:r>
              <a:rPr lang="en-US" sz="1400" dirty="0" err="1">
                <a:latin typeface="Arial" pitchFamily="34" charset="0"/>
                <a:cs typeface="Arial" pitchFamily="34" charset="0"/>
              </a:rPr>
              <a:t>зээл</a:t>
            </a:r>
            <a:r>
              <a:rPr lang="en-US" sz="1400" dirty="0">
                <a:latin typeface="Arial" pitchFamily="34" charset="0"/>
                <a:cs typeface="Arial" pitchFamily="34" charset="0"/>
              </a:rPr>
              <a:t> </a:t>
            </a:r>
            <a:r>
              <a:rPr lang="mn-MN" sz="1400" dirty="0">
                <a:latin typeface="Arial" pitchFamily="34" charset="0"/>
                <a:cs typeface="Arial" pitchFamily="34" charset="0"/>
              </a:rPr>
              <a:t>602</a:t>
            </a:r>
            <a:r>
              <a:rPr lang="en-US" sz="1400" dirty="0">
                <a:latin typeface="Arial" pitchFamily="34" charset="0"/>
                <a:cs typeface="Arial" pitchFamily="34" charset="0"/>
              </a:rPr>
              <a:t>.1 </a:t>
            </a:r>
            <a:r>
              <a:rPr lang="en-US" sz="1400" dirty="0" err="1">
                <a:latin typeface="Arial" pitchFamily="34" charset="0"/>
                <a:cs typeface="Arial" pitchFamily="34" charset="0"/>
              </a:rPr>
              <a:t>сая</a:t>
            </a:r>
            <a:r>
              <a:rPr lang="en-US" sz="1400" dirty="0">
                <a:latin typeface="Arial" pitchFamily="34" charset="0"/>
                <a:cs typeface="Arial" pitchFamily="34" charset="0"/>
              </a:rPr>
              <a:t> </a:t>
            </a:r>
            <a:r>
              <a:rPr lang="en-US" sz="1400" dirty="0" err="1">
                <a:latin typeface="Arial" pitchFamily="34" charset="0"/>
                <a:cs typeface="Arial" pitchFamily="34" charset="0"/>
              </a:rPr>
              <a:t>төгрөгийн</a:t>
            </a:r>
            <a:r>
              <a:rPr lang="en-US" sz="1400" dirty="0">
                <a:latin typeface="Arial" pitchFamily="34" charset="0"/>
                <a:cs typeface="Arial" pitchFamily="34" charset="0"/>
              </a:rPr>
              <a:t> </a:t>
            </a:r>
            <a:r>
              <a:rPr lang="en-US" sz="1400" dirty="0" err="1">
                <a:latin typeface="Arial" pitchFamily="34" charset="0"/>
                <a:cs typeface="Arial" pitchFamily="34" charset="0"/>
              </a:rPr>
              <a:t>үлдэгдэлтэй</a:t>
            </a:r>
            <a:r>
              <a:rPr lang="en-US" sz="1400" dirty="0">
                <a:latin typeface="Arial" pitchFamily="34" charset="0"/>
                <a:cs typeface="Arial" pitchFamily="34" charset="0"/>
              </a:rPr>
              <a:t> </a:t>
            </a:r>
            <a:r>
              <a:rPr lang="en-US" sz="1400" dirty="0" err="1">
                <a:latin typeface="Arial" pitchFamily="34" charset="0"/>
                <a:cs typeface="Arial" pitchFamily="34" charset="0"/>
              </a:rPr>
              <a:t>болж</a:t>
            </a:r>
            <a:r>
              <a:rPr lang="en-US" sz="1400" dirty="0">
                <a:latin typeface="Arial" pitchFamily="34" charset="0"/>
                <a:cs typeface="Arial" pitchFamily="34" charset="0"/>
              </a:rPr>
              <a:t> </a:t>
            </a:r>
            <a:r>
              <a:rPr lang="en-US" sz="1400" dirty="0" err="1">
                <a:latin typeface="Arial" pitchFamily="34" charset="0"/>
                <a:cs typeface="Arial" pitchFamily="34" charset="0"/>
              </a:rPr>
              <a:t>өмнөх</a:t>
            </a:r>
            <a:r>
              <a:rPr lang="en-US" sz="1400" dirty="0">
                <a:latin typeface="Arial" pitchFamily="34" charset="0"/>
                <a:cs typeface="Arial" pitchFamily="34" charset="0"/>
              </a:rPr>
              <a:t> </a:t>
            </a:r>
            <a:r>
              <a:rPr lang="en-US" sz="1400" dirty="0" err="1">
                <a:latin typeface="Arial" pitchFamily="34" charset="0"/>
                <a:cs typeface="Arial" pitchFamily="34" charset="0"/>
              </a:rPr>
              <a:t>оны</a:t>
            </a:r>
            <a:r>
              <a:rPr lang="en-US" sz="1400" dirty="0">
                <a:latin typeface="Arial" pitchFamily="34" charset="0"/>
                <a:cs typeface="Arial" pitchFamily="34" charset="0"/>
              </a:rPr>
              <a:t> </a:t>
            </a:r>
            <a:r>
              <a:rPr lang="en-US" sz="1400" dirty="0" err="1">
                <a:latin typeface="Arial" pitchFamily="34" charset="0"/>
                <a:cs typeface="Arial" pitchFamily="34" charset="0"/>
              </a:rPr>
              <a:t>мөн</a:t>
            </a:r>
            <a:r>
              <a:rPr lang="en-US" sz="1400" dirty="0">
                <a:latin typeface="Arial" pitchFamily="34" charset="0"/>
                <a:cs typeface="Arial" pitchFamily="34" charset="0"/>
              </a:rPr>
              <a:t> </a:t>
            </a:r>
            <a:r>
              <a:rPr lang="en-US" sz="1400" dirty="0" err="1">
                <a:latin typeface="Arial" pitchFamily="34" charset="0"/>
                <a:cs typeface="Arial" pitchFamily="34" charset="0"/>
              </a:rPr>
              <a:t>үеэс</a:t>
            </a:r>
            <a:r>
              <a:rPr lang="en-US" sz="1400" dirty="0">
                <a:latin typeface="Arial" pitchFamily="34" charset="0"/>
                <a:cs typeface="Arial" pitchFamily="34" charset="0"/>
              </a:rPr>
              <a:t> </a:t>
            </a:r>
            <a:r>
              <a:rPr lang="mn-MN" sz="1400" dirty="0">
                <a:latin typeface="Arial" pitchFamily="34" charset="0"/>
                <a:cs typeface="Arial" pitchFamily="34" charset="0"/>
              </a:rPr>
              <a:t>анхаарал хандуулах зээл </a:t>
            </a:r>
            <a:r>
              <a:rPr lang="en-US" sz="1400" dirty="0">
                <a:latin typeface="Arial" pitchFamily="34" charset="0"/>
                <a:cs typeface="Arial" pitchFamily="34" charset="0"/>
              </a:rPr>
              <a:t>2</a:t>
            </a:r>
            <a:r>
              <a:rPr lang="mn-MN" sz="1400" dirty="0">
                <a:latin typeface="Arial" pitchFamily="34" charset="0"/>
                <a:cs typeface="Arial" pitchFamily="34" charset="0"/>
              </a:rPr>
              <a:t>.</a:t>
            </a:r>
            <a:r>
              <a:rPr lang="en-US" sz="1400" dirty="0">
                <a:latin typeface="Arial" pitchFamily="34" charset="0"/>
                <a:cs typeface="Arial" pitchFamily="34" charset="0"/>
              </a:rPr>
              <a:t>4</a:t>
            </a:r>
            <a:r>
              <a:rPr lang="mn-MN" sz="1400" dirty="0">
                <a:latin typeface="Arial" pitchFamily="34" charset="0"/>
                <a:cs typeface="Arial" pitchFamily="34" charset="0"/>
              </a:rPr>
              <a:t> хувиар өсч, чанаргүй зээл 2.8 хувиар буурсан</a:t>
            </a:r>
            <a:r>
              <a:rPr lang="en-US" sz="1400" dirty="0">
                <a:latin typeface="Arial" pitchFamily="34" charset="0"/>
                <a:cs typeface="Arial" pitchFamily="34" charset="0"/>
              </a:rPr>
              <a:t> </a:t>
            </a:r>
            <a:r>
              <a:rPr lang="en-US" sz="1400" dirty="0" err="1">
                <a:latin typeface="Arial" pitchFamily="34" charset="0"/>
                <a:cs typeface="Arial" pitchFamily="34" charset="0"/>
              </a:rPr>
              <a:t>байна</a:t>
            </a:r>
            <a:r>
              <a:rPr lang="en-US" sz="1400" dirty="0">
                <a:latin typeface="Arial" pitchFamily="34" charset="0"/>
                <a:cs typeface="Arial" pitchFamily="34" charset="0"/>
              </a:rPr>
              <a:t>. </a:t>
            </a:r>
            <a:r>
              <a:rPr lang="en-US" sz="1400" dirty="0" err="1">
                <a:latin typeface="Arial" pitchFamily="34" charset="0"/>
                <a:cs typeface="Arial" pitchFamily="34" charset="0"/>
              </a:rPr>
              <a:t>Нийт</a:t>
            </a:r>
            <a:r>
              <a:rPr lang="en-US" sz="1400" dirty="0">
                <a:latin typeface="Arial" pitchFamily="34" charset="0"/>
                <a:cs typeface="Arial" pitchFamily="34" charset="0"/>
              </a:rPr>
              <a:t> </a:t>
            </a:r>
            <a:r>
              <a:rPr lang="en-US" sz="1400" dirty="0" err="1">
                <a:latin typeface="Arial" pitchFamily="34" charset="0"/>
                <a:cs typeface="Arial" pitchFamily="34" charset="0"/>
              </a:rPr>
              <a:t>зээлийн</a:t>
            </a:r>
            <a:r>
              <a:rPr lang="en-US" sz="1400" dirty="0">
                <a:latin typeface="Arial" pitchFamily="34" charset="0"/>
                <a:cs typeface="Arial" pitchFamily="34" charset="0"/>
              </a:rPr>
              <a:t> </a:t>
            </a:r>
            <a:r>
              <a:rPr lang="en-US" sz="1400" dirty="0" err="1">
                <a:latin typeface="Arial" pitchFamily="34" charset="0"/>
                <a:cs typeface="Arial" pitchFamily="34" charset="0"/>
              </a:rPr>
              <a:t>үлдэгдлийн</a:t>
            </a:r>
            <a:r>
              <a:rPr lang="en-US" sz="1400" dirty="0">
                <a:latin typeface="Arial" pitchFamily="34" charset="0"/>
                <a:cs typeface="Arial" pitchFamily="34" charset="0"/>
              </a:rPr>
              <a:t> </a:t>
            </a:r>
            <a:r>
              <a:rPr lang="mn-MN" sz="1400" dirty="0">
                <a:latin typeface="Arial" pitchFamily="34" charset="0"/>
                <a:cs typeface="Arial" pitchFamily="34" charset="0"/>
              </a:rPr>
              <a:t>1</a:t>
            </a:r>
            <a:r>
              <a:rPr lang="en-US" sz="1400" dirty="0">
                <a:latin typeface="Arial" pitchFamily="34" charset="0"/>
                <a:cs typeface="Arial" pitchFamily="34" charset="0"/>
              </a:rPr>
              <a:t> </a:t>
            </a:r>
            <a:r>
              <a:rPr lang="en-US" sz="1400" dirty="0" err="1">
                <a:latin typeface="Arial" pitchFamily="34" charset="0"/>
                <a:cs typeface="Arial" pitchFamily="34" charset="0"/>
              </a:rPr>
              <a:t>хувийг</a:t>
            </a:r>
            <a:r>
              <a:rPr lang="en-US" sz="1400" dirty="0">
                <a:latin typeface="Arial" pitchFamily="34" charset="0"/>
                <a:cs typeface="Arial" pitchFamily="34" charset="0"/>
              </a:rPr>
              <a:t> </a:t>
            </a:r>
            <a:r>
              <a:rPr lang="mn-MN" sz="1400" dirty="0">
                <a:latin typeface="Arial" pitchFamily="34" charset="0"/>
                <a:cs typeface="Arial" pitchFamily="34" charset="0"/>
              </a:rPr>
              <a:t>анхаарал хандуулах</a:t>
            </a:r>
            <a:r>
              <a:rPr lang="en-US" sz="1400" dirty="0">
                <a:latin typeface="Arial" pitchFamily="34" charset="0"/>
                <a:cs typeface="Arial" pitchFamily="34" charset="0"/>
              </a:rPr>
              <a:t> </a:t>
            </a:r>
            <a:r>
              <a:rPr lang="en-US" sz="1400" dirty="0" err="1">
                <a:latin typeface="Arial" pitchFamily="34" charset="0"/>
                <a:cs typeface="Arial" pitchFamily="34" charset="0"/>
              </a:rPr>
              <a:t>ба</a:t>
            </a:r>
            <a:r>
              <a:rPr lang="en-US" sz="1400" dirty="0">
                <a:latin typeface="Arial" pitchFamily="34" charset="0"/>
                <a:cs typeface="Arial" pitchFamily="34" charset="0"/>
              </a:rPr>
              <a:t> </a:t>
            </a:r>
            <a:r>
              <a:rPr lang="en-US" sz="1400" dirty="0" err="1">
                <a:latin typeface="Arial" pitchFamily="34" charset="0"/>
                <a:cs typeface="Arial" pitchFamily="34" charset="0"/>
              </a:rPr>
              <a:t>чанаргүй</a:t>
            </a:r>
            <a:r>
              <a:rPr lang="en-US" sz="1400" dirty="0">
                <a:latin typeface="Arial" pitchFamily="34" charset="0"/>
                <a:cs typeface="Arial" pitchFamily="34" charset="0"/>
              </a:rPr>
              <a:t> </a:t>
            </a:r>
            <a:r>
              <a:rPr lang="en-US" sz="1400" dirty="0" err="1">
                <a:latin typeface="Arial" pitchFamily="34" charset="0"/>
                <a:cs typeface="Arial" pitchFamily="34" charset="0"/>
              </a:rPr>
              <a:t>зээл</a:t>
            </a:r>
            <a:r>
              <a:rPr lang="en-US" sz="1400" dirty="0">
                <a:latin typeface="Arial" pitchFamily="34" charset="0"/>
                <a:cs typeface="Arial" pitchFamily="34" charset="0"/>
              </a:rPr>
              <a:t> </a:t>
            </a:r>
            <a:r>
              <a:rPr lang="en-US" sz="1400" dirty="0" err="1">
                <a:latin typeface="Arial" pitchFamily="34" charset="0"/>
                <a:cs typeface="Arial" pitchFamily="34" charset="0"/>
              </a:rPr>
              <a:t>эзэлж</a:t>
            </a:r>
            <a:r>
              <a:rPr lang="en-US" sz="1400" dirty="0">
                <a:latin typeface="Arial" pitchFamily="34" charset="0"/>
                <a:cs typeface="Arial" pitchFamily="34" charset="0"/>
              </a:rPr>
              <a:t> </a:t>
            </a:r>
            <a:r>
              <a:rPr lang="en-US" sz="1400" dirty="0" err="1">
                <a:latin typeface="Arial" pitchFamily="34" charset="0"/>
                <a:cs typeface="Arial" pitchFamily="34" charset="0"/>
              </a:rPr>
              <a:t>байна</a:t>
            </a:r>
            <a:r>
              <a:rPr lang="en-US" sz="1400" dirty="0">
                <a:latin typeface="Arial" pitchFamily="34" charset="0"/>
                <a:cs typeface="Arial" pitchFamily="34" charset="0"/>
              </a:rPr>
              <a:t>. </a:t>
            </a:r>
            <a:r>
              <a:rPr lang="en-US" sz="1400" dirty="0" err="1">
                <a:latin typeface="Arial" pitchFamily="34" charset="0"/>
                <a:cs typeface="Arial" pitchFamily="34" charset="0"/>
              </a:rPr>
              <a:t>Иргэдийн</a:t>
            </a:r>
            <a:r>
              <a:rPr lang="en-US" sz="1400" dirty="0">
                <a:latin typeface="Arial" pitchFamily="34" charset="0"/>
                <a:cs typeface="Arial" pitchFamily="34" charset="0"/>
              </a:rPr>
              <a:t> </a:t>
            </a:r>
            <a:r>
              <a:rPr lang="en-US" sz="1400" dirty="0" err="1">
                <a:latin typeface="Arial" pitchFamily="34" charset="0"/>
                <a:cs typeface="Arial" pitchFamily="34" charset="0"/>
              </a:rPr>
              <a:t>хувийн</a:t>
            </a:r>
            <a:r>
              <a:rPr lang="en-US" sz="1400" dirty="0">
                <a:latin typeface="Arial" pitchFamily="34" charset="0"/>
                <a:cs typeface="Arial" pitchFamily="34" charset="0"/>
              </a:rPr>
              <a:t> </a:t>
            </a:r>
            <a:r>
              <a:rPr lang="en-US" sz="1400" dirty="0" err="1">
                <a:latin typeface="Arial" pitchFamily="34" charset="0"/>
                <a:cs typeface="Arial" pitchFamily="34" charset="0"/>
              </a:rPr>
              <a:t>хадгаламж</a:t>
            </a:r>
            <a:r>
              <a:rPr lang="en-US" sz="1400" dirty="0">
                <a:latin typeface="Arial" pitchFamily="34" charset="0"/>
                <a:cs typeface="Arial" pitchFamily="34" charset="0"/>
              </a:rPr>
              <a:t>  </a:t>
            </a:r>
            <a:r>
              <a:rPr lang="en-US" sz="1400" dirty="0" err="1">
                <a:latin typeface="Arial" pitchFamily="34" charset="0"/>
                <a:cs typeface="Arial" pitchFamily="34" charset="0"/>
              </a:rPr>
              <a:t>өмнөх</a:t>
            </a:r>
            <a:r>
              <a:rPr lang="en-US" sz="1400" dirty="0">
                <a:latin typeface="Arial" pitchFamily="34" charset="0"/>
                <a:cs typeface="Arial" pitchFamily="34" charset="0"/>
              </a:rPr>
              <a:t> </a:t>
            </a:r>
            <a:r>
              <a:rPr lang="en-US" sz="1400" dirty="0" err="1">
                <a:latin typeface="Arial" pitchFamily="34" charset="0"/>
                <a:cs typeface="Arial" pitchFamily="34" charset="0"/>
              </a:rPr>
              <a:t>оны</a:t>
            </a:r>
            <a:r>
              <a:rPr lang="en-US" sz="1400" dirty="0">
                <a:latin typeface="Arial" pitchFamily="34" charset="0"/>
                <a:cs typeface="Arial" pitchFamily="34" charset="0"/>
              </a:rPr>
              <a:t> </a:t>
            </a:r>
            <a:r>
              <a:rPr lang="en-US" sz="1400" dirty="0" err="1">
                <a:latin typeface="Arial" pitchFamily="34" charset="0"/>
                <a:cs typeface="Arial" pitchFamily="34" charset="0"/>
              </a:rPr>
              <a:t>мөн</a:t>
            </a:r>
            <a:r>
              <a:rPr lang="en-US" sz="1400" dirty="0">
                <a:latin typeface="Arial" pitchFamily="34" charset="0"/>
                <a:cs typeface="Arial" pitchFamily="34" charset="0"/>
              </a:rPr>
              <a:t> </a:t>
            </a:r>
            <a:r>
              <a:rPr lang="en-US" sz="1400" dirty="0" err="1">
                <a:latin typeface="Arial" pitchFamily="34" charset="0"/>
                <a:cs typeface="Arial" pitchFamily="34" charset="0"/>
              </a:rPr>
              <a:t>үеэс</a:t>
            </a:r>
            <a:r>
              <a:rPr lang="en-US" sz="1400" dirty="0">
                <a:latin typeface="Arial" pitchFamily="34" charset="0"/>
                <a:cs typeface="Arial" pitchFamily="34" charset="0"/>
              </a:rPr>
              <a:t> </a:t>
            </a:r>
            <a:r>
              <a:rPr lang="mn-MN" sz="1400" dirty="0">
                <a:latin typeface="Arial" pitchFamily="34" charset="0"/>
                <a:cs typeface="Arial" pitchFamily="34" charset="0"/>
              </a:rPr>
              <a:t>23.5</a:t>
            </a:r>
            <a:r>
              <a:rPr lang="en-US" sz="1400" dirty="0">
                <a:latin typeface="Arial" pitchFamily="34" charset="0"/>
                <a:cs typeface="Arial" pitchFamily="34" charset="0"/>
              </a:rPr>
              <a:t> </a:t>
            </a:r>
            <a:r>
              <a:rPr lang="en-US" sz="1400" dirty="0" err="1">
                <a:latin typeface="Arial" pitchFamily="34" charset="0"/>
                <a:cs typeface="Arial" pitchFamily="34" charset="0"/>
              </a:rPr>
              <a:t>хувиар</a:t>
            </a:r>
            <a:r>
              <a:rPr lang="en-US" sz="1400" dirty="0">
                <a:latin typeface="Arial" pitchFamily="34" charset="0"/>
                <a:cs typeface="Arial" pitchFamily="34" charset="0"/>
              </a:rPr>
              <a:t> </a:t>
            </a:r>
            <a:r>
              <a:rPr lang="en-US" sz="1400" dirty="0" err="1">
                <a:latin typeface="Arial" pitchFamily="34" charset="0"/>
                <a:cs typeface="Arial" pitchFamily="34" charset="0"/>
              </a:rPr>
              <a:t>өсч</a:t>
            </a:r>
            <a:r>
              <a:rPr lang="en-US" sz="1400" dirty="0">
                <a:latin typeface="Arial" pitchFamily="34" charset="0"/>
                <a:cs typeface="Arial" pitchFamily="34" charset="0"/>
              </a:rPr>
              <a:t> 40317.2 </a:t>
            </a:r>
            <a:r>
              <a:rPr lang="en-US" sz="1400" dirty="0" err="1">
                <a:latin typeface="Arial" pitchFamily="34" charset="0"/>
                <a:cs typeface="Arial" pitchFamily="34" charset="0"/>
              </a:rPr>
              <a:t>сая</a:t>
            </a:r>
            <a:r>
              <a:rPr lang="en-US" sz="1400" dirty="0">
                <a:latin typeface="Arial" pitchFamily="34" charset="0"/>
                <a:cs typeface="Arial" pitchFamily="34" charset="0"/>
              </a:rPr>
              <a:t> </a:t>
            </a:r>
            <a:r>
              <a:rPr lang="en-US" sz="1400" dirty="0" err="1">
                <a:latin typeface="Arial" pitchFamily="34" charset="0"/>
                <a:cs typeface="Arial" pitchFamily="34" charset="0"/>
              </a:rPr>
              <a:t>төгрөг</a:t>
            </a:r>
            <a:r>
              <a:rPr lang="en-US" sz="1400" dirty="0">
                <a:latin typeface="Arial" pitchFamily="34" charset="0"/>
                <a:cs typeface="Arial" pitchFamily="34" charset="0"/>
              </a:rPr>
              <a:t> </a:t>
            </a:r>
            <a:r>
              <a:rPr lang="en-US" sz="1400" dirty="0" err="1">
                <a:latin typeface="Arial" pitchFamily="34" charset="0"/>
                <a:cs typeface="Arial" pitchFamily="34" charset="0"/>
              </a:rPr>
              <a:t>болов</a:t>
            </a:r>
            <a:r>
              <a:rPr lang="en-US" sz="1400" dirty="0">
                <a:latin typeface="Arial" pitchFamily="34" charset="0"/>
                <a:cs typeface="Arial" pitchFamily="34" charset="0"/>
              </a:rPr>
              <a:t>.</a:t>
            </a:r>
            <a:endParaRPr lang="en-US" sz="1400" dirty="0"/>
          </a:p>
        </p:txBody>
      </p:sp>
    </p:spTree>
    <p:extLst>
      <p:ext uri="{BB962C8B-B14F-4D97-AF65-F5344CB8AC3E}">
        <p14:creationId xmlns:p14="http://schemas.microsoft.com/office/powerpoint/2010/main" xmlns="" val="409827516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Хүн амын тоо</a:t>
            </a:r>
          </a:p>
        </p:txBody>
      </p:sp>
      <p:sp>
        <p:nvSpPr>
          <p:cNvPr id="4" name="Rectangle 3"/>
          <p:cNvSpPr/>
          <p:nvPr/>
        </p:nvSpPr>
        <p:spPr>
          <a:xfrm>
            <a:off x="1219200" y="4191000"/>
            <a:ext cx="7696200" cy="1323439"/>
          </a:xfrm>
          <a:prstGeom prst="rect">
            <a:avLst/>
          </a:prstGeom>
        </p:spPr>
        <p:txBody>
          <a:bodyPr wrap="square">
            <a:spAutoFit/>
          </a:bodyPr>
          <a:lstStyle/>
          <a:p>
            <a:pPr algn="just"/>
            <a:r>
              <a:rPr lang="mn-MN" sz="1600" dirty="0">
                <a:solidFill>
                  <a:schemeClr val="tx2">
                    <a:lumMod val="75000"/>
                  </a:schemeClr>
                </a:solidFill>
                <a:latin typeface="Arial" pitchFamily="34" charset="0"/>
                <a:cs typeface="Arial" pitchFamily="34" charset="0"/>
              </a:rPr>
              <a:t>Нийт хүн амын өсөлтийг сүүлийн </a:t>
            </a:r>
            <a:r>
              <a:rPr lang="en-US" sz="1600" dirty="0">
                <a:solidFill>
                  <a:schemeClr val="tx2">
                    <a:lumMod val="75000"/>
                  </a:schemeClr>
                </a:solidFill>
                <a:latin typeface="Arial" pitchFamily="34" charset="0"/>
                <a:cs typeface="Arial" pitchFamily="34" charset="0"/>
              </a:rPr>
              <a:t>6</a:t>
            </a:r>
            <a:r>
              <a:rPr lang="mn-MN" sz="1600" dirty="0">
                <a:solidFill>
                  <a:schemeClr val="tx2">
                    <a:lumMod val="75000"/>
                  </a:schemeClr>
                </a:solidFill>
                <a:latin typeface="Arial" pitchFamily="34" charset="0"/>
                <a:cs typeface="Arial" pitchFamily="34" charset="0"/>
              </a:rPr>
              <a:t> жилээр авч үзвэл 2012-2014 онуудад  хүн амын тоо 0,4-0,5 хувиар буурч байсан бол 2014-201</a:t>
            </a:r>
            <a:r>
              <a:rPr lang="en-US" sz="1600" dirty="0">
                <a:solidFill>
                  <a:schemeClr val="tx2">
                    <a:lumMod val="75000"/>
                  </a:schemeClr>
                </a:solidFill>
                <a:latin typeface="Arial" pitchFamily="34" charset="0"/>
                <a:cs typeface="Arial" pitchFamily="34" charset="0"/>
              </a:rPr>
              <a:t>7</a:t>
            </a:r>
            <a:r>
              <a:rPr lang="mn-MN" sz="1600" dirty="0">
                <a:solidFill>
                  <a:schemeClr val="tx2">
                    <a:lumMod val="75000"/>
                  </a:schemeClr>
                </a:solidFill>
                <a:latin typeface="Arial" pitchFamily="34" charset="0"/>
                <a:cs typeface="Arial" pitchFamily="34" charset="0"/>
              </a:rPr>
              <a:t> онуудад 1,3-1,</a:t>
            </a:r>
            <a:r>
              <a:rPr lang="en-US" sz="1600" dirty="0">
                <a:solidFill>
                  <a:schemeClr val="tx2">
                    <a:lumMod val="75000"/>
                  </a:schemeClr>
                </a:solidFill>
                <a:latin typeface="Arial" pitchFamily="34" charset="0"/>
                <a:cs typeface="Arial" pitchFamily="34" charset="0"/>
              </a:rPr>
              <a:t>8</a:t>
            </a:r>
            <a:r>
              <a:rPr lang="mn-MN" sz="1600" dirty="0">
                <a:solidFill>
                  <a:schemeClr val="tx2">
                    <a:lumMod val="75000"/>
                  </a:schemeClr>
                </a:solidFill>
                <a:latin typeface="Arial" pitchFamily="34" charset="0"/>
                <a:cs typeface="Arial" pitchFamily="34" charset="0"/>
              </a:rPr>
              <a:t> хувиар өссөн эерэг үзүүлэлттэй байна. Нийт хүн амын 49,8 хувь буюу 23078 нь эмэгтэй 50,2 хувь буюу 23305 нь эрэгтэйчүүд байна.Аймгийн хэмжээнд 49 багт хүн амын тоо өссөн бол 17 багт буурчээ.</a:t>
            </a:r>
            <a:endParaRPr lang="en-US" sz="1600" dirty="0">
              <a:solidFill>
                <a:schemeClr val="tx2">
                  <a:lumMod val="75000"/>
                </a:schemeClr>
              </a:solidFill>
              <a:latin typeface="Arial" pitchFamily="34" charset="0"/>
              <a:cs typeface="Arial" pitchFamily="34" charset="0"/>
            </a:endParaRPr>
          </a:p>
        </p:txBody>
      </p:sp>
      <p:graphicFrame>
        <p:nvGraphicFramePr>
          <p:cNvPr id="5" name="Object 4"/>
          <p:cNvGraphicFramePr>
            <a:graphicFrameLocks/>
          </p:cNvGraphicFramePr>
          <p:nvPr>
            <p:extLst>
              <p:ext uri="{D42A27DB-BD31-4B8C-83A1-F6EECF244321}">
                <p14:modId xmlns:p14="http://schemas.microsoft.com/office/powerpoint/2010/main" xmlns="" val="1196226355"/>
              </p:ext>
            </p:extLst>
          </p:nvPr>
        </p:nvGraphicFramePr>
        <p:xfrm>
          <a:off x="1371600" y="1346200"/>
          <a:ext cx="7162800" cy="2768600"/>
        </p:xfrm>
        <a:graphic>
          <a:graphicData uri="http://schemas.openxmlformats.org/presentationml/2006/ole">
            <p:oleObj spid="_x0000_s5139" name="Chart" r:id="rId4" imgW="6736664" imgH="3371380" progId="Excel.Sheet.8">
              <p:embed/>
            </p:oleObj>
          </a:graphicData>
        </a:graphic>
      </p:graphicFrame>
    </p:spTree>
    <p:extLst>
      <p:ext uri="{BB962C8B-B14F-4D97-AF65-F5344CB8AC3E}">
        <p14:creationId xmlns:p14="http://schemas.microsoft.com/office/powerpoint/2010/main" xmlns="" val="341054716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Хөдөлмөр</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xmlns="" val="3476361541"/>
              </p:ext>
            </p:extLst>
          </p:nvPr>
        </p:nvGraphicFramePr>
        <p:xfrm>
          <a:off x="1600200" y="1195568"/>
          <a:ext cx="5330654"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5"/>
          <p:cNvSpPr txBox="1">
            <a:spLocks/>
          </p:cNvSpPr>
          <p:nvPr/>
        </p:nvSpPr>
        <p:spPr>
          <a:xfrm>
            <a:off x="1639330" y="4695592"/>
            <a:ext cx="6760086" cy="1120347"/>
          </a:xfrm>
          <a:prstGeom prst="rect">
            <a:avLst/>
          </a:prstGeom>
        </p:spPr>
        <p:txBody>
          <a:bodyPr vert="horz" lIns="91440" tIns="45720" rIns="91440" bIns="45720" rtlCol="0" anchor="b">
            <a:normAutofit/>
          </a:bodyPr>
          <a:lstStyle/>
          <a:p>
            <a:pPr algn="just">
              <a:lnSpc>
                <a:spcPct val="90000"/>
              </a:lnSpc>
              <a:spcBef>
                <a:spcPct val="0"/>
              </a:spcBef>
              <a:defRPr/>
            </a:pPr>
            <a:endParaRPr lang="en-US" b="1" dirty="0">
              <a:solidFill>
                <a:prstClr val="black"/>
              </a:solidFill>
              <a:latin typeface="Arial" pitchFamily="34" charset="0"/>
              <a:cs typeface="Arial" pitchFamily="34" charset="0"/>
            </a:endParaRPr>
          </a:p>
        </p:txBody>
      </p:sp>
      <p:sp>
        <p:nvSpPr>
          <p:cNvPr id="9" name="Title 5"/>
          <p:cNvSpPr txBox="1">
            <a:spLocks/>
          </p:cNvSpPr>
          <p:nvPr/>
        </p:nvSpPr>
        <p:spPr>
          <a:xfrm>
            <a:off x="1366839" y="2133600"/>
            <a:ext cx="2489200" cy="85725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1" name="Title 5"/>
          <p:cNvSpPr txBox="1">
            <a:spLocks/>
          </p:cNvSpPr>
          <p:nvPr/>
        </p:nvSpPr>
        <p:spPr>
          <a:xfrm>
            <a:off x="2719401" y="990600"/>
            <a:ext cx="3748087" cy="457200"/>
          </a:xfrm>
          <a:prstGeom prst="rect">
            <a:avLst/>
          </a:prstGeom>
        </p:spPr>
        <p:txBody>
          <a:bodyPr anchor="b">
            <a:normAutofit/>
          </a:bodyPr>
          <a:lstStyle/>
          <a:p>
            <a:pPr algn="ctr">
              <a:lnSpc>
                <a:spcPct val="90000"/>
              </a:lnSpc>
              <a:defRPr/>
            </a:pPr>
            <a:endParaRPr lang="en-US" b="1" dirty="0">
              <a:solidFill>
                <a:prstClr val="black"/>
              </a:solidFill>
              <a:latin typeface="Arial" pitchFamily="34" charset="0"/>
              <a:cs typeface="Arial" panose="020B0604020202020204" pitchFamily="34" charset="0"/>
            </a:endParaRPr>
          </a:p>
        </p:txBody>
      </p:sp>
      <p:sp>
        <p:nvSpPr>
          <p:cNvPr id="12" name="Title 5"/>
          <p:cNvSpPr txBox="1">
            <a:spLocks/>
          </p:cNvSpPr>
          <p:nvPr/>
        </p:nvSpPr>
        <p:spPr>
          <a:xfrm rot="10800000" flipH="1" flipV="1">
            <a:off x="5086361" y="2057400"/>
            <a:ext cx="2735263" cy="83820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3" name="Title 5"/>
          <p:cNvSpPr txBox="1">
            <a:spLocks/>
          </p:cNvSpPr>
          <p:nvPr/>
        </p:nvSpPr>
        <p:spPr>
          <a:xfrm>
            <a:off x="1093788" y="3962416"/>
            <a:ext cx="3371850" cy="1516063"/>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4" name="Title 5"/>
          <p:cNvSpPr txBox="1">
            <a:spLocks/>
          </p:cNvSpPr>
          <p:nvPr/>
        </p:nvSpPr>
        <p:spPr>
          <a:xfrm>
            <a:off x="5019385" y="3823823"/>
            <a:ext cx="3032125" cy="1431925"/>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5" name="Title 5"/>
          <p:cNvSpPr txBox="1">
            <a:spLocks/>
          </p:cNvSpPr>
          <p:nvPr/>
        </p:nvSpPr>
        <p:spPr>
          <a:xfrm>
            <a:off x="1447809" y="5478463"/>
            <a:ext cx="6911975" cy="711200"/>
          </a:xfrm>
          <a:prstGeom prst="rect">
            <a:avLst/>
          </a:prstGeom>
        </p:spPr>
        <p:txBody>
          <a:bodyPr anchor="b"/>
          <a:lstStyle/>
          <a:p>
            <a:pPr algn="ctr">
              <a:lnSpc>
                <a:spcPct val="90000"/>
              </a:lnSpc>
              <a:defRPr/>
            </a:pPr>
            <a:endParaRPr lang="en-US" sz="1600" dirty="0">
              <a:solidFill>
                <a:prstClr val="black"/>
              </a:solidFill>
              <a:latin typeface="Arial" pitchFamily="34" charset="0"/>
              <a:cs typeface="Arial" panose="020B0604020202020204" pitchFamily="34" charset="0"/>
            </a:endParaRPr>
          </a:p>
        </p:txBody>
      </p:sp>
      <p:graphicFrame>
        <p:nvGraphicFramePr>
          <p:cNvPr id="17" name="Object 16"/>
          <p:cNvGraphicFramePr>
            <a:graphicFrameLocks/>
          </p:cNvGraphicFramePr>
          <p:nvPr>
            <p:extLst>
              <p:ext uri="{D42A27DB-BD31-4B8C-83A1-F6EECF244321}">
                <p14:modId xmlns:p14="http://schemas.microsoft.com/office/powerpoint/2010/main" xmlns="" val="714082643"/>
              </p:ext>
            </p:extLst>
          </p:nvPr>
        </p:nvGraphicFramePr>
        <p:xfrm>
          <a:off x="1701802" y="1263650"/>
          <a:ext cx="5892800" cy="3276126"/>
        </p:xfrm>
        <a:graphic>
          <a:graphicData uri="http://schemas.openxmlformats.org/presentationml/2006/ole">
            <p:oleObj spid="_x0000_s17413" name="Chart" r:id="rId5" imgW="5895343" imgH="2810500" progId="Excel.Sheet.8">
              <p:embed followColorScheme="full"/>
            </p:oleObj>
          </a:graphicData>
        </a:graphic>
      </p:graphicFrame>
      <p:sp>
        <p:nvSpPr>
          <p:cNvPr id="18" name="Rectangle 17"/>
          <p:cNvSpPr/>
          <p:nvPr/>
        </p:nvSpPr>
        <p:spPr>
          <a:xfrm>
            <a:off x="1093789" y="2551841"/>
            <a:ext cx="7144520" cy="3139321"/>
          </a:xfrm>
          <a:prstGeom prst="rect">
            <a:avLst/>
          </a:prstGeom>
        </p:spPr>
        <p:txBody>
          <a:bodyPr wrap="square">
            <a:spAutoFit/>
          </a:bodyPr>
          <a:lstStyle/>
          <a:p>
            <a:endParaRPr lang="mn-MN" dirty="0" smtClean="0"/>
          </a:p>
          <a:p>
            <a:endParaRPr lang="mn-MN" dirty="0"/>
          </a:p>
          <a:p>
            <a:endParaRPr lang="mn-MN" dirty="0" smtClean="0"/>
          </a:p>
          <a:p>
            <a:endParaRPr lang="mn-MN" dirty="0"/>
          </a:p>
          <a:p>
            <a:endParaRPr lang="mn-MN" dirty="0" smtClean="0"/>
          </a:p>
          <a:p>
            <a:endParaRPr lang="mn-MN" dirty="0"/>
          </a:p>
          <a:p>
            <a:endParaRPr lang="mn-MN" dirty="0" smtClean="0"/>
          </a:p>
          <a:p>
            <a:r>
              <a:rPr lang="mn-MN" dirty="0" smtClean="0">
                <a:latin typeface="Arial" pitchFamily="34" charset="0"/>
                <a:cs typeface="Arial" pitchFamily="34" charset="0"/>
              </a:rPr>
              <a:t>Аймгийн </a:t>
            </a:r>
            <a:r>
              <a:rPr lang="mn-MN" dirty="0">
                <a:latin typeface="Arial" pitchFamily="34" charset="0"/>
                <a:cs typeface="Arial" pitchFamily="34" charset="0"/>
              </a:rPr>
              <a:t>хэмжээнд хөдөлмөрийн насны 10000 хүнд 303 ажилгүйчүүд ногдож байхад  Говь-Угтаал 951, Баянжаргалан 377, Сайнцагаан 385, Луус /395/, Дэлгэрцогт суманд /401/, Өндөршил /495/ байгаа нь аймгийн дунджаас  дээгүүр байна. </a:t>
            </a:r>
          </a:p>
        </p:txBody>
      </p:sp>
    </p:spTree>
    <p:extLst>
      <p:ext uri="{BB962C8B-B14F-4D97-AF65-F5344CB8AC3E}">
        <p14:creationId xmlns:p14="http://schemas.microsoft.com/office/powerpoint/2010/main" xmlns="" val="95742580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BF2349C-38AE-4009-8670-F2A96DFA50FC}"/>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0"/>
            <a:ext cx="9906001" cy="6858000"/>
          </a:xfrm>
          <a:prstGeom prst="rect">
            <a:avLst/>
          </a:prstGeom>
        </p:spPr>
      </p:pic>
    </p:spTree>
    <p:extLst>
      <p:ext uri="{BB962C8B-B14F-4D97-AF65-F5344CB8AC3E}">
        <p14:creationId xmlns:p14="http://schemas.microsoft.com/office/powerpoint/2010/main" xmlns="" val="2103848330"/>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Хүн амын тоо</a:t>
            </a:r>
          </a:p>
        </p:txBody>
      </p:sp>
      <p:sp>
        <p:nvSpPr>
          <p:cNvPr id="11" name="Rectangle 1"/>
          <p:cNvSpPr>
            <a:spLocks noChangeArrowheads="1"/>
          </p:cNvSpPr>
          <p:nvPr/>
        </p:nvSpPr>
        <p:spPr bwMode="auto">
          <a:xfrm>
            <a:off x="1854200" y="5060962"/>
            <a:ext cx="66040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mn-MN" sz="1600" dirty="0">
                <a:solidFill>
                  <a:schemeClr val="tx2">
                    <a:lumMod val="75000"/>
                  </a:schemeClr>
                </a:solidFill>
                <a:latin typeface="Arial" charset="0"/>
              </a:rPr>
              <a:t>Дундговь аймгийн нийт өрхийн өсөлтийг сүүлийн 6 жилээр авч үзвэл 2012 оноос хойш жилд 0,7-3,2 хувиар тогтмол өсч нэг өрхөд ногдох ам бүлийн тоо 3,2 байна.</a:t>
            </a:r>
            <a:endParaRPr lang="en-US" sz="1600" dirty="0">
              <a:solidFill>
                <a:schemeClr val="tx2">
                  <a:lumMod val="75000"/>
                </a:schemeClr>
              </a:solidFill>
              <a:latin typeface="Arial" charset="0"/>
            </a:endParaRPr>
          </a:p>
        </p:txBody>
      </p:sp>
      <p:graphicFrame>
        <p:nvGraphicFramePr>
          <p:cNvPr id="12" name="Chart 4"/>
          <p:cNvGraphicFramePr>
            <a:graphicFrameLocks/>
          </p:cNvGraphicFramePr>
          <p:nvPr/>
        </p:nvGraphicFramePr>
        <p:xfrm>
          <a:off x="2019300" y="1358900"/>
          <a:ext cx="5837238" cy="3162300"/>
        </p:xfrm>
        <a:graphic>
          <a:graphicData uri="http://schemas.openxmlformats.org/presentationml/2006/ole">
            <p:oleObj spid="_x0000_s4114" name="Chart" r:id="rId4" imgW="5840474" imgH="3170195" progId="Excel.Sheet.8">
              <p:embed/>
            </p:oleObj>
          </a:graphicData>
        </a:graphic>
      </p:graphicFrame>
    </p:spTree>
    <p:extLst>
      <p:ext uri="{BB962C8B-B14F-4D97-AF65-F5344CB8AC3E}">
        <p14:creationId xmlns:p14="http://schemas.microsoft.com/office/powerpoint/2010/main" xmlns="" val="98556021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Хүн амын тоо</a:t>
            </a:r>
          </a:p>
        </p:txBody>
      </p:sp>
      <p:graphicFrame>
        <p:nvGraphicFramePr>
          <p:cNvPr id="8" name="Chart 7"/>
          <p:cNvGraphicFramePr>
            <a:graphicFrameLocks/>
          </p:cNvGraphicFramePr>
          <p:nvPr>
            <p:extLst>
              <p:ext uri="{D42A27DB-BD31-4B8C-83A1-F6EECF244321}">
                <p14:modId xmlns:p14="http://schemas.microsoft.com/office/powerpoint/2010/main" xmlns="" val="1581696417"/>
              </p:ext>
            </p:extLst>
          </p:nvPr>
        </p:nvGraphicFramePr>
        <p:xfrm>
          <a:off x="1533180" y="1357197"/>
          <a:ext cx="3178864" cy="253107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5436973" y="1451230"/>
            <a:ext cx="2923256" cy="369332"/>
          </a:xfrm>
          <a:prstGeom prst="rect">
            <a:avLst/>
          </a:prstGeom>
        </p:spPr>
        <p:txBody>
          <a:bodyPr wrap="square">
            <a:spAutoFit/>
          </a:bodyPr>
          <a:lstStyle/>
          <a:p>
            <a:pPr algn="just"/>
            <a:endParaRPr lang="en-US" dirty="0">
              <a:latin typeface="Arial" pitchFamily="34" charset="0"/>
              <a:cs typeface="Arial" pitchFamily="34" charset="0"/>
            </a:endParaRPr>
          </a:p>
        </p:txBody>
      </p:sp>
      <p:sp>
        <p:nvSpPr>
          <p:cNvPr id="13" name="Rectangle 12"/>
          <p:cNvSpPr/>
          <p:nvPr/>
        </p:nvSpPr>
        <p:spPr>
          <a:xfrm>
            <a:off x="1334530" y="4278818"/>
            <a:ext cx="3929448" cy="307777"/>
          </a:xfrm>
          <a:prstGeom prst="rect">
            <a:avLst/>
          </a:prstGeom>
        </p:spPr>
        <p:txBody>
          <a:bodyPr wrap="square">
            <a:spAutoFit/>
          </a:bodyPr>
          <a:lstStyle/>
          <a:p>
            <a:pPr algn="just"/>
            <a:endParaRPr lang="en-US" sz="1400" dirty="0">
              <a:latin typeface="Arial" pitchFamily="34" charset="0"/>
              <a:cs typeface="Arial" pitchFamily="34" charset="0"/>
            </a:endParaRPr>
          </a:p>
        </p:txBody>
      </p:sp>
      <p:sp>
        <p:nvSpPr>
          <p:cNvPr id="14" name="Rectangle 13"/>
          <p:cNvSpPr/>
          <p:nvPr/>
        </p:nvSpPr>
        <p:spPr>
          <a:xfrm>
            <a:off x="6153678" y="2347784"/>
            <a:ext cx="2379559" cy="338554"/>
          </a:xfrm>
          <a:prstGeom prst="rect">
            <a:avLst/>
          </a:prstGeom>
        </p:spPr>
        <p:txBody>
          <a:bodyPr wrap="square">
            <a:spAutoFit/>
          </a:bodyPr>
          <a:lstStyle/>
          <a:p>
            <a:pPr algn="just"/>
            <a:endParaRPr lang="en-US" sz="1600" dirty="0">
              <a:latin typeface="Arial" pitchFamily="34" charset="0"/>
              <a:cs typeface="Arial"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 val="1419173575"/>
              </p:ext>
            </p:extLst>
          </p:nvPr>
        </p:nvGraphicFramePr>
        <p:xfrm>
          <a:off x="1417643" y="1220801"/>
          <a:ext cx="6894511" cy="2322513"/>
        </p:xfrm>
        <a:graphic>
          <a:graphicData uri="http://schemas.openxmlformats.org/drawingml/2006/table">
            <a:tbl>
              <a:tblPr>
                <a:tableStyleId>{5C22544A-7EE6-4342-B048-85BDC9FD1C3A}</a:tableStyleId>
              </a:tblPr>
              <a:tblGrid>
                <a:gridCol w="410038"/>
                <a:gridCol w="1317982"/>
                <a:gridCol w="808363"/>
                <a:gridCol w="562339"/>
                <a:gridCol w="571126"/>
                <a:gridCol w="2662324"/>
                <a:gridCol w="562339"/>
              </a:tblGrid>
              <a:tr h="400432">
                <a:tc>
                  <a:txBody>
                    <a:bodyPr/>
                    <a:lstStyle/>
                    <a:p>
                      <a:pPr algn="l" fontAlgn="b"/>
                      <a:r>
                        <a:rPr lang="en-US" sz="1100" b="1" u="none" strike="noStrike" dirty="0">
                          <a:effectLst/>
                        </a:rPr>
                        <a:t> </a:t>
                      </a:r>
                      <a:endParaRPr lang="en-US" sz="1100" b="1" i="0" u="none" strike="noStrike" dirty="0">
                        <a:solidFill>
                          <a:srgbClr val="000000"/>
                        </a:solidFill>
                        <a:effectLst/>
                        <a:latin typeface="Arial Mon" panose="020B0500000000000000" pitchFamily="34" charset="0"/>
                      </a:endParaRPr>
                    </a:p>
                  </a:txBody>
                  <a:tcPr marL="9524" marR="9524" marT="9523" marB="0" anchor="b"/>
                </a:tc>
                <a:tc gridSpan="6">
                  <a:txBody>
                    <a:bodyPr/>
                    <a:lstStyle/>
                    <a:p>
                      <a:pPr algn="ctr" fontAlgn="b"/>
                      <a:r>
                        <a:rPr lang="ru-RU" sz="1400" b="1" u="none" strike="noStrike" dirty="0">
                          <a:effectLst/>
                          <a:latin typeface="Arial Mon" panose="020B0500000000000000" pitchFamily="34" charset="0"/>
                        </a:rPr>
                        <a:t>Хамгийн олон хүн амтай сум баг</a:t>
                      </a:r>
                      <a:endParaRPr lang="ru-RU" sz="1400" b="1" i="0" u="none" strike="noStrike" dirty="0">
                        <a:solidFill>
                          <a:srgbClr val="000000"/>
                        </a:solidFill>
                        <a:effectLst/>
                        <a:latin typeface="Arial Mon" panose="020B0500000000000000" pitchFamily="34" charset="0"/>
                      </a:endParaRPr>
                    </a:p>
                  </a:txBody>
                  <a:tcPr marL="9524" marR="9524" marT="952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7031">
                <a:tc gridSpan="3">
                  <a:txBody>
                    <a:bodyPr/>
                    <a:lstStyle/>
                    <a:p>
                      <a:pPr algn="ctr" fontAlgn="b"/>
                      <a:r>
                        <a:rPr lang="mn-MN" sz="1200" b="1" u="none" strike="noStrike" dirty="0">
                          <a:effectLst/>
                          <a:latin typeface="Arial Mon" panose="020B0500000000000000" pitchFamily="34" charset="0"/>
                        </a:rPr>
                        <a:t>Сумын түвшинд</a:t>
                      </a:r>
                      <a:endParaRPr lang="mn-MN" sz="1200" b="1" i="1" u="none" strike="noStrike" dirty="0">
                        <a:solidFill>
                          <a:srgbClr val="000000"/>
                        </a:solidFill>
                        <a:effectLst/>
                        <a:latin typeface="Arial Mon" panose="020B0500000000000000" pitchFamily="34" charset="0"/>
                      </a:endParaRPr>
                    </a:p>
                  </a:txBody>
                  <a:tcPr marL="9524" marR="9524" marT="9523" marB="0" anchor="b"/>
                </a:tc>
                <a:tc hMerge="1">
                  <a:txBody>
                    <a:bodyPr/>
                    <a:lstStyle/>
                    <a:p>
                      <a:endParaRPr lang="en-US"/>
                    </a:p>
                  </a:txBody>
                  <a:tcPr/>
                </a:tc>
                <a:tc hMerge="1">
                  <a:txBody>
                    <a:bodyPr/>
                    <a:lstStyle/>
                    <a:p>
                      <a:endParaRPr lang="en-US"/>
                    </a:p>
                  </a:txBody>
                  <a:tcPr/>
                </a:tc>
                <a:tc>
                  <a:txBody>
                    <a:bodyPr/>
                    <a:lstStyle/>
                    <a:p>
                      <a:pPr algn="l" fontAlgn="b"/>
                      <a:r>
                        <a:rPr lang="en-US" sz="1200" b="1" u="none" strike="noStrike" dirty="0">
                          <a:effectLst/>
                          <a:latin typeface="Arial Mon" panose="020B0500000000000000" pitchFamily="34" charset="0"/>
                        </a:rPr>
                        <a:t> </a:t>
                      </a:r>
                      <a:endParaRPr lang="en-US" sz="1200" b="1" i="1" u="none" strike="noStrike" dirty="0">
                        <a:solidFill>
                          <a:srgbClr val="000000"/>
                        </a:solidFill>
                        <a:effectLst/>
                        <a:latin typeface="Arial Mon" panose="020B0500000000000000" pitchFamily="34" charset="0"/>
                      </a:endParaRPr>
                    </a:p>
                  </a:txBody>
                  <a:tcPr marL="9524" marR="9524" marT="9523" marB="0" anchor="b"/>
                </a:tc>
                <a:tc gridSpan="3">
                  <a:txBody>
                    <a:bodyPr/>
                    <a:lstStyle/>
                    <a:p>
                      <a:pPr algn="ctr" fontAlgn="b"/>
                      <a:r>
                        <a:rPr lang="mn-MN" sz="1200" b="1" u="none" strike="noStrike" dirty="0">
                          <a:effectLst/>
                          <a:latin typeface="Arial Mon" panose="020B0500000000000000" pitchFamily="34" charset="0"/>
                        </a:rPr>
                        <a:t>Багийн түвшинд</a:t>
                      </a:r>
                      <a:endParaRPr lang="mn-MN" sz="1200" b="1" i="1" u="none" strike="noStrike" dirty="0">
                        <a:solidFill>
                          <a:srgbClr val="000000"/>
                        </a:solidFill>
                        <a:effectLst/>
                        <a:latin typeface="Arial Mon" panose="020B0500000000000000" pitchFamily="34" charset="0"/>
                      </a:endParaRPr>
                    </a:p>
                  </a:txBody>
                  <a:tcPr marL="9524" marR="9524" marT="9523" marB="0" anchor="b"/>
                </a:tc>
                <a:tc hMerge="1">
                  <a:txBody>
                    <a:bodyPr/>
                    <a:lstStyle/>
                    <a:p>
                      <a:endParaRPr lang="en-US"/>
                    </a:p>
                  </a:txBody>
                  <a:tcPr/>
                </a:tc>
                <a:tc hMerge="1">
                  <a:txBody>
                    <a:bodyPr/>
                    <a:lstStyle/>
                    <a:p>
                      <a:endParaRPr lang="en-US"/>
                    </a:p>
                  </a:txBody>
                  <a:tcPr/>
                </a:tc>
              </a:tr>
              <a:tr h="317010">
                <a:tc>
                  <a:txBody>
                    <a:bodyPr/>
                    <a:lstStyle/>
                    <a:p>
                      <a:pPr algn="r" fontAlgn="b"/>
                      <a:r>
                        <a:rPr lang="en-US" sz="1100" b="1" u="none" strike="noStrike" dirty="0">
                          <a:effectLst/>
                          <a:latin typeface="Arial Mon" panose="020B0500000000000000" pitchFamily="34" charset="0"/>
                        </a:rPr>
                        <a:t>1</a:t>
                      </a:r>
                      <a:endParaRPr lang="en-US"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l" fontAlgn="b"/>
                      <a:r>
                        <a:rPr lang="mn-MN" sz="1100" b="1" u="none" strike="noStrike" dirty="0">
                          <a:effectLst/>
                          <a:latin typeface="Arial Mon" panose="020B0500000000000000" pitchFamily="34" charset="0"/>
                        </a:rPr>
                        <a:t>Сайнцагаан</a:t>
                      </a:r>
                      <a:endParaRPr lang="mn-MN"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ctr" fontAlgn="b"/>
                      <a:r>
                        <a:rPr lang="mn-MN" sz="1100" b="1" u="none" strike="noStrike" dirty="0" smtClean="0">
                          <a:effectLst/>
                          <a:latin typeface="Arial Mon" panose="020B0500000000000000" pitchFamily="34" charset="0"/>
                        </a:rPr>
                        <a:t>15508</a:t>
                      </a:r>
                    </a:p>
                  </a:txBody>
                  <a:tcPr marL="9524" marR="9524" marT="9523" marB="0" anchor="b"/>
                </a:tc>
                <a:tc>
                  <a:txBody>
                    <a:bodyPr/>
                    <a:lstStyle/>
                    <a:p>
                      <a:pPr algn="l" fontAlgn="b"/>
                      <a:r>
                        <a:rPr lang="en-US" sz="1100" b="1" u="none" strike="noStrike" dirty="0">
                          <a:effectLst/>
                          <a:latin typeface="Arial Mon" panose="020B0500000000000000" pitchFamily="34" charset="0"/>
                        </a:rPr>
                        <a:t> </a:t>
                      </a:r>
                      <a:endParaRPr lang="en-US"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r" fontAlgn="b"/>
                      <a:r>
                        <a:rPr lang="en-US" sz="1100" b="1" u="none" strike="noStrike" dirty="0">
                          <a:effectLst/>
                          <a:latin typeface="Arial Mon" panose="020B0500000000000000" pitchFamily="34" charset="0"/>
                        </a:rPr>
                        <a:t>1</a:t>
                      </a:r>
                      <a:endParaRPr lang="en-US"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l" fontAlgn="b"/>
                      <a:r>
                        <a:rPr lang="ru-RU" sz="1100" b="1" u="none" strike="noStrike" dirty="0">
                          <a:effectLst/>
                          <a:latin typeface="Arial Mon" panose="020B0500000000000000" pitchFamily="34" charset="0"/>
                        </a:rPr>
                        <a:t>Сайнцагаан сум 7-р баг Нарлаг</a:t>
                      </a:r>
                      <a:endParaRPr lang="ru-RU"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ctr" fontAlgn="b"/>
                      <a:r>
                        <a:rPr lang="mn-MN" sz="1100" b="1" u="none" strike="noStrike" dirty="0" smtClean="0">
                          <a:effectLst/>
                          <a:latin typeface="Arial Mon" panose="020B0500000000000000" pitchFamily="34" charset="0"/>
                        </a:rPr>
                        <a:t>3656</a:t>
                      </a:r>
                      <a:endParaRPr lang="en-US" sz="1100" b="1" i="0" u="none" strike="noStrike" dirty="0">
                        <a:solidFill>
                          <a:srgbClr val="000000"/>
                        </a:solidFill>
                        <a:effectLst/>
                        <a:latin typeface="Arial Mon" panose="020B0500000000000000" pitchFamily="34" charset="0"/>
                      </a:endParaRPr>
                    </a:p>
                  </a:txBody>
                  <a:tcPr marL="9524" marR="9524" marT="9523" marB="0" anchor="b"/>
                </a:tc>
              </a:tr>
              <a:tr h="317010">
                <a:tc>
                  <a:txBody>
                    <a:bodyPr/>
                    <a:lstStyle/>
                    <a:p>
                      <a:pPr algn="r" fontAlgn="b"/>
                      <a:r>
                        <a:rPr lang="en-US" sz="1100" b="1" u="none" strike="noStrike">
                          <a:effectLst/>
                          <a:latin typeface="Arial Mon" panose="020B0500000000000000" pitchFamily="34" charset="0"/>
                        </a:rPr>
                        <a:t>2</a:t>
                      </a:r>
                      <a:endParaRPr lang="en-US" sz="1100" b="1" i="0" u="none" strike="noStrike">
                        <a:solidFill>
                          <a:srgbClr val="000000"/>
                        </a:solidFill>
                        <a:effectLst/>
                        <a:latin typeface="Arial Mon" panose="020B0500000000000000" pitchFamily="34" charset="0"/>
                      </a:endParaRPr>
                    </a:p>
                  </a:txBody>
                  <a:tcPr marL="9524" marR="9524" marT="9523" marB="0" anchor="b"/>
                </a:tc>
                <a:tc>
                  <a:txBody>
                    <a:bodyPr/>
                    <a:lstStyle/>
                    <a:p>
                      <a:pPr algn="l" fontAlgn="b"/>
                      <a:r>
                        <a:rPr lang="mn-MN" sz="1100" b="1" u="none" strike="noStrike" dirty="0">
                          <a:effectLst/>
                          <a:latin typeface="Arial Mon" panose="020B0500000000000000" pitchFamily="34" charset="0"/>
                        </a:rPr>
                        <a:t>Эрдэнэдалай</a:t>
                      </a:r>
                      <a:endParaRPr lang="mn-MN"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ctr" fontAlgn="b"/>
                      <a:r>
                        <a:rPr lang="mn-MN" sz="1100" b="1" u="none" strike="noStrike" dirty="0" smtClean="0">
                          <a:effectLst/>
                          <a:latin typeface="Arial Mon" panose="020B0500000000000000" pitchFamily="34" charset="0"/>
                        </a:rPr>
                        <a:t>5730</a:t>
                      </a:r>
                      <a:endParaRPr lang="en-US"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l" fontAlgn="b"/>
                      <a:endParaRPr lang="en-US" sz="1100" b="1" i="0" u="none" strike="noStrike">
                        <a:solidFill>
                          <a:srgbClr val="000000"/>
                        </a:solidFill>
                        <a:effectLst/>
                        <a:latin typeface="Arial Mon" panose="020B0500000000000000" pitchFamily="34" charset="0"/>
                      </a:endParaRPr>
                    </a:p>
                  </a:txBody>
                  <a:tcPr marL="9524" marR="9524" marT="9523" marB="0" anchor="b"/>
                </a:tc>
                <a:tc>
                  <a:txBody>
                    <a:bodyPr/>
                    <a:lstStyle/>
                    <a:p>
                      <a:pPr algn="r" fontAlgn="b"/>
                      <a:r>
                        <a:rPr lang="en-US" sz="1100" b="1" u="none" strike="noStrike">
                          <a:effectLst/>
                          <a:latin typeface="Arial Mon" panose="020B0500000000000000" pitchFamily="34" charset="0"/>
                        </a:rPr>
                        <a:t>2</a:t>
                      </a:r>
                      <a:endParaRPr lang="en-US" sz="1100" b="1" i="0" u="none" strike="noStrike">
                        <a:solidFill>
                          <a:srgbClr val="000000"/>
                        </a:solidFill>
                        <a:effectLst/>
                        <a:latin typeface="Arial Mon" panose="020B0500000000000000" pitchFamily="34" charset="0"/>
                      </a:endParaRPr>
                    </a:p>
                  </a:txBody>
                  <a:tcPr marL="9524" marR="9524" marT="9523" marB="0" anchor="b"/>
                </a:tc>
                <a:tc>
                  <a:txBody>
                    <a:bodyPr/>
                    <a:lstStyle/>
                    <a:p>
                      <a:pPr algn="l" fontAlgn="b"/>
                      <a:r>
                        <a:rPr lang="ru-RU" sz="1100" b="1" u="none" strike="noStrike" dirty="0">
                          <a:effectLst/>
                          <a:latin typeface="Arial Mon" panose="020B0500000000000000" pitchFamily="34" charset="0"/>
                        </a:rPr>
                        <a:t>Сайнцагаан сум 9-р баг Мандал</a:t>
                      </a:r>
                      <a:endParaRPr lang="ru-RU"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ctr" fontAlgn="b"/>
                      <a:r>
                        <a:rPr lang="en-US" sz="1100" b="1" u="none" strike="noStrike" dirty="0" smtClean="0">
                          <a:effectLst/>
                          <a:latin typeface="Arial Mon" panose="020B0500000000000000" pitchFamily="34" charset="0"/>
                        </a:rPr>
                        <a:t>2</a:t>
                      </a:r>
                      <a:r>
                        <a:rPr lang="mn-MN" sz="1100" b="1" u="none" strike="noStrike" dirty="0" smtClean="0">
                          <a:effectLst/>
                          <a:latin typeface="Arial Mon" panose="020B0500000000000000" pitchFamily="34" charset="0"/>
                        </a:rPr>
                        <a:t>635</a:t>
                      </a:r>
                      <a:endParaRPr lang="en-US" sz="1100" b="1" i="0" u="none" strike="noStrike" dirty="0">
                        <a:solidFill>
                          <a:srgbClr val="000000"/>
                        </a:solidFill>
                        <a:effectLst/>
                        <a:latin typeface="Arial Mon" panose="020B0500000000000000" pitchFamily="34" charset="0"/>
                      </a:endParaRPr>
                    </a:p>
                  </a:txBody>
                  <a:tcPr marL="9524" marR="9524" marT="9523" marB="0" anchor="b"/>
                </a:tc>
              </a:tr>
              <a:tr h="317010">
                <a:tc>
                  <a:txBody>
                    <a:bodyPr/>
                    <a:lstStyle/>
                    <a:p>
                      <a:pPr algn="r" fontAlgn="b"/>
                      <a:r>
                        <a:rPr lang="en-US" sz="1100" b="1" u="none" strike="noStrike">
                          <a:effectLst/>
                          <a:latin typeface="Arial Mon" panose="020B0500000000000000" pitchFamily="34" charset="0"/>
                        </a:rPr>
                        <a:t>3</a:t>
                      </a:r>
                      <a:endParaRPr lang="en-US" sz="1100" b="1" i="0" u="none" strike="noStrike">
                        <a:solidFill>
                          <a:srgbClr val="000000"/>
                        </a:solidFill>
                        <a:effectLst/>
                        <a:latin typeface="Arial Mon" panose="020B0500000000000000" pitchFamily="34" charset="0"/>
                      </a:endParaRPr>
                    </a:p>
                  </a:txBody>
                  <a:tcPr marL="9524" marR="9524" marT="9523" marB="0" anchor="b"/>
                </a:tc>
                <a:tc>
                  <a:txBody>
                    <a:bodyPr/>
                    <a:lstStyle/>
                    <a:p>
                      <a:pPr algn="l" fontAlgn="b"/>
                      <a:r>
                        <a:rPr lang="mn-MN" sz="1100" b="1" u="none" strike="noStrike" dirty="0">
                          <a:effectLst/>
                          <a:latin typeface="Arial Mon" panose="020B0500000000000000" pitchFamily="34" charset="0"/>
                        </a:rPr>
                        <a:t>Адаацаг</a:t>
                      </a:r>
                      <a:endParaRPr lang="mn-MN"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ctr" fontAlgn="b"/>
                      <a:r>
                        <a:rPr lang="mn-MN" sz="1100" b="1" u="none" strike="noStrike" dirty="0" smtClean="0">
                          <a:effectLst/>
                          <a:latin typeface="Arial Mon" panose="020B0500000000000000" pitchFamily="34" charset="0"/>
                        </a:rPr>
                        <a:t>2925</a:t>
                      </a:r>
                      <a:endParaRPr lang="en-US"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l" fontAlgn="b"/>
                      <a:endParaRPr lang="en-US" sz="1100" b="1" i="0" u="none" strike="noStrike">
                        <a:solidFill>
                          <a:srgbClr val="000000"/>
                        </a:solidFill>
                        <a:effectLst/>
                        <a:latin typeface="Arial Mon" panose="020B0500000000000000" pitchFamily="34" charset="0"/>
                      </a:endParaRPr>
                    </a:p>
                  </a:txBody>
                  <a:tcPr marL="9524" marR="9524" marT="9523" marB="0" anchor="b"/>
                </a:tc>
                <a:tc>
                  <a:txBody>
                    <a:bodyPr/>
                    <a:lstStyle/>
                    <a:p>
                      <a:pPr algn="r" fontAlgn="b"/>
                      <a:r>
                        <a:rPr lang="en-US" sz="1100" b="1" u="none" strike="noStrike">
                          <a:effectLst/>
                          <a:latin typeface="Arial Mon" panose="020B0500000000000000" pitchFamily="34" charset="0"/>
                        </a:rPr>
                        <a:t>3</a:t>
                      </a:r>
                      <a:endParaRPr lang="en-US" sz="1100" b="1" i="0" u="none" strike="noStrike">
                        <a:solidFill>
                          <a:srgbClr val="000000"/>
                        </a:solidFill>
                        <a:effectLst/>
                        <a:latin typeface="Arial Mon" panose="020B0500000000000000" pitchFamily="34" charset="0"/>
                      </a:endParaRPr>
                    </a:p>
                  </a:txBody>
                  <a:tcPr marL="9524" marR="9524" marT="9523" marB="0" anchor="b"/>
                </a:tc>
                <a:tc>
                  <a:txBody>
                    <a:bodyPr/>
                    <a:lstStyle/>
                    <a:p>
                      <a:pPr algn="l" fontAlgn="b"/>
                      <a:r>
                        <a:rPr lang="ru-RU" sz="1100" b="1" u="none" strike="noStrike" dirty="0">
                          <a:effectLst/>
                          <a:latin typeface="Arial Mon" panose="020B0500000000000000" pitchFamily="34" charset="0"/>
                        </a:rPr>
                        <a:t>Сайнцагаан сум 8-р баг Айраг</a:t>
                      </a:r>
                      <a:endParaRPr lang="ru-RU"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ctr" fontAlgn="b"/>
                      <a:r>
                        <a:rPr lang="en-US" sz="1100" b="1" u="none" strike="noStrike" dirty="0" smtClean="0">
                          <a:effectLst/>
                          <a:latin typeface="Arial Mon" panose="020B0500000000000000" pitchFamily="34" charset="0"/>
                        </a:rPr>
                        <a:t>20</a:t>
                      </a:r>
                      <a:r>
                        <a:rPr lang="mn-MN" sz="1100" b="1" u="none" strike="noStrike" dirty="0" smtClean="0">
                          <a:effectLst/>
                          <a:latin typeface="Arial Mon" panose="020B0500000000000000" pitchFamily="34" charset="0"/>
                        </a:rPr>
                        <a:t>48</a:t>
                      </a:r>
                      <a:endParaRPr lang="en-US" sz="1100" b="1" i="0" u="none" strike="noStrike" dirty="0">
                        <a:solidFill>
                          <a:srgbClr val="000000"/>
                        </a:solidFill>
                        <a:effectLst/>
                        <a:latin typeface="Arial Mon" panose="020B0500000000000000" pitchFamily="34" charset="0"/>
                      </a:endParaRPr>
                    </a:p>
                  </a:txBody>
                  <a:tcPr marL="9524" marR="9524" marT="9523" marB="0" anchor="b"/>
                </a:tc>
              </a:tr>
              <a:tr h="317010">
                <a:tc>
                  <a:txBody>
                    <a:bodyPr/>
                    <a:lstStyle/>
                    <a:p>
                      <a:pPr algn="r" fontAlgn="b"/>
                      <a:r>
                        <a:rPr lang="en-US" sz="1100" b="1" u="none" strike="noStrike">
                          <a:effectLst/>
                          <a:latin typeface="Arial Mon" panose="020B0500000000000000" pitchFamily="34" charset="0"/>
                        </a:rPr>
                        <a:t>4</a:t>
                      </a:r>
                      <a:endParaRPr lang="en-US" sz="1100" b="1" i="0" u="none" strike="noStrike">
                        <a:solidFill>
                          <a:srgbClr val="000000"/>
                        </a:solidFill>
                        <a:effectLst/>
                        <a:latin typeface="Arial Mon" panose="020B0500000000000000" pitchFamily="34" charset="0"/>
                      </a:endParaRPr>
                    </a:p>
                  </a:txBody>
                  <a:tcPr marL="9524" marR="9524" marT="9523" marB="0" anchor="b"/>
                </a:tc>
                <a:tc>
                  <a:txBody>
                    <a:bodyPr/>
                    <a:lstStyle/>
                    <a:p>
                      <a:pPr algn="l" fontAlgn="b"/>
                      <a:r>
                        <a:rPr lang="mn-MN" sz="1100" b="1" u="none" strike="noStrike" dirty="0" smtClean="0">
                          <a:effectLst/>
                          <a:latin typeface="Arial Mon" panose="020B0500000000000000" pitchFamily="34" charset="0"/>
                        </a:rPr>
                        <a:t>Хулд</a:t>
                      </a:r>
                      <a:endParaRPr lang="mn-MN"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ctr" fontAlgn="b"/>
                      <a:r>
                        <a:rPr lang="mn-MN" sz="1100" b="1" u="none" strike="noStrike" dirty="0" smtClean="0">
                          <a:effectLst/>
                          <a:latin typeface="Arial Mon" panose="020B0500000000000000" pitchFamily="34" charset="0"/>
                        </a:rPr>
                        <a:t>2422</a:t>
                      </a:r>
                      <a:endParaRPr lang="en-US"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l" fontAlgn="b"/>
                      <a:endParaRPr lang="en-US" sz="1100" b="1" i="0" u="none" strike="noStrike">
                        <a:solidFill>
                          <a:srgbClr val="000000"/>
                        </a:solidFill>
                        <a:effectLst/>
                        <a:latin typeface="Arial Mon" panose="020B0500000000000000" pitchFamily="34" charset="0"/>
                      </a:endParaRPr>
                    </a:p>
                  </a:txBody>
                  <a:tcPr marL="9524" marR="9524" marT="9523" marB="0" anchor="b"/>
                </a:tc>
                <a:tc>
                  <a:txBody>
                    <a:bodyPr/>
                    <a:lstStyle/>
                    <a:p>
                      <a:pPr algn="r" fontAlgn="b"/>
                      <a:r>
                        <a:rPr lang="en-US" sz="1100" b="1" u="none" strike="noStrike" dirty="0">
                          <a:effectLst/>
                          <a:latin typeface="Arial Mon" panose="020B0500000000000000" pitchFamily="34" charset="0"/>
                        </a:rPr>
                        <a:t>4</a:t>
                      </a:r>
                      <a:endParaRPr lang="en-US"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l" fontAlgn="b"/>
                      <a:r>
                        <a:rPr lang="ru-RU" sz="1100" b="1" u="none" strike="noStrike" dirty="0">
                          <a:effectLst/>
                          <a:latin typeface="Arial Mon" panose="020B0500000000000000" pitchFamily="34" charset="0"/>
                        </a:rPr>
                        <a:t>Сайнцагаан сум 6-р баг Боржигон</a:t>
                      </a:r>
                      <a:endParaRPr lang="ru-RU"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ctr" fontAlgn="b"/>
                      <a:r>
                        <a:rPr lang="mn-MN" sz="1100" b="1" i="0" u="none" strike="noStrike" dirty="0" smtClean="0">
                          <a:solidFill>
                            <a:schemeClr val="dk1"/>
                          </a:solidFill>
                          <a:effectLst/>
                          <a:latin typeface="Arial Mon" panose="020B0500000000000000" pitchFamily="34" charset="0"/>
                        </a:rPr>
                        <a:t>1997</a:t>
                      </a:r>
                      <a:endParaRPr lang="en-US" sz="1100" b="1" i="0" u="none" strike="noStrike" dirty="0">
                        <a:solidFill>
                          <a:srgbClr val="000000"/>
                        </a:solidFill>
                        <a:effectLst/>
                        <a:latin typeface="Arial Mon" panose="020B0500000000000000" pitchFamily="34" charset="0"/>
                      </a:endParaRPr>
                    </a:p>
                  </a:txBody>
                  <a:tcPr marL="9524" marR="9524" marT="9523" marB="0" anchor="b"/>
                </a:tc>
              </a:tr>
              <a:tr h="317010">
                <a:tc>
                  <a:txBody>
                    <a:bodyPr/>
                    <a:lstStyle/>
                    <a:p>
                      <a:pPr algn="r" fontAlgn="b"/>
                      <a:r>
                        <a:rPr lang="en-US" sz="1100" b="1" u="none" strike="noStrike">
                          <a:effectLst/>
                          <a:latin typeface="Arial Mon" panose="020B0500000000000000" pitchFamily="34" charset="0"/>
                        </a:rPr>
                        <a:t>5</a:t>
                      </a:r>
                      <a:endParaRPr lang="en-US" sz="1100" b="1" i="0" u="none" strike="noStrike">
                        <a:solidFill>
                          <a:srgbClr val="000000"/>
                        </a:solidFill>
                        <a:effectLst/>
                        <a:latin typeface="Arial Mon" panose="020B0500000000000000" pitchFamily="34" charset="0"/>
                      </a:endParaRPr>
                    </a:p>
                  </a:txBody>
                  <a:tcPr marL="9524" marR="9524" marT="9523" marB="0" anchor="b"/>
                </a:tc>
                <a:tc>
                  <a:txBody>
                    <a:bodyPr/>
                    <a:lstStyle/>
                    <a:p>
                      <a:pPr algn="l" fontAlgn="b"/>
                      <a:r>
                        <a:rPr lang="mn-MN" sz="1100" b="1" u="none" strike="noStrike" dirty="0" smtClean="0">
                          <a:effectLst/>
                          <a:latin typeface="Arial Mon" panose="020B0500000000000000" pitchFamily="34" charset="0"/>
                        </a:rPr>
                        <a:t>Өлзийт</a:t>
                      </a:r>
                      <a:endParaRPr lang="mn-MN"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ctr" fontAlgn="b"/>
                      <a:r>
                        <a:rPr lang="en-US" sz="1100" b="1" u="none" strike="noStrike" dirty="0" smtClean="0">
                          <a:effectLst/>
                          <a:latin typeface="Arial Mon" panose="020B0500000000000000" pitchFamily="34" charset="0"/>
                        </a:rPr>
                        <a:t>23</a:t>
                      </a:r>
                      <a:r>
                        <a:rPr lang="mn-MN" sz="1100" b="1" u="none" strike="noStrike" dirty="0" smtClean="0">
                          <a:effectLst/>
                          <a:latin typeface="Arial Mon" panose="020B0500000000000000" pitchFamily="34" charset="0"/>
                        </a:rPr>
                        <a:t>52</a:t>
                      </a:r>
                      <a:endParaRPr lang="en-US"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l" fontAlgn="b"/>
                      <a:r>
                        <a:rPr lang="en-US" sz="1100" b="1" u="none" strike="noStrike" dirty="0">
                          <a:effectLst/>
                          <a:latin typeface="Arial Mon" panose="020B0500000000000000" pitchFamily="34" charset="0"/>
                        </a:rPr>
                        <a:t> </a:t>
                      </a:r>
                      <a:endParaRPr lang="en-US"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r" fontAlgn="b"/>
                      <a:r>
                        <a:rPr lang="en-US" sz="1100" b="1" u="none" strike="noStrike" dirty="0">
                          <a:effectLst/>
                          <a:latin typeface="Arial Mon" panose="020B0500000000000000" pitchFamily="34" charset="0"/>
                        </a:rPr>
                        <a:t>5</a:t>
                      </a:r>
                      <a:endParaRPr lang="en-US"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l" fontAlgn="b"/>
                      <a:r>
                        <a:rPr lang="mn-MN" sz="1100" b="1" u="none" strike="noStrike" dirty="0">
                          <a:effectLst/>
                          <a:latin typeface="Arial Mon" panose="020B0500000000000000" pitchFamily="34" charset="0"/>
                        </a:rPr>
                        <a:t>Сайнцагаан сум </a:t>
                      </a:r>
                      <a:r>
                        <a:rPr lang="en-US" sz="1100" b="1" u="none" strike="noStrike" dirty="0" smtClean="0">
                          <a:effectLst/>
                          <a:latin typeface="Arial Mon" panose="020B0500000000000000" pitchFamily="34" charset="0"/>
                        </a:rPr>
                        <a:t>5</a:t>
                      </a:r>
                      <a:r>
                        <a:rPr lang="mn-MN" sz="1100" b="1" u="none" strike="noStrike" dirty="0" smtClean="0">
                          <a:effectLst/>
                          <a:latin typeface="Arial Mon" panose="020B0500000000000000" pitchFamily="34" charset="0"/>
                        </a:rPr>
                        <a:t>-р </a:t>
                      </a:r>
                      <a:r>
                        <a:rPr lang="mn-MN" sz="1100" b="1" u="none" strike="noStrike" dirty="0">
                          <a:effectLst/>
                          <a:latin typeface="Arial Mon" panose="020B0500000000000000" pitchFamily="34" charset="0"/>
                        </a:rPr>
                        <a:t>баг Аривжих</a:t>
                      </a:r>
                      <a:endParaRPr lang="mn-MN" sz="1100" b="1" i="0" u="none" strike="noStrike" dirty="0">
                        <a:solidFill>
                          <a:srgbClr val="000000"/>
                        </a:solidFill>
                        <a:effectLst/>
                        <a:latin typeface="Arial Mon" panose="020B0500000000000000" pitchFamily="34" charset="0"/>
                      </a:endParaRPr>
                    </a:p>
                  </a:txBody>
                  <a:tcPr marL="9524" marR="9524" marT="9523" marB="0" anchor="b"/>
                </a:tc>
                <a:tc>
                  <a:txBody>
                    <a:bodyPr/>
                    <a:lstStyle/>
                    <a:p>
                      <a:pPr algn="ctr" fontAlgn="b"/>
                      <a:r>
                        <a:rPr lang="en-US" sz="1100" b="1" u="none" strike="noStrike" dirty="0" smtClean="0">
                          <a:effectLst/>
                          <a:latin typeface="Arial Mon" panose="020B0500000000000000" pitchFamily="34" charset="0"/>
                        </a:rPr>
                        <a:t>1</a:t>
                      </a:r>
                      <a:r>
                        <a:rPr lang="mn-MN" sz="1100" b="1" u="none" strike="noStrike" dirty="0" smtClean="0">
                          <a:effectLst/>
                          <a:latin typeface="Arial Mon" panose="020B0500000000000000" pitchFamily="34" charset="0"/>
                        </a:rPr>
                        <a:t>858</a:t>
                      </a:r>
                      <a:endParaRPr lang="en-US" sz="1100" b="1" i="0" u="none" strike="noStrike" dirty="0">
                        <a:solidFill>
                          <a:srgbClr val="000000"/>
                        </a:solidFill>
                        <a:effectLst/>
                        <a:latin typeface="Arial Mon" panose="020B0500000000000000" pitchFamily="34" charset="0"/>
                      </a:endParaRPr>
                    </a:p>
                  </a:txBody>
                  <a:tcPr marL="9524" marR="9524" marT="9523" marB="0" anchor="b"/>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xmlns="" val="3332577299"/>
              </p:ext>
            </p:extLst>
          </p:nvPr>
        </p:nvGraphicFramePr>
        <p:xfrm>
          <a:off x="1417643" y="4089417"/>
          <a:ext cx="6894511" cy="2176261"/>
        </p:xfrm>
        <a:graphic>
          <a:graphicData uri="http://schemas.openxmlformats.org/drawingml/2006/table">
            <a:tbl>
              <a:tblPr>
                <a:tableStyleId>{5C22544A-7EE6-4342-B048-85BDC9FD1C3A}</a:tableStyleId>
              </a:tblPr>
              <a:tblGrid>
                <a:gridCol w="410040"/>
                <a:gridCol w="1317982"/>
                <a:gridCol w="808362"/>
                <a:gridCol w="562339"/>
                <a:gridCol w="571125"/>
                <a:gridCol w="2662324"/>
                <a:gridCol w="562339"/>
              </a:tblGrid>
              <a:tr h="330683">
                <a:tc>
                  <a:txBody>
                    <a:bodyPr/>
                    <a:lstStyle/>
                    <a:p>
                      <a:pPr algn="l" fontAlgn="b"/>
                      <a:r>
                        <a:rPr lang="en-US" sz="1100" u="none" strike="noStrike" dirty="0">
                          <a:effectLst/>
                        </a:rPr>
                        <a:t> </a:t>
                      </a:r>
                      <a:endParaRPr lang="en-US" sz="1100" b="0" i="0" u="none" strike="noStrike" dirty="0">
                        <a:solidFill>
                          <a:srgbClr val="000000"/>
                        </a:solidFill>
                        <a:effectLst/>
                        <a:latin typeface="Arial Mon" panose="020B0500000000000000" pitchFamily="34" charset="0"/>
                      </a:endParaRPr>
                    </a:p>
                  </a:txBody>
                  <a:tcPr marL="9524" marR="9524" marT="9525" marB="0" anchor="b"/>
                </a:tc>
                <a:tc gridSpan="6">
                  <a:txBody>
                    <a:bodyPr/>
                    <a:lstStyle/>
                    <a:p>
                      <a:pPr algn="ctr" fontAlgn="b"/>
                      <a:r>
                        <a:rPr lang="mn-MN" sz="1400" b="1" u="none" strike="noStrike" dirty="0">
                          <a:effectLst/>
                          <a:latin typeface="Arial Mon" panose="020B0500000000000000" pitchFamily="34" charset="0"/>
                        </a:rPr>
                        <a:t>Хамгийн цөөн хүн амтай сум баг</a:t>
                      </a:r>
                      <a:endParaRPr lang="mn-MN" sz="1400" b="1" i="0" u="none" strike="noStrike" dirty="0">
                        <a:solidFill>
                          <a:srgbClr val="000000"/>
                        </a:solidFill>
                        <a:effectLst/>
                        <a:latin typeface="Arial Mon" panose="020B0500000000000000" pitchFamily="34" charset="0"/>
                      </a:endParaRPr>
                    </a:p>
                  </a:txBody>
                  <a:tcPr marL="9524" marR="9524"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5461">
                <a:tc gridSpan="3">
                  <a:txBody>
                    <a:bodyPr/>
                    <a:lstStyle/>
                    <a:p>
                      <a:pPr algn="ctr" fontAlgn="b"/>
                      <a:r>
                        <a:rPr lang="mn-MN" sz="1200" b="1" u="none" strike="noStrike">
                          <a:effectLst/>
                          <a:latin typeface="Arial Mon" panose="020B0500000000000000" pitchFamily="34" charset="0"/>
                        </a:rPr>
                        <a:t>Сумын түвшинд</a:t>
                      </a:r>
                      <a:endParaRPr lang="mn-MN" sz="1200" b="1" i="1" u="none" strike="noStrike">
                        <a:solidFill>
                          <a:srgbClr val="000000"/>
                        </a:solidFill>
                        <a:effectLst/>
                        <a:latin typeface="Arial Mon" panose="020B0500000000000000" pitchFamily="34" charset="0"/>
                      </a:endParaRPr>
                    </a:p>
                  </a:txBody>
                  <a:tcPr marL="9524" marR="9524" marT="9525" marB="0" anchor="b"/>
                </a:tc>
                <a:tc hMerge="1">
                  <a:txBody>
                    <a:bodyPr/>
                    <a:lstStyle/>
                    <a:p>
                      <a:endParaRPr lang="en-US"/>
                    </a:p>
                  </a:txBody>
                  <a:tcPr/>
                </a:tc>
                <a:tc hMerge="1">
                  <a:txBody>
                    <a:bodyPr/>
                    <a:lstStyle/>
                    <a:p>
                      <a:endParaRPr lang="en-US"/>
                    </a:p>
                  </a:txBody>
                  <a:tcPr/>
                </a:tc>
                <a:tc>
                  <a:txBody>
                    <a:bodyPr/>
                    <a:lstStyle/>
                    <a:p>
                      <a:pPr algn="l" fontAlgn="b"/>
                      <a:r>
                        <a:rPr lang="en-US" sz="1200" b="1" u="none" strike="noStrike" dirty="0">
                          <a:effectLst/>
                          <a:latin typeface="Arial Mon" panose="020B0500000000000000" pitchFamily="34" charset="0"/>
                        </a:rPr>
                        <a:t> </a:t>
                      </a:r>
                      <a:endParaRPr lang="en-US" sz="1200" b="1" i="1" u="none" strike="noStrike" dirty="0">
                        <a:solidFill>
                          <a:srgbClr val="000000"/>
                        </a:solidFill>
                        <a:effectLst/>
                        <a:latin typeface="Arial Mon" panose="020B0500000000000000" pitchFamily="34" charset="0"/>
                      </a:endParaRPr>
                    </a:p>
                  </a:txBody>
                  <a:tcPr marL="9524" marR="9524" marT="9525" marB="0" anchor="b"/>
                </a:tc>
                <a:tc gridSpan="3">
                  <a:txBody>
                    <a:bodyPr/>
                    <a:lstStyle/>
                    <a:p>
                      <a:pPr algn="ctr" fontAlgn="b"/>
                      <a:r>
                        <a:rPr lang="mn-MN" sz="1200" b="1" u="none" strike="noStrike" dirty="0">
                          <a:effectLst/>
                          <a:latin typeface="Arial Mon" panose="020B0500000000000000" pitchFamily="34" charset="0"/>
                        </a:rPr>
                        <a:t>Багийн түвшинд</a:t>
                      </a:r>
                      <a:endParaRPr lang="mn-MN" sz="1200" b="1" i="1" u="none" strike="noStrike" dirty="0">
                        <a:solidFill>
                          <a:srgbClr val="000000"/>
                        </a:solidFill>
                        <a:effectLst/>
                        <a:latin typeface="Arial Mon" panose="020B0500000000000000" pitchFamily="34" charset="0"/>
                      </a:endParaRPr>
                    </a:p>
                  </a:txBody>
                  <a:tcPr marL="9524" marR="9524" marT="9525" marB="0" anchor="b"/>
                </a:tc>
                <a:tc hMerge="1">
                  <a:txBody>
                    <a:bodyPr/>
                    <a:lstStyle/>
                    <a:p>
                      <a:endParaRPr lang="en-US"/>
                    </a:p>
                  </a:txBody>
                  <a:tcPr/>
                </a:tc>
                <a:tc hMerge="1">
                  <a:txBody>
                    <a:bodyPr/>
                    <a:lstStyle/>
                    <a:p>
                      <a:endParaRPr lang="en-US"/>
                    </a:p>
                  </a:txBody>
                  <a:tcPr/>
                </a:tc>
              </a:tr>
              <a:tr h="262851">
                <a:tc>
                  <a:txBody>
                    <a:bodyPr/>
                    <a:lstStyle/>
                    <a:p>
                      <a:pPr algn="r" fontAlgn="b"/>
                      <a:r>
                        <a:rPr lang="en-US" sz="1100" b="1" u="none" strike="noStrike" dirty="0">
                          <a:effectLst/>
                          <a:latin typeface="Arial Mon" panose="020B0500000000000000" pitchFamily="34" charset="0"/>
                        </a:rPr>
                        <a:t>1</a:t>
                      </a:r>
                      <a:endParaRPr lang="en-US"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l" fontAlgn="b"/>
                      <a:r>
                        <a:rPr lang="mn-MN" sz="1100" b="1" u="none" strike="noStrike" dirty="0">
                          <a:effectLst/>
                          <a:latin typeface="Arial Mon" panose="020B0500000000000000" pitchFamily="34" charset="0"/>
                        </a:rPr>
                        <a:t>Цагаандэлгэр </a:t>
                      </a:r>
                      <a:endParaRPr lang="mn-MN"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ctr" fontAlgn="b"/>
                      <a:r>
                        <a:rPr lang="mn-MN" sz="1100" b="1" u="none" strike="noStrike" dirty="0" smtClean="0">
                          <a:effectLst/>
                          <a:latin typeface="Arial Mon" panose="020B0500000000000000" pitchFamily="34" charset="0"/>
                        </a:rPr>
                        <a:t>1047</a:t>
                      </a:r>
                      <a:endParaRPr lang="en-US"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l" fontAlgn="b"/>
                      <a:r>
                        <a:rPr lang="en-US" sz="1100" b="1" u="none" strike="noStrike">
                          <a:effectLst/>
                          <a:latin typeface="Arial Mon" panose="020B0500000000000000" pitchFamily="34" charset="0"/>
                        </a:rPr>
                        <a:t> </a:t>
                      </a:r>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r" fontAlgn="b"/>
                      <a:r>
                        <a:rPr lang="en-US" sz="1100" b="1" u="none" strike="noStrike" dirty="0">
                          <a:effectLst/>
                          <a:latin typeface="Arial Mon" panose="020B0500000000000000" pitchFamily="34" charset="0"/>
                        </a:rPr>
                        <a:t>1</a:t>
                      </a:r>
                      <a:endParaRPr lang="en-US"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l" fontAlgn="b"/>
                      <a:r>
                        <a:rPr lang="mn-MN" sz="1100" b="1" u="none" strike="noStrike" dirty="0">
                          <a:effectLst/>
                          <a:latin typeface="Arial Mon" panose="020B0500000000000000" pitchFamily="34" charset="0"/>
                        </a:rPr>
                        <a:t>Цагаандэлгэр сум </a:t>
                      </a:r>
                      <a:r>
                        <a:rPr lang="mn-MN" sz="1100" b="1" u="none" strike="noStrike" dirty="0" smtClean="0">
                          <a:effectLst/>
                          <a:latin typeface="Arial Mon" panose="020B0500000000000000" pitchFamily="34" charset="0"/>
                        </a:rPr>
                        <a:t>3-р </a:t>
                      </a:r>
                      <a:r>
                        <a:rPr lang="mn-MN" sz="1100" b="1" u="none" strike="noStrike" dirty="0">
                          <a:effectLst/>
                          <a:latin typeface="Arial Mon" panose="020B0500000000000000" pitchFamily="34" charset="0"/>
                        </a:rPr>
                        <a:t>баг </a:t>
                      </a:r>
                      <a:r>
                        <a:rPr lang="mn-MN" sz="1100" b="1" u="none" strike="noStrike" dirty="0" smtClean="0">
                          <a:effectLst/>
                          <a:latin typeface="Arial Mon" panose="020B0500000000000000" pitchFamily="34" charset="0"/>
                        </a:rPr>
                        <a:t>Жаргалант</a:t>
                      </a:r>
                      <a:endParaRPr lang="mn-MN"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ctr" fontAlgn="b"/>
                      <a:r>
                        <a:rPr lang="mn-MN" sz="1100" b="1" u="none" strike="noStrike" dirty="0" smtClean="0">
                          <a:effectLst/>
                          <a:latin typeface="Arial Mon" panose="020B0500000000000000" pitchFamily="34" charset="0"/>
                        </a:rPr>
                        <a:t>203</a:t>
                      </a:r>
                      <a:endParaRPr lang="en-US" sz="1100" b="1" i="0" u="none" strike="noStrike" dirty="0">
                        <a:solidFill>
                          <a:srgbClr val="000000"/>
                        </a:solidFill>
                        <a:effectLst/>
                        <a:latin typeface="Arial Mon" panose="020B0500000000000000" pitchFamily="34" charset="0"/>
                      </a:endParaRPr>
                    </a:p>
                  </a:txBody>
                  <a:tcPr marL="9524" marR="9524" marT="9525" marB="0" anchor="b"/>
                </a:tc>
              </a:tr>
              <a:tr h="262851">
                <a:tc>
                  <a:txBody>
                    <a:bodyPr/>
                    <a:lstStyle/>
                    <a:p>
                      <a:pPr algn="r" fontAlgn="b"/>
                      <a:r>
                        <a:rPr lang="en-US" sz="1100" b="1" u="none" strike="noStrike">
                          <a:effectLst/>
                          <a:latin typeface="Arial Mon" panose="020B0500000000000000" pitchFamily="34" charset="0"/>
                        </a:rPr>
                        <a:t>2</a:t>
                      </a:r>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l" fontAlgn="b"/>
                      <a:r>
                        <a:rPr lang="mn-MN" sz="1100" b="1" u="none" strike="noStrike" dirty="0">
                          <a:effectLst/>
                          <a:latin typeface="Arial Mon" panose="020B0500000000000000" pitchFamily="34" charset="0"/>
                        </a:rPr>
                        <a:t>Баянжаргалан</a:t>
                      </a:r>
                      <a:endParaRPr lang="mn-MN"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ctr" fontAlgn="b"/>
                      <a:r>
                        <a:rPr lang="mn-MN" sz="1100" b="1" u="none" strike="noStrike" dirty="0" smtClean="0">
                          <a:effectLst/>
                          <a:latin typeface="Arial Mon" panose="020B0500000000000000" pitchFamily="34" charset="0"/>
                        </a:rPr>
                        <a:t>1195</a:t>
                      </a:r>
                      <a:endParaRPr lang="en-US"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l" fontAlgn="b"/>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r" fontAlgn="b"/>
                      <a:r>
                        <a:rPr lang="en-US" sz="1100" b="1" u="none" strike="noStrike">
                          <a:effectLst/>
                          <a:latin typeface="Arial Mon" panose="020B0500000000000000" pitchFamily="34" charset="0"/>
                        </a:rPr>
                        <a:t>2</a:t>
                      </a:r>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l" fontAlgn="b"/>
                      <a:r>
                        <a:rPr lang="ru-RU" sz="1100" b="1" u="none" strike="noStrike" dirty="0">
                          <a:effectLst/>
                          <a:latin typeface="Arial Mon" panose="020B0500000000000000" pitchFamily="34" charset="0"/>
                        </a:rPr>
                        <a:t>Цагаандэлгэр сум </a:t>
                      </a:r>
                      <a:r>
                        <a:rPr lang="mn-MN" sz="1100" b="1" u="none" strike="noStrike" dirty="0" smtClean="0">
                          <a:effectLst/>
                          <a:latin typeface="Arial Mon" panose="020B0500000000000000" pitchFamily="34" charset="0"/>
                        </a:rPr>
                        <a:t>2</a:t>
                      </a:r>
                      <a:r>
                        <a:rPr lang="ru-RU" sz="1100" b="1" u="none" strike="noStrike" dirty="0" smtClean="0">
                          <a:effectLst/>
                          <a:latin typeface="Arial Mon" panose="020B0500000000000000" pitchFamily="34" charset="0"/>
                        </a:rPr>
                        <a:t>-р </a:t>
                      </a:r>
                      <a:r>
                        <a:rPr lang="ru-RU" sz="1100" b="1" u="none" strike="noStrike" dirty="0">
                          <a:effectLst/>
                          <a:latin typeface="Arial Mon" panose="020B0500000000000000" pitchFamily="34" charset="0"/>
                        </a:rPr>
                        <a:t>баг </a:t>
                      </a:r>
                      <a:r>
                        <a:rPr lang="mn-MN" sz="1100" b="1" u="none" strike="noStrike" dirty="0" smtClean="0">
                          <a:effectLst/>
                          <a:latin typeface="Arial Mon" panose="020B0500000000000000" pitchFamily="34" charset="0"/>
                        </a:rPr>
                        <a:t>Дэлгэрэх зам</a:t>
                      </a:r>
                      <a:endParaRPr lang="ru-RU"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ctr" fontAlgn="b"/>
                      <a:r>
                        <a:rPr lang="mn-MN" sz="1100" b="1" u="none" strike="noStrike" dirty="0" smtClean="0">
                          <a:effectLst/>
                          <a:latin typeface="Arial Mon" panose="020B0500000000000000" pitchFamily="34" charset="0"/>
                        </a:rPr>
                        <a:t>217</a:t>
                      </a:r>
                      <a:endParaRPr lang="en-US" sz="1100" b="1" i="0" u="none" strike="noStrike" dirty="0">
                        <a:solidFill>
                          <a:srgbClr val="000000"/>
                        </a:solidFill>
                        <a:effectLst/>
                        <a:latin typeface="Arial Mon" panose="020B0500000000000000" pitchFamily="34" charset="0"/>
                      </a:endParaRPr>
                    </a:p>
                  </a:txBody>
                  <a:tcPr marL="9524" marR="9524" marT="9525" marB="0" anchor="b"/>
                </a:tc>
              </a:tr>
              <a:tr h="262851">
                <a:tc>
                  <a:txBody>
                    <a:bodyPr/>
                    <a:lstStyle/>
                    <a:p>
                      <a:pPr algn="r" fontAlgn="b"/>
                      <a:r>
                        <a:rPr lang="en-US" sz="1100" b="1" u="none" strike="noStrike">
                          <a:effectLst/>
                          <a:latin typeface="Arial Mon" panose="020B0500000000000000" pitchFamily="34" charset="0"/>
                        </a:rPr>
                        <a:t>3</a:t>
                      </a:r>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l" fontAlgn="b"/>
                      <a:r>
                        <a:rPr lang="mn-MN" sz="1100" b="1" u="none" strike="noStrike" dirty="0">
                          <a:effectLst/>
                          <a:latin typeface="Arial Mon" panose="020B0500000000000000" pitchFamily="34" charset="0"/>
                        </a:rPr>
                        <a:t>Өндөршил</a:t>
                      </a:r>
                      <a:endParaRPr lang="mn-MN"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ctr" fontAlgn="b"/>
                      <a:r>
                        <a:rPr lang="mn-MN" sz="1100" b="1" u="none" strike="noStrike" dirty="0" smtClean="0">
                          <a:effectLst/>
                          <a:latin typeface="Arial Mon" panose="020B0500000000000000" pitchFamily="34" charset="0"/>
                        </a:rPr>
                        <a:t>1421</a:t>
                      </a:r>
                      <a:endParaRPr lang="en-US"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l" fontAlgn="b"/>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r" fontAlgn="b"/>
                      <a:r>
                        <a:rPr lang="en-US" sz="1100" b="1" u="none" strike="noStrike">
                          <a:effectLst/>
                          <a:latin typeface="Arial Mon" panose="020B0500000000000000" pitchFamily="34" charset="0"/>
                        </a:rPr>
                        <a:t>3</a:t>
                      </a:r>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l" fontAlgn="b"/>
                      <a:r>
                        <a:rPr lang="ru-RU" sz="1100" b="1" u="none" strike="noStrike" dirty="0">
                          <a:effectLst/>
                          <a:latin typeface="Arial Mon" panose="020B0500000000000000" pitchFamily="34" charset="0"/>
                        </a:rPr>
                        <a:t>Баянжаргалан сум 1-р баг Шилийн гол</a:t>
                      </a:r>
                      <a:endParaRPr lang="ru-RU"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ctr" fontAlgn="b"/>
                      <a:r>
                        <a:rPr lang="en-US" sz="1100" b="1" u="none" strike="noStrike" dirty="0" smtClean="0">
                          <a:effectLst/>
                          <a:latin typeface="Arial Mon" panose="020B0500000000000000" pitchFamily="34" charset="0"/>
                        </a:rPr>
                        <a:t>2</a:t>
                      </a:r>
                      <a:r>
                        <a:rPr lang="mn-MN" sz="1100" b="1" u="none" strike="noStrike" dirty="0" smtClean="0">
                          <a:effectLst/>
                          <a:latin typeface="Arial Mon" panose="020B0500000000000000" pitchFamily="34" charset="0"/>
                        </a:rPr>
                        <a:t>53</a:t>
                      </a:r>
                      <a:endParaRPr lang="en-US" sz="1100" b="1" i="0" u="none" strike="noStrike" dirty="0">
                        <a:solidFill>
                          <a:srgbClr val="000000"/>
                        </a:solidFill>
                        <a:effectLst/>
                        <a:latin typeface="Arial Mon" panose="020B0500000000000000" pitchFamily="34" charset="0"/>
                      </a:endParaRPr>
                    </a:p>
                  </a:txBody>
                  <a:tcPr marL="9524" marR="9524" marT="9525" marB="0" anchor="b"/>
                </a:tc>
              </a:tr>
              <a:tr h="262851">
                <a:tc>
                  <a:txBody>
                    <a:bodyPr/>
                    <a:lstStyle/>
                    <a:p>
                      <a:pPr algn="r" fontAlgn="b"/>
                      <a:r>
                        <a:rPr lang="en-US" sz="1100" b="1" u="none" strike="noStrike">
                          <a:effectLst/>
                          <a:latin typeface="Arial Mon" panose="020B0500000000000000" pitchFamily="34" charset="0"/>
                        </a:rPr>
                        <a:t>4</a:t>
                      </a:r>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l" fontAlgn="b"/>
                      <a:r>
                        <a:rPr lang="mn-MN" sz="1100" b="1" u="none" strike="noStrike" dirty="0">
                          <a:effectLst/>
                          <a:latin typeface="Arial Mon" panose="020B0500000000000000" pitchFamily="34" charset="0"/>
                        </a:rPr>
                        <a:t>Говь-Угтаал</a:t>
                      </a:r>
                      <a:endParaRPr lang="mn-MN"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ctr" fontAlgn="b"/>
                      <a:r>
                        <a:rPr lang="mn-MN" sz="1100" b="1" u="none" strike="noStrike" dirty="0" smtClean="0">
                          <a:effectLst/>
                          <a:latin typeface="Arial Mon" panose="020B0500000000000000" pitchFamily="34" charset="0"/>
                        </a:rPr>
                        <a:t>1591</a:t>
                      </a:r>
                      <a:endParaRPr lang="en-US"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l" fontAlgn="b"/>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r" fontAlgn="b"/>
                      <a:r>
                        <a:rPr lang="en-US" sz="1100" b="1" u="none" strike="noStrike">
                          <a:effectLst/>
                          <a:latin typeface="Arial Mon" panose="020B0500000000000000" pitchFamily="34" charset="0"/>
                        </a:rPr>
                        <a:t>4</a:t>
                      </a:r>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l" fontAlgn="b"/>
                      <a:r>
                        <a:rPr lang="mn-MN" sz="1100" b="1" u="none" strike="noStrike" dirty="0">
                          <a:effectLst/>
                          <a:latin typeface="Arial Mon" panose="020B0500000000000000" pitchFamily="34" charset="0"/>
                        </a:rPr>
                        <a:t>Цагаандэлгэр сум 4-р баг Замын улаан</a:t>
                      </a:r>
                      <a:endParaRPr lang="mn-MN"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ctr" fontAlgn="b"/>
                      <a:r>
                        <a:rPr lang="mn-MN" sz="1100" b="1" u="none" strike="noStrike" dirty="0" smtClean="0">
                          <a:effectLst/>
                          <a:latin typeface="Arial Mon" panose="020B0500000000000000" pitchFamily="34" charset="0"/>
                        </a:rPr>
                        <a:t>289</a:t>
                      </a:r>
                      <a:endParaRPr lang="en-US" sz="1100" b="1" i="0" u="none" strike="noStrike" dirty="0">
                        <a:solidFill>
                          <a:srgbClr val="000000"/>
                        </a:solidFill>
                        <a:effectLst/>
                        <a:latin typeface="Arial Mon" panose="020B0500000000000000" pitchFamily="34" charset="0"/>
                      </a:endParaRPr>
                    </a:p>
                  </a:txBody>
                  <a:tcPr marL="9524" marR="9524" marT="9525" marB="0" anchor="b"/>
                </a:tc>
              </a:tr>
              <a:tr h="262851">
                <a:tc>
                  <a:txBody>
                    <a:bodyPr/>
                    <a:lstStyle/>
                    <a:p>
                      <a:pPr algn="r" fontAlgn="b"/>
                      <a:r>
                        <a:rPr lang="en-US" sz="1100" b="1" u="none" strike="noStrike">
                          <a:effectLst/>
                          <a:latin typeface="Arial Mon" panose="020B0500000000000000" pitchFamily="34" charset="0"/>
                        </a:rPr>
                        <a:t>5</a:t>
                      </a:r>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l" fontAlgn="b"/>
                      <a:r>
                        <a:rPr lang="mn-MN" sz="1100" b="1" u="none" strike="noStrike" dirty="0">
                          <a:effectLst/>
                          <a:latin typeface="Arial Mon" panose="020B0500000000000000" pitchFamily="34" charset="0"/>
                        </a:rPr>
                        <a:t>Дэлгэрцогт</a:t>
                      </a:r>
                      <a:endParaRPr lang="mn-MN"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ctr" fontAlgn="b"/>
                      <a:r>
                        <a:rPr lang="mn-MN" sz="1100" b="1" u="none" strike="noStrike" dirty="0" smtClean="0">
                          <a:effectLst/>
                          <a:latin typeface="Arial Mon" panose="020B0500000000000000" pitchFamily="34" charset="0"/>
                        </a:rPr>
                        <a:t>1677</a:t>
                      </a:r>
                      <a:endParaRPr lang="en-US"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l" fontAlgn="b"/>
                      <a:r>
                        <a:rPr lang="en-US" sz="1100" b="1" u="none" strike="noStrike">
                          <a:effectLst/>
                          <a:latin typeface="Arial Mon" panose="020B0500000000000000" pitchFamily="34" charset="0"/>
                        </a:rPr>
                        <a:t> </a:t>
                      </a:r>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r" fontAlgn="b"/>
                      <a:r>
                        <a:rPr lang="en-US" sz="1100" b="1" u="none" strike="noStrike">
                          <a:effectLst/>
                          <a:latin typeface="Arial Mon" panose="020B0500000000000000" pitchFamily="34" charset="0"/>
                        </a:rPr>
                        <a:t>5</a:t>
                      </a:r>
                      <a:endParaRPr lang="en-US" sz="1100" b="1" i="0" u="none" strike="noStrike">
                        <a:solidFill>
                          <a:srgbClr val="000000"/>
                        </a:solidFill>
                        <a:effectLst/>
                        <a:latin typeface="Arial Mon" panose="020B0500000000000000" pitchFamily="34" charset="0"/>
                      </a:endParaRPr>
                    </a:p>
                  </a:txBody>
                  <a:tcPr marL="9524" marR="9524" marT="9525" marB="0" anchor="b"/>
                </a:tc>
                <a:tc>
                  <a:txBody>
                    <a:bodyPr/>
                    <a:lstStyle/>
                    <a:p>
                      <a:pPr algn="l" fontAlgn="b"/>
                      <a:r>
                        <a:rPr lang="ru-RU" sz="1100" b="1" u="none" strike="noStrike" dirty="0">
                          <a:effectLst/>
                          <a:latin typeface="Arial Mon" panose="020B0500000000000000" pitchFamily="34" charset="0"/>
                        </a:rPr>
                        <a:t>Өлзийт сумын 3-р баг Тагт</a:t>
                      </a:r>
                      <a:endParaRPr lang="ru-RU" sz="1100" b="1" i="0" u="none" strike="noStrike" dirty="0">
                        <a:solidFill>
                          <a:srgbClr val="000000"/>
                        </a:solidFill>
                        <a:effectLst/>
                        <a:latin typeface="Arial Mon" panose="020B0500000000000000" pitchFamily="34" charset="0"/>
                      </a:endParaRPr>
                    </a:p>
                  </a:txBody>
                  <a:tcPr marL="9524" marR="9524" marT="9525" marB="0" anchor="b"/>
                </a:tc>
                <a:tc>
                  <a:txBody>
                    <a:bodyPr/>
                    <a:lstStyle/>
                    <a:p>
                      <a:pPr algn="ctr" fontAlgn="b"/>
                      <a:r>
                        <a:rPr lang="en-US" sz="1100" u="none" strike="noStrike" dirty="0" smtClean="0">
                          <a:effectLst/>
                          <a:latin typeface="Arial Mon" panose="020B0500000000000000" pitchFamily="34" charset="0"/>
                        </a:rPr>
                        <a:t>2</a:t>
                      </a:r>
                      <a:r>
                        <a:rPr lang="mn-MN" sz="1100" u="none" strike="noStrike" dirty="0" smtClean="0">
                          <a:effectLst/>
                          <a:latin typeface="Arial Mon" panose="020B0500000000000000" pitchFamily="34" charset="0"/>
                        </a:rPr>
                        <a:t>93</a:t>
                      </a:r>
                      <a:endParaRPr lang="en-US" sz="1100" b="0" i="0" u="none" strike="noStrike" dirty="0">
                        <a:solidFill>
                          <a:srgbClr val="000000"/>
                        </a:solidFill>
                        <a:effectLst/>
                        <a:latin typeface="Arial Mon" panose="020B0500000000000000" pitchFamily="34" charset="0"/>
                      </a:endParaRPr>
                    </a:p>
                  </a:txBody>
                  <a:tcPr marL="9524" marR="9524" marT="9525" marB="0" anchor="b"/>
                </a:tc>
              </a:tr>
            </a:tbl>
          </a:graphicData>
        </a:graphic>
      </p:graphicFrame>
    </p:spTree>
    <p:extLst>
      <p:ext uri="{BB962C8B-B14F-4D97-AF65-F5344CB8AC3E}">
        <p14:creationId xmlns:p14="http://schemas.microsoft.com/office/powerpoint/2010/main" xmlns="" val="15614257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Өрх</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xmlns="" val="3284535745"/>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7"/>
          <p:cNvSpPr>
            <a:spLocks noChangeArrowheads="1"/>
          </p:cNvSpPr>
          <p:nvPr/>
        </p:nvSpPr>
        <p:spPr bwMode="auto">
          <a:xfrm>
            <a:off x="1335090" y="4278339"/>
            <a:ext cx="7491412"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endParaRPr lang="en-US" sz="1400" dirty="0" smtClean="0">
              <a:latin typeface="Arial" charset="0"/>
            </a:endParaRPr>
          </a:p>
          <a:p>
            <a:pPr algn="just"/>
            <a:endParaRPr lang="en-US" sz="1400" dirty="0">
              <a:latin typeface="Arial" charset="0"/>
            </a:endParaRPr>
          </a:p>
          <a:p>
            <a:pPr algn="just"/>
            <a:r>
              <a:rPr lang="mn-MN" sz="1400" dirty="0" smtClean="0">
                <a:solidFill>
                  <a:schemeClr val="tx2">
                    <a:lumMod val="75000"/>
                  </a:schemeClr>
                </a:solidFill>
                <a:latin typeface="Arial" charset="0"/>
              </a:rPr>
              <a:t>Хөдөөд </a:t>
            </a:r>
            <a:r>
              <a:rPr lang="mn-MN" sz="1400" dirty="0">
                <a:solidFill>
                  <a:schemeClr val="tx2">
                    <a:lumMod val="75000"/>
                  </a:schemeClr>
                </a:solidFill>
                <a:latin typeface="Arial" charset="0"/>
              </a:rPr>
              <a:t>7333 өрхийн 23341 хүн амьдарч байгаа нь нийт хүн амын 5</a:t>
            </a:r>
            <a:r>
              <a:rPr lang="en-US" sz="1400" dirty="0">
                <a:solidFill>
                  <a:schemeClr val="tx2">
                    <a:lumMod val="75000"/>
                  </a:schemeClr>
                </a:solidFill>
                <a:latin typeface="Arial" charset="0"/>
              </a:rPr>
              <a:t>0.3% </a:t>
            </a:r>
            <a:r>
              <a:rPr lang="mn-MN" sz="1400" dirty="0">
                <a:solidFill>
                  <a:schemeClr val="tx2">
                    <a:lumMod val="75000"/>
                  </a:schemeClr>
                </a:solidFill>
                <a:latin typeface="Arial" charset="0"/>
              </a:rPr>
              <a:t>байна. Аймгийн төвийн өрх өмнөх оноос 129 –р нэмэгдэж 3732 өрхийн 12339 хүн байгаа нь нийт хүн амын 2</a:t>
            </a:r>
            <a:r>
              <a:rPr lang="en-US" sz="1400" dirty="0">
                <a:solidFill>
                  <a:schemeClr val="tx2">
                    <a:lumMod val="75000"/>
                  </a:schemeClr>
                </a:solidFill>
                <a:latin typeface="Arial" charset="0"/>
              </a:rPr>
              <a:t>6.</a:t>
            </a:r>
            <a:r>
              <a:rPr lang="mn-MN" sz="1400" dirty="0">
                <a:solidFill>
                  <a:schemeClr val="tx2">
                    <a:lumMod val="75000"/>
                  </a:schemeClr>
                </a:solidFill>
                <a:latin typeface="Arial" charset="0"/>
              </a:rPr>
              <a:t>7</a:t>
            </a:r>
            <a:r>
              <a:rPr lang="en-US" sz="1400" dirty="0">
                <a:solidFill>
                  <a:schemeClr val="tx2">
                    <a:lumMod val="75000"/>
                  </a:schemeClr>
                </a:solidFill>
                <a:latin typeface="Arial" charset="0"/>
              </a:rPr>
              <a:t>%</a:t>
            </a:r>
            <a:r>
              <a:rPr lang="mn-MN" sz="1400" dirty="0">
                <a:solidFill>
                  <a:schemeClr val="tx2">
                    <a:lumMod val="75000"/>
                  </a:schemeClr>
                </a:solidFill>
                <a:latin typeface="Arial" charset="0"/>
              </a:rPr>
              <a:t>, сумын төвд 3491 өрхийн 10703 хүн амьдарч байгаа нь нийт хүн амын 23  хувийг бүрдүүлж байна.</a:t>
            </a:r>
            <a:endParaRPr lang="en-US" sz="1400" dirty="0">
              <a:solidFill>
                <a:schemeClr val="tx2">
                  <a:lumMod val="75000"/>
                </a:schemeClr>
              </a:solidFill>
              <a:latin typeface="Arial" charset="0"/>
            </a:endParaRPr>
          </a:p>
        </p:txBody>
      </p:sp>
      <p:graphicFrame>
        <p:nvGraphicFramePr>
          <p:cNvPr id="13" name="Chart 9"/>
          <p:cNvGraphicFramePr>
            <a:graphicFrameLocks/>
          </p:cNvGraphicFramePr>
          <p:nvPr>
            <p:extLst>
              <p:ext uri="{D42A27DB-BD31-4B8C-83A1-F6EECF244321}">
                <p14:modId xmlns:p14="http://schemas.microsoft.com/office/powerpoint/2010/main" xmlns="" val="2635651987"/>
              </p:ext>
            </p:extLst>
          </p:nvPr>
        </p:nvGraphicFramePr>
        <p:xfrm>
          <a:off x="1335088" y="1235995"/>
          <a:ext cx="7097712" cy="3303587"/>
        </p:xfrm>
        <a:graphic>
          <a:graphicData uri="http://schemas.openxmlformats.org/presentationml/2006/ole">
            <p:oleObj spid="_x0000_s6160" name="Chart" r:id="rId5" imgW="7102456" imgH="3310415" progId="Excel.Sheet.8">
              <p:embed/>
            </p:oleObj>
          </a:graphicData>
        </a:graphic>
      </p:graphicFrame>
    </p:spTree>
    <p:extLst>
      <p:ext uri="{BB962C8B-B14F-4D97-AF65-F5344CB8AC3E}">
        <p14:creationId xmlns:p14="http://schemas.microsoft.com/office/powerpoint/2010/main" xmlns="" val="15614257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Өрх</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xmlns="" val="560321903"/>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5"/>
          <p:cNvGraphicFramePr>
            <a:graphicFrameLocks/>
          </p:cNvGraphicFramePr>
          <p:nvPr>
            <p:extLst>
              <p:ext uri="{D42A27DB-BD31-4B8C-83A1-F6EECF244321}">
                <p14:modId xmlns:p14="http://schemas.microsoft.com/office/powerpoint/2010/main" xmlns="" val="2645631842"/>
              </p:ext>
            </p:extLst>
          </p:nvPr>
        </p:nvGraphicFramePr>
        <p:xfrm>
          <a:off x="2391350" y="1357267"/>
          <a:ext cx="5432425" cy="3308350"/>
        </p:xfrm>
        <a:graphic>
          <a:graphicData uri="http://schemas.openxmlformats.org/presentationml/2006/ole">
            <p:oleObj spid="_x0000_s7181" name="Chart" r:id="rId5" imgW="5438103" imgH="3316511" progId="Excel.Sheet.8">
              <p:embed/>
            </p:oleObj>
          </a:graphicData>
        </a:graphic>
      </p:graphicFrame>
      <p:sp>
        <p:nvSpPr>
          <p:cNvPr id="14" name="Rectangle 7"/>
          <p:cNvSpPr>
            <a:spLocks noChangeArrowheads="1"/>
          </p:cNvSpPr>
          <p:nvPr/>
        </p:nvSpPr>
        <p:spPr bwMode="auto">
          <a:xfrm>
            <a:off x="1930411" y="5021263"/>
            <a:ext cx="6602413"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mn-MN" dirty="0">
                <a:solidFill>
                  <a:schemeClr val="tx2">
                    <a:lumMod val="75000"/>
                  </a:schemeClr>
                </a:solidFill>
                <a:latin typeface="Arial" charset="0"/>
              </a:rPr>
              <a:t>Нийт өрхийн </a:t>
            </a:r>
            <a:r>
              <a:rPr lang="en-US" dirty="0">
                <a:solidFill>
                  <a:schemeClr val="tx2">
                    <a:lumMod val="75000"/>
                  </a:schemeClr>
                </a:solidFill>
                <a:latin typeface="Arial" charset="0"/>
              </a:rPr>
              <a:t>73.6</a:t>
            </a:r>
            <a:r>
              <a:rPr lang="mn-MN" dirty="0">
                <a:solidFill>
                  <a:schemeClr val="tx2">
                    <a:lumMod val="75000"/>
                  </a:schemeClr>
                </a:solidFill>
                <a:latin typeface="Arial" charset="0"/>
              </a:rPr>
              <a:t> хувь буюу 107</a:t>
            </a:r>
            <a:r>
              <a:rPr lang="en-US" dirty="0">
                <a:solidFill>
                  <a:schemeClr val="tx2">
                    <a:lumMod val="75000"/>
                  </a:schemeClr>
                </a:solidFill>
                <a:latin typeface="Arial" charset="0"/>
              </a:rPr>
              <a:t>27</a:t>
            </a:r>
            <a:r>
              <a:rPr lang="mn-MN" dirty="0">
                <a:solidFill>
                  <a:schemeClr val="tx2">
                    <a:lumMod val="75000"/>
                  </a:schemeClr>
                </a:solidFill>
                <a:latin typeface="Arial" charset="0"/>
              </a:rPr>
              <a:t> нь эрэгтэй тэргүүлэгчтэй, </a:t>
            </a:r>
            <a:r>
              <a:rPr lang="en-US" dirty="0">
                <a:solidFill>
                  <a:schemeClr val="tx2">
                    <a:lumMod val="75000"/>
                  </a:schemeClr>
                </a:solidFill>
                <a:latin typeface="Arial" charset="0"/>
              </a:rPr>
              <a:t>26.4</a:t>
            </a:r>
            <a:r>
              <a:rPr lang="mn-MN" dirty="0">
                <a:solidFill>
                  <a:schemeClr val="tx2">
                    <a:lumMod val="75000"/>
                  </a:schemeClr>
                </a:solidFill>
                <a:latin typeface="Arial" charset="0"/>
              </a:rPr>
              <a:t> хувь буюу 3</a:t>
            </a:r>
            <a:r>
              <a:rPr lang="en-US" dirty="0">
                <a:solidFill>
                  <a:schemeClr val="tx2">
                    <a:lumMod val="75000"/>
                  </a:schemeClr>
                </a:solidFill>
                <a:latin typeface="Arial" charset="0"/>
              </a:rPr>
              <a:t>829</a:t>
            </a:r>
            <a:r>
              <a:rPr lang="mn-MN" dirty="0">
                <a:solidFill>
                  <a:schemeClr val="tx2">
                    <a:lumMod val="75000"/>
                  </a:schemeClr>
                </a:solidFill>
                <a:latin typeface="Arial" charset="0"/>
              </a:rPr>
              <a:t> нь эмэгтэй тэргүүлэгчтэй өрх байна.</a:t>
            </a:r>
            <a:r>
              <a:rPr lang="en-US" dirty="0">
                <a:solidFill>
                  <a:schemeClr val="tx2">
                    <a:lumMod val="75000"/>
                  </a:schemeClr>
                </a:solidFill>
                <a:latin typeface="Arial" charset="0"/>
              </a:rPr>
              <a:t> </a:t>
            </a:r>
            <a:endParaRPr lang="en-US" sz="1600" dirty="0">
              <a:solidFill>
                <a:schemeClr val="tx2">
                  <a:lumMod val="75000"/>
                </a:schemeClr>
              </a:solidFill>
              <a:latin typeface="Arial" charset="0"/>
            </a:endParaRPr>
          </a:p>
        </p:txBody>
      </p:sp>
    </p:spTree>
    <p:extLst>
      <p:ext uri="{BB962C8B-B14F-4D97-AF65-F5344CB8AC3E}">
        <p14:creationId xmlns:p14="http://schemas.microsoft.com/office/powerpoint/2010/main" xmlns="" val="341732237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Өрх</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xmlns="" val="560321903"/>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Object 10"/>
          <p:cNvGraphicFramePr>
            <a:graphicFrameLocks/>
          </p:cNvGraphicFramePr>
          <p:nvPr>
            <p:extLst>
              <p:ext uri="{D42A27DB-BD31-4B8C-83A1-F6EECF244321}">
                <p14:modId xmlns:p14="http://schemas.microsoft.com/office/powerpoint/2010/main" xmlns="" val="3851000747"/>
              </p:ext>
            </p:extLst>
          </p:nvPr>
        </p:nvGraphicFramePr>
        <p:xfrm>
          <a:off x="2228850" y="1295400"/>
          <a:ext cx="5905500" cy="3213100"/>
        </p:xfrm>
        <a:graphic>
          <a:graphicData uri="http://schemas.openxmlformats.org/presentationml/2006/ole">
            <p:oleObj spid="_x0000_s8205" name="Chart" r:id="rId5" imgW="5913633" imgH="3218967" progId="Excel.Sheet.8">
              <p:embed/>
            </p:oleObj>
          </a:graphicData>
        </a:graphic>
      </p:graphicFrame>
      <p:sp>
        <p:nvSpPr>
          <p:cNvPr id="12" name="Rectangle 11"/>
          <p:cNvSpPr/>
          <p:nvPr/>
        </p:nvSpPr>
        <p:spPr>
          <a:xfrm>
            <a:off x="1227910" y="2551841"/>
            <a:ext cx="7230290" cy="3416320"/>
          </a:xfrm>
          <a:prstGeom prst="rect">
            <a:avLst/>
          </a:prstGeom>
        </p:spPr>
        <p:txBody>
          <a:bodyPr wrap="square">
            <a:spAutoFit/>
          </a:bodyPr>
          <a:lstStyle/>
          <a:p>
            <a:pPr algn="just"/>
            <a:endParaRPr lang="en-US" dirty="0" smtClean="0">
              <a:latin typeface="Arial" charset="0"/>
            </a:endParaRPr>
          </a:p>
          <a:p>
            <a:pPr algn="just"/>
            <a:endParaRPr lang="en-US" dirty="0">
              <a:latin typeface="Arial" charset="0"/>
            </a:endParaRPr>
          </a:p>
          <a:p>
            <a:pPr algn="just"/>
            <a:endParaRPr lang="en-US" dirty="0" smtClean="0">
              <a:latin typeface="Arial" charset="0"/>
            </a:endParaRPr>
          </a:p>
          <a:p>
            <a:pPr algn="just"/>
            <a:endParaRPr lang="en-US" dirty="0">
              <a:latin typeface="Arial" charset="0"/>
            </a:endParaRPr>
          </a:p>
          <a:p>
            <a:pPr algn="just"/>
            <a:endParaRPr lang="en-US" dirty="0" smtClean="0">
              <a:latin typeface="Arial" charset="0"/>
            </a:endParaRPr>
          </a:p>
          <a:p>
            <a:pPr algn="just"/>
            <a:endParaRPr lang="en-US" dirty="0">
              <a:latin typeface="Arial" charset="0"/>
            </a:endParaRPr>
          </a:p>
          <a:p>
            <a:pPr algn="just"/>
            <a:endParaRPr lang="en-US" dirty="0" smtClean="0">
              <a:latin typeface="Arial" charset="0"/>
            </a:endParaRPr>
          </a:p>
          <a:p>
            <a:pPr algn="just"/>
            <a:endParaRPr lang="en-US" dirty="0">
              <a:latin typeface="Arial" charset="0"/>
            </a:endParaRPr>
          </a:p>
          <a:p>
            <a:pPr algn="just"/>
            <a:r>
              <a:rPr lang="mn-MN" dirty="0" smtClean="0">
                <a:solidFill>
                  <a:schemeClr val="tx2">
                    <a:lumMod val="75000"/>
                  </a:schemeClr>
                </a:solidFill>
                <a:latin typeface="Arial" charset="0"/>
              </a:rPr>
              <a:t>Аймгийн </a:t>
            </a:r>
            <a:r>
              <a:rPr lang="mn-MN" dirty="0">
                <a:solidFill>
                  <a:schemeClr val="tx2">
                    <a:lumMod val="75000"/>
                  </a:schemeClr>
                </a:solidFill>
                <a:latin typeface="Arial" charset="0"/>
              </a:rPr>
              <a:t>хэмжээний нийт өрхийн 21,9 хувь нь 1 ам бүлтэй, 19,9 хувь нь 4 ам бүлтэй, 17,7 хувь нь 3 ам бүлтэй, 17,4 хувь нь 2 ам бүлтэй, 13,6 хувь нь 5 ам бүлтэй бол 9,5 хувь нь 6 болон түүнээс дээш ам бүлтэй өрх байна. </a:t>
            </a:r>
            <a:endParaRPr lang="en-US" sz="1600" dirty="0">
              <a:solidFill>
                <a:schemeClr val="tx2">
                  <a:lumMod val="75000"/>
                </a:schemeClr>
              </a:solidFill>
              <a:latin typeface="Arial" charset="0"/>
            </a:endParaRPr>
          </a:p>
        </p:txBody>
      </p:sp>
    </p:spTree>
    <p:extLst>
      <p:ext uri="{BB962C8B-B14F-4D97-AF65-F5344CB8AC3E}">
        <p14:creationId xmlns:p14="http://schemas.microsoft.com/office/powerpoint/2010/main" xmlns="" val="341732237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2. Information Dissemination Schedule_2017_last_o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 Information Dissemination Schedule_2017_last_ok</Template>
  <TotalTime>10165</TotalTime>
  <Words>1936</Words>
  <Application>Microsoft Office PowerPoint</Application>
  <PresentationFormat>A4 Paper (210x297 mm)</PresentationFormat>
  <Paragraphs>662</Paragraphs>
  <Slides>37</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2. Information Dissemination Schedule_2017_last_ok</vt:lpstr>
      <vt:lpstr>Chart</vt:lpstr>
      <vt:lpstr>Slide 1</vt:lpstr>
      <vt:lpstr>2017 оны жилийн эцсийн мэдээгээр аймгийн хүн амын тоо 46383 болж өмнөх оноос 868 хүнээр буюу 1,85 хувиар өссөн байна. 15 сумын 13 суманд хүн амын тоо өсч, 2 суманд буурсан байна./Хүн амын тоо буурсан сумдыг улаанаар тэмдэглэв/</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      МАЛЫН ТОО, сумаар, мянган толгой </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Lhagvadulam</dc:creator>
  <cp:lastModifiedBy>Admin</cp:lastModifiedBy>
  <cp:revision>750</cp:revision>
  <cp:lastPrinted>2017-12-28T01:47:37Z</cp:lastPrinted>
  <dcterms:created xsi:type="dcterms:W3CDTF">2011-11-16T04:07:02Z</dcterms:created>
  <dcterms:modified xsi:type="dcterms:W3CDTF">2018-02-08T04:57:33Z</dcterms:modified>
</cp:coreProperties>
</file>