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320" r:id="rId2"/>
    <p:sldId id="382" r:id="rId3"/>
    <p:sldId id="385" r:id="rId4"/>
    <p:sldId id="387" r:id="rId5"/>
    <p:sldId id="386" r:id="rId6"/>
    <p:sldId id="384" r:id="rId7"/>
    <p:sldId id="383" r:id="rId8"/>
    <p:sldId id="391" r:id="rId9"/>
    <p:sldId id="392" r:id="rId10"/>
    <p:sldId id="400" r:id="rId11"/>
    <p:sldId id="390" r:id="rId12"/>
    <p:sldId id="399" r:id="rId13"/>
    <p:sldId id="398" r:id="rId14"/>
    <p:sldId id="393" r:id="rId15"/>
    <p:sldId id="401" r:id="rId16"/>
    <p:sldId id="396" r:id="rId17"/>
    <p:sldId id="330" r:id="rId18"/>
    <p:sldId id="397" r:id="rId19"/>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CC3300"/>
    <a:srgbClr val="00CC00"/>
    <a:srgbClr val="66FF66"/>
    <a:srgbClr val="FFFFFF"/>
    <a:srgbClr val="00CC66"/>
    <a:srgbClr val="009900"/>
    <a:srgbClr val="00FF00"/>
    <a:srgbClr val="008000"/>
    <a:srgbClr val="33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838" autoAdjust="0"/>
    <p:restoredTop sz="88979" autoAdjust="0"/>
  </p:normalViewPr>
  <p:slideViewPr>
    <p:cSldViewPr>
      <p:cViewPr varScale="1">
        <p:scale>
          <a:sx n="65" d="100"/>
          <a:sy n="65" d="100"/>
        </p:scale>
        <p:origin x="-1518" y="-96"/>
      </p:cViewPr>
      <p:guideLst>
        <p:guide orient="horz" pos="2160"/>
        <p:guide pos="3840"/>
        <p:guide pos="312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3.xml.rels><?xml version="1.0" encoding="UTF-8" standalone="yes"?>
<Relationships xmlns="http://schemas.openxmlformats.org/package/2006/relationships"><Relationship Id="rId2" Type="http://schemas.openxmlformats.org/officeDocument/2006/relationships/oleObject" Target="file:///D:\TANILTSUULGA\2018.05\GEMT-2018.05-sar.xlsx" TargetMode="External"/><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oleObject" Target="file:///D:\TANILTSUULGA\2018.05\GEMT-2018.05-sar.xlsx" TargetMode="External"/><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9.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1855330010354239E-2"/>
          <c:y val="0.15319444444444463"/>
          <c:w val="0.93888888888888922"/>
          <c:h val="0.67145778652668453"/>
        </c:manualLayout>
      </c:layout>
      <c:pie3DChart>
        <c:varyColors val="1"/>
        <c:dLbls>
          <c:showPercent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997" b="0" i="0" u="none" strike="noStrike" baseline="0">
                <a:solidFill>
                  <a:srgbClr val="000000"/>
                </a:solidFill>
                <a:latin typeface="Arial"/>
                <a:ea typeface="Arial"/>
                <a:cs typeface="Arial"/>
              </a:defRPr>
            </a:pPr>
            <a:r>
              <a:rPr lang="mn-MN"/>
              <a:t>Ажил хайгч</a:t>
            </a:r>
            <a:r>
              <a:rPr lang="mn-MN" baseline="0"/>
              <a:t> иргэн</a:t>
            </a:r>
            <a:r>
              <a:rPr lang="mn-MN"/>
              <a:t>, боловсролын түвшингээр, 201</a:t>
            </a:r>
            <a:r>
              <a:rPr lang="en-US"/>
              <a:t>8</a:t>
            </a:r>
            <a:r>
              <a:rPr lang="mn-MN"/>
              <a:t> оны </a:t>
            </a:r>
            <a:r>
              <a:rPr lang="mn-MN" baseline="0"/>
              <a:t> 5</a:t>
            </a:r>
            <a:r>
              <a:rPr lang="mn-MN"/>
              <a:t> сарын байдлаар</a:t>
            </a:r>
          </a:p>
        </c:rich>
      </c:tx>
      <c:layout>
        <c:manualLayout>
          <c:xMode val="edge"/>
          <c:yMode val="edge"/>
          <c:x val="0.14361669077079653"/>
          <c:y val="3.1558343342675391E-2"/>
        </c:manualLayout>
      </c:layout>
    </c:title>
    <c:plotArea>
      <c:layout>
        <c:manualLayout>
          <c:layoutTarget val="inner"/>
          <c:xMode val="edge"/>
          <c:yMode val="edge"/>
          <c:x val="0.13979110382463195"/>
          <c:y val="0.28891068956475607"/>
          <c:w val="0.54314083173620886"/>
          <c:h val="0.61025038414466659"/>
        </c:manualLayout>
      </c:layout>
      <c:pieChart>
        <c:varyColors val="1"/>
        <c:ser>
          <c:idx val="0"/>
          <c:order val="0"/>
          <c:tx>
            <c:strRef>
              <c:f>grafik!$B$19</c:f>
              <c:strCache>
                <c:ptCount val="1"/>
                <c:pt idx="0">
                  <c:v>Ажил хайгч иргэн, боловсролын түвшингээр, 2018 оны 5 сарын байдлаар</c:v>
                </c:pt>
              </c:strCache>
            </c:strRef>
          </c:tx>
          <c:dPt>
            <c:idx val="0"/>
          </c:dPt>
          <c:dPt>
            <c:idx val="1"/>
          </c:dPt>
          <c:dPt>
            <c:idx val="2"/>
          </c:dPt>
          <c:dPt>
            <c:idx val="3"/>
          </c:dPt>
          <c:dPt>
            <c:idx val="4"/>
          </c:dPt>
          <c:dPt>
            <c:idx val="5"/>
          </c:dPt>
          <c:dPt>
            <c:idx val="6"/>
          </c:dPt>
          <c:dPt>
            <c:idx val="7"/>
          </c:dPt>
          <c:dLbls>
            <c:spPr>
              <a:noFill/>
              <a:ln w="25335">
                <a:noFill/>
              </a:ln>
            </c:spPr>
            <c:txPr>
              <a:bodyPr wrap="square" lIns="38100" tIns="19050" rIns="38100" bIns="19050" anchor="ctr">
                <a:spAutoFit/>
              </a:bodyPr>
              <a:lstStyle/>
              <a:p>
                <a:pPr>
                  <a:defRPr sz="798" b="0" i="0" u="none" strike="noStrike" baseline="0">
                    <a:solidFill>
                      <a:srgbClr val="000000"/>
                    </a:solidFill>
                    <a:latin typeface="Arial"/>
                    <a:ea typeface="Arial"/>
                    <a:cs typeface="Arial"/>
                  </a:defRPr>
                </a:pPr>
                <a:endParaRPr lang="en-US"/>
              </a:p>
            </c:txPr>
            <c:showCatName val="1"/>
            <c:showPercent val="1"/>
            <c:showLeaderLines val="1"/>
            <c:extLst>
              <c:ext xmlns:c15="http://schemas.microsoft.com/office/drawing/2012/chart" uri="{CE6537A1-D6FC-4f65-9D91-7224C49458BB}"/>
            </c:extLst>
          </c:dLbls>
          <c:cat>
            <c:strRef>
              <c:f>grafik!$A$20:$A$27</c:f>
              <c:strCache>
                <c:ptCount val="8"/>
                <c:pt idx="0">
                  <c:v>Магистр</c:v>
                </c:pt>
                <c:pt idx="1">
                  <c:v>Дипломын болон баклавр</c:v>
                </c:pt>
                <c:pt idx="2">
                  <c:v>Тусгай мэргэжлийн </c:v>
                </c:pt>
                <c:pt idx="3">
                  <c:v>Техник мэргэжлийн</c:v>
                </c:pt>
                <c:pt idx="4">
                  <c:v>Бүрэн дунд</c:v>
                </c:pt>
                <c:pt idx="5">
                  <c:v>Суурь </c:v>
                </c:pt>
                <c:pt idx="6">
                  <c:v>Бага</c:v>
                </c:pt>
                <c:pt idx="7">
                  <c:v>Боловсрол-гүй</c:v>
                </c:pt>
              </c:strCache>
            </c:strRef>
          </c:cat>
          <c:val>
            <c:numRef>
              <c:f>grafik!$B$20:$B$27</c:f>
              <c:numCache>
                <c:formatCode>#,##0;[Red]\-#,##0</c:formatCode>
                <c:ptCount val="8"/>
                <c:pt idx="0" formatCode="#,##0.0;[Red]\-#,##0.0">
                  <c:v>3</c:v>
                </c:pt>
                <c:pt idx="1">
                  <c:v>70</c:v>
                </c:pt>
                <c:pt idx="2">
                  <c:v>23</c:v>
                </c:pt>
                <c:pt idx="3">
                  <c:v>68</c:v>
                </c:pt>
                <c:pt idx="4">
                  <c:v>291</c:v>
                </c:pt>
                <c:pt idx="5">
                  <c:v>189</c:v>
                </c:pt>
                <c:pt idx="6">
                  <c:v>70</c:v>
                </c:pt>
                <c:pt idx="7">
                  <c:v>19</c:v>
                </c:pt>
              </c:numCache>
            </c:numRef>
          </c:val>
        </c:ser>
        <c:dLbls/>
        <c:firstSliceAng val="0"/>
      </c:pieChart>
      <c:spPr>
        <a:noFill/>
        <a:ln w="25335">
          <a:noFill/>
        </a:ln>
      </c:spPr>
    </c:plotArea>
    <c:plotVisOnly val="1"/>
    <c:dispBlanksAs val="zero"/>
  </c:chart>
  <c:spPr>
    <a:ln>
      <a:noFill/>
    </a:ln>
  </c:spPr>
  <c:txPr>
    <a:bodyPr/>
    <a:lstStyle/>
    <a:p>
      <a:pPr>
        <a:defRPr sz="997" b="0" i="0" u="none" strike="noStrike" baseline="0">
          <a:solidFill>
            <a:srgbClr val="000000"/>
          </a:solidFill>
          <a:latin typeface="Arial"/>
          <a:ea typeface="Arial"/>
          <a:cs typeface="Arial"/>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076" b="1" i="0" u="none" strike="noStrike" baseline="0">
                <a:solidFill>
                  <a:srgbClr val="000000"/>
                </a:solidFill>
                <a:latin typeface="Arial"/>
                <a:ea typeface="Arial"/>
                <a:cs typeface="Arial"/>
              </a:defRPr>
            </a:pPr>
            <a:r>
              <a:rPr lang="mn-MN"/>
              <a:t>Хөдөлмөрийн насны 10000 хүнд ногдох ажилгүйчүүд, 2018 оны эхний 5 сарын байдлаар, сумаар</a:t>
            </a:r>
          </a:p>
        </c:rich>
      </c:tx>
      <c:layout/>
    </c:title>
    <c:view3D>
      <c:depthPercent val="100"/>
      <c:rAngAx val="1"/>
    </c:view3D>
    <c:plotArea>
      <c:layout>
        <c:manualLayout>
          <c:layoutTarget val="inner"/>
          <c:xMode val="edge"/>
          <c:yMode val="edge"/>
          <c:x val="8.0513352201081634E-2"/>
          <c:y val="0.20510002024103394"/>
          <c:w val="0.90050681387246512"/>
          <c:h val="0.5127954308567001"/>
        </c:manualLayout>
      </c:layout>
      <c:bar3DChart>
        <c:barDir val="col"/>
        <c:grouping val="clustered"/>
        <c:ser>
          <c:idx val="0"/>
          <c:order val="0"/>
          <c:tx>
            <c:strRef>
              <c:f>grafik!$B$41</c:f>
              <c:strCache>
                <c:ptCount val="1"/>
                <c:pt idx="0">
                  <c:v>Хөдөлмөрийн насны 10000 хүнд ногдох ажилгүйчүүд, 2018 оны 5 сар, сумаар</c:v>
                </c:pt>
              </c:strCache>
            </c:strRef>
          </c:tx>
          <c:dLbls>
            <c:spPr>
              <a:noFill/>
              <a:ln w="25311">
                <a:noFill/>
              </a:ln>
            </c:spPr>
            <c:txPr>
              <a:bodyPr wrap="square" lIns="38100" tIns="19050" rIns="38100" bIns="19050" anchor="ctr">
                <a:spAutoFit/>
              </a:bodyPr>
              <a:lstStyle/>
              <a:p>
                <a:pPr>
                  <a:defRPr sz="897" b="0" i="0" u="none" strike="noStrike" baseline="0">
                    <a:solidFill>
                      <a:srgbClr val="000000"/>
                    </a:solidFill>
                    <a:latin typeface="Arial"/>
                    <a:ea typeface="Arial"/>
                    <a:cs typeface="Arial"/>
                  </a:defRPr>
                </a:pPr>
                <a:endParaRPr lang="en-US"/>
              </a:p>
            </c:txPr>
            <c:showVal val="1"/>
            <c:extLst>
              <c:ext xmlns:c15="http://schemas.microsoft.com/office/drawing/2012/chart" uri="{CE6537A1-D6FC-4f65-9D91-7224C49458BB}">
                <c15:showLeaderLines val="0"/>
              </c:ext>
            </c:extLst>
          </c:dLbls>
          <c:cat>
            <c:strRef>
              <c:f>grafik!$A$42:$A$57</c:f>
              <c:strCache>
                <c:ptCount val="16"/>
                <c:pt idx="0">
                  <c:v>Дэлгэрцогт</c:v>
                </c:pt>
                <c:pt idx="1">
                  <c:v>Дэрэн</c:v>
                </c:pt>
                <c:pt idx="2">
                  <c:v>Говь-угтаал</c:v>
                </c:pt>
                <c:pt idx="3">
                  <c:v>Цагаандэлгэр</c:v>
                </c:pt>
                <c:pt idx="4">
                  <c:v>Баянжаргалан</c:v>
                </c:pt>
                <c:pt idx="5">
                  <c:v>Өндөршил</c:v>
                </c:pt>
                <c:pt idx="6">
                  <c:v>Гурвансайхан</c:v>
                </c:pt>
                <c:pt idx="7">
                  <c:v>Өлзийт</c:v>
                </c:pt>
                <c:pt idx="8">
                  <c:v>Хулд</c:v>
                </c:pt>
                <c:pt idx="9">
                  <c:v>Луус</c:v>
                </c:pt>
                <c:pt idx="10">
                  <c:v>Дэлгэрхангай</c:v>
                </c:pt>
                <c:pt idx="11">
                  <c:v>Сайхан-Овоо</c:v>
                </c:pt>
                <c:pt idx="12">
                  <c:v>Эрдэнэдалай </c:v>
                </c:pt>
                <c:pt idx="13">
                  <c:v>Сайнцагаан</c:v>
                </c:pt>
                <c:pt idx="14">
                  <c:v>Адаацаг</c:v>
                </c:pt>
                <c:pt idx="15">
                  <c:v>Дүн</c:v>
                </c:pt>
              </c:strCache>
            </c:strRef>
          </c:cat>
          <c:val>
            <c:numRef>
              <c:f>grafik!$B$42:$B$57</c:f>
              <c:numCache>
                <c:formatCode>0</c:formatCode>
                <c:ptCount val="16"/>
                <c:pt idx="0">
                  <c:v>289.33092224231456</c:v>
                </c:pt>
                <c:pt idx="1">
                  <c:v>212.76595744680847</c:v>
                </c:pt>
                <c:pt idx="2">
                  <c:v>739.70037453183545</c:v>
                </c:pt>
                <c:pt idx="3">
                  <c:v>273.77521613832852</c:v>
                </c:pt>
                <c:pt idx="4">
                  <c:v>330.68783068783074</c:v>
                </c:pt>
                <c:pt idx="5">
                  <c:v>143.88489208633098</c:v>
                </c:pt>
                <c:pt idx="6">
                  <c:v>282.95376121463079</c:v>
                </c:pt>
                <c:pt idx="7">
                  <c:v>248.91101431238337</c:v>
                </c:pt>
                <c:pt idx="8">
                  <c:v>310.17369727047145</c:v>
                </c:pt>
                <c:pt idx="9">
                  <c:v>145.27845036319613</c:v>
                </c:pt>
                <c:pt idx="10">
                  <c:v>228.34116856950973</c:v>
                </c:pt>
                <c:pt idx="11">
                  <c:v>95.238095238095241</c:v>
                </c:pt>
                <c:pt idx="12">
                  <c:v>181.81818181818181</c:v>
                </c:pt>
                <c:pt idx="13">
                  <c:v>253.12686122692077</c:v>
                </c:pt>
                <c:pt idx="14">
                  <c:v>82.346886258363369</c:v>
                </c:pt>
                <c:pt idx="15">
                  <c:v>240.10744234800842</c:v>
                </c:pt>
              </c:numCache>
            </c:numRef>
          </c:val>
        </c:ser>
        <c:dLbls/>
        <c:shape val="cylinder"/>
        <c:axId val="140408704"/>
        <c:axId val="140410240"/>
        <c:axId val="0"/>
      </c:bar3DChart>
      <c:catAx>
        <c:axId val="140408704"/>
        <c:scaling>
          <c:orientation val="minMax"/>
        </c:scaling>
        <c:axPos val="b"/>
        <c:numFmt formatCode="General" sourceLinked="1"/>
        <c:majorTickMark val="none"/>
        <c:tickLblPos val="nextTo"/>
        <c:txPr>
          <a:bodyPr rot="-2700000" vert="horz"/>
          <a:lstStyle/>
          <a:p>
            <a:pPr>
              <a:defRPr sz="897" b="0" i="0" u="none" strike="noStrike" baseline="0">
                <a:solidFill>
                  <a:srgbClr val="000000"/>
                </a:solidFill>
                <a:latin typeface="Arial"/>
                <a:ea typeface="Arial"/>
                <a:cs typeface="Arial"/>
              </a:defRPr>
            </a:pPr>
            <a:endParaRPr lang="en-US"/>
          </a:p>
        </c:txPr>
        <c:crossAx val="140410240"/>
        <c:crosses val="autoZero"/>
        <c:auto val="1"/>
        <c:lblAlgn val="ctr"/>
        <c:lblOffset val="100"/>
      </c:catAx>
      <c:valAx>
        <c:axId val="140410240"/>
        <c:scaling>
          <c:orientation val="minMax"/>
        </c:scaling>
        <c:delete val="1"/>
        <c:axPos val="l"/>
        <c:numFmt formatCode="0" sourceLinked="1"/>
        <c:tickLblPos val="nextTo"/>
        <c:crossAx val="140408704"/>
        <c:crosses val="autoZero"/>
        <c:crossBetween val="between"/>
      </c:valAx>
      <c:spPr>
        <a:noFill/>
        <a:ln w="25311">
          <a:noFill/>
        </a:ln>
      </c:spPr>
    </c:plotArea>
    <c:plotVisOnly val="1"/>
    <c:dispBlanksAs val="gap"/>
  </c:chart>
  <c:spPr>
    <a:ln>
      <a:noFill/>
    </a:ln>
  </c:spPr>
  <c:txPr>
    <a:bodyPr/>
    <a:lstStyle/>
    <a:p>
      <a:pPr>
        <a:defRPr sz="897" b="0" i="0" u="none" strike="noStrike" baseline="0">
          <a:solidFill>
            <a:srgbClr val="000000"/>
          </a:solidFill>
          <a:latin typeface="Arial"/>
          <a:ea typeface="Arial"/>
          <a:cs typeface="Arial"/>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1855330010354239E-2"/>
          <c:y val="0.15319444444444463"/>
          <c:w val="0.93888888888888922"/>
          <c:h val="0.67145778652668453"/>
        </c:manualLayout>
      </c:layout>
      <c:pie3DChart>
        <c:varyColors val="1"/>
        <c:dLbls>
          <c:showPercent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style val="3"/>
  <c:clrMapOvr bg1="lt1" tx1="dk1" bg2="lt2" tx2="dk2" accent1="accent1" accent2="accent2" accent3="accent3" accent4="accent4" accent5="accent5" accent6="accent6" hlink="hlink" folHlink="folHlink"/>
  <c:chart>
    <c:title>
      <c:tx>
        <c:rich>
          <a:bodyPr/>
          <a:lstStyle/>
          <a:p>
            <a:pPr>
              <a:defRPr sz="1100"/>
            </a:pPr>
            <a:r>
              <a:rPr lang="mn-MN" sz="1100"/>
              <a:t>Гэмт хэргийн улмаас учирсан хохирол, нөхөн төлүүлсэн хохирол, жил бүрийн   </a:t>
            </a:r>
            <a:r>
              <a:rPr lang="en-US" sz="1100"/>
              <a:t>5</a:t>
            </a:r>
            <a:r>
              <a:rPr lang="mn-MN" sz="1100"/>
              <a:t> сарын  байдлаар /сая.төг/</a:t>
            </a:r>
          </a:p>
        </c:rich>
      </c:tx>
      <c:layout>
        <c:manualLayout>
          <c:xMode val="edge"/>
          <c:yMode val="edge"/>
          <c:x val="5.5599103482851152E-2"/>
          <c:y val="3.2388663967611343E-2"/>
        </c:manualLayout>
      </c:layout>
    </c:title>
    <c:view3D>
      <c:depthPercent val="100"/>
      <c:rAngAx val="1"/>
    </c:view3D>
    <c:plotArea>
      <c:layout>
        <c:manualLayout>
          <c:layoutTarget val="inner"/>
          <c:xMode val="edge"/>
          <c:yMode val="edge"/>
          <c:x val="5.0501341826653709E-2"/>
          <c:y val="0.23543158319784943"/>
          <c:w val="0.91397849462365743"/>
          <c:h val="0.52012740400332524"/>
        </c:manualLayout>
      </c:layout>
      <c:bar3DChart>
        <c:barDir val="col"/>
        <c:grouping val="clustered"/>
        <c:ser>
          <c:idx val="0"/>
          <c:order val="0"/>
          <c:tx>
            <c:strRef>
              <c:f>график!$B$22</c:f>
              <c:strCache>
                <c:ptCount val="1"/>
                <c:pt idx="0">
                  <c:v>Учирсан хохирол</c:v>
                </c:pt>
              </c:strCache>
            </c:strRef>
          </c:tx>
          <c:dLbls>
            <c:dLbl>
              <c:idx val="0"/>
              <c:tx>
                <c:rich>
                  <a:bodyPr/>
                  <a:lstStyle/>
                  <a:p>
                    <a:r>
                      <a:rPr lang="en-US"/>
                      <a:t> 801.5 </a:t>
                    </a:r>
                  </a:p>
                </c:rich>
              </c:tx>
              <c:extLst>
                <c:ext xmlns:c15="http://schemas.microsoft.com/office/drawing/2012/chart" uri="{CE6537A1-D6FC-4f65-9D91-7224C49458BB}"/>
              </c:extLst>
            </c:dLbl>
            <c:spPr>
              <a:noFill/>
              <a:ln w="25400">
                <a:noFill/>
              </a:ln>
            </c:spPr>
            <c:showVal val="1"/>
            <c:extLst>
              <c:ext xmlns:c15="http://schemas.microsoft.com/office/drawing/2012/chart" uri="{CE6537A1-D6FC-4f65-9D91-7224C49458BB}">
                <c15:showLeaderLines val="0"/>
              </c:ext>
            </c:extLst>
          </c:dLbls>
          <c:cat>
            <c:strRef>
              <c:f>график!$A$23:$A$25</c:f>
              <c:strCache>
                <c:ptCount val="3"/>
                <c:pt idx="0">
                  <c:v>2016-V</c:v>
                </c:pt>
                <c:pt idx="1">
                  <c:v>2017-V</c:v>
                </c:pt>
                <c:pt idx="2">
                  <c:v>2018-V</c:v>
                </c:pt>
              </c:strCache>
            </c:strRef>
          </c:cat>
          <c:val>
            <c:numRef>
              <c:f>график!$B$23:$B$25</c:f>
              <c:numCache>
                <c:formatCode>_(* #,##0.0_);_(* \(#,##0.0\);_(* "-"??_);_(@_)</c:formatCode>
                <c:ptCount val="3"/>
                <c:pt idx="0">
                  <c:v>332.5</c:v>
                </c:pt>
                <c:pt idx="1">
                  <c:v>318.10000000000002</c:v>
                </c:pt>
                <c:pt idx="2">
                  <c:v>316.7</c:v>
                </c:pt>
              </c:numCache>
            </c:numRef>
          </c:val>
        </c:ser>
        <c:ser>
          <c:idx val="1"/>
          <c:order val="1"/>
          <c:tx>
            <c:strRef>
              <c:f>график!$C$22</c:f>
              <c:strCache>
                <c:ptCount val="1"/>
                <c:pt idx="0">
                  <c:v>Нөхөн төлүүлсэн хохирол</c:v>
                </c:pt>
              </c:strCache>
            </c:strRef>
          </c:tx>
          <c:dLbls>
            <c:dLbl>
              <c:idx val="0"/>
              <c:layout>
                <c:manualLayout>
                  <c:x val="5.6179775280898743E-2"/>
                  <c:y val="-4.7449584816132923E-3"/>
                </c:manualLayout>
              </c:layout>
              <c:tx>
                <c:rich>
                  <a:bodyPr/>
                  <a:lstStyle/>
                  <a:p>
                    <a:pPr>
                      <a:defRPr/>
                    </a:pPr>
                    <a:r>
                      <a:rPr lang="en-US"/>
                      <a:t> 571.8 </a:t>
                    </a:r>
                  </a:p>
                </c:rich>
              </c:tx>
              <c:spPr/>
              <c:extLst>
                <c:ext xmlns:c15="http://schemas.microsoft.com/office/drawing/2012/chart" uri="{CE6537A1-D6FC-4f65-9D91-7224C49458BB}"/>
              </c:extLst>
            </c:dLbl>
            <c:dLbl>
              <c:idx val="1"/>
              <c:layout>
                <c:manualLayout>
                  <c:x val="4.494382022471903E-2"/>
                  <c:y val="-1.4234875444839892E-2"/>
                </c:manualLayout>
              </c:layout>
              <c:spPr/>
              <c:txPr>
                <a:bodyPr/>
                <a:lstStyle/>
                <a:p>
                  <a:pPr>
                    <a:defRPr/>
                  </a:pPr>
                  <a:endParaRPr lang="en-US"/>
                </a:p>
              </c:txPr>
              <c:showVal val="1"/>
              <c:extLst>
                <c:ext xmlns:c15="http://schemas.microsoft.com/office/drawing/2012/chart" uri="{CE6537A1-D6FC-4f65-9D91-7224C49458BB}"/>
              </c:extLst>
            </c:dLbl>
            <c:dLbl>
              <c:idx val="2"/>
              <c:layout>
                <c:manualLayout>
                  <c:x val="4.4943820224719107E-2"/>
                  <c:y val="-1.897983392645319E-2"/>
                </c:manualLayout>
              </c:layout>
              <c:spPr/>
              <c:txPr>
                <a:bodyPr/>
                <a:lstStyle/>
                <a:p>
                  <a:pPr>
                    <a:defRPr/>
                  </a:pPr>
                  <a:endParaRPr lang="en-US"/>
                </a:p>
              </c:txPr>
              <c:showVal val="1"/>
              <c:extLst>
                <c:ext xmlns:c15="http://schemas.microsoft.com/office/drawing/2012/chart" uri="{CE6537A1-D6FC-4f65-9D91-7224C49458BB}"/>
              </c:extLst>
            </c:dLbl>
            <c:spPr>
              <a:noFill/>
              <a:ln w="25400">
                <a:noFill/>
              </a:ln>
            </c:spPr>
            <c:showVal val="1"/>
            <c:extLst>
              <c:ext xmlns:c15="http://schemas.microsoft.com/office/drawing/2012/chart" uri="{CE6537A1-D6FC-4f65-9D91-7224C49458BB}">
                <c15:showLeaderLines val="0"/>
              </c:ext>
            </c:extLst>
          </c:dLbls>
          <c:cat>
            <c:strRef>
              <c:f>график!$A$23:$A$25</c:f>
              <c:strCache>
                <c:ptCount val="3"/>
                <c:pt idx="0">
                  <c:v>2016-V</c:v>
                </c:pt>
                <c:pt idx="1">
                  <c:v>2017-V</c:v>
                </c:pt>
                <c:pt idx="2">
                  <c:v>2018-V</c:v>
                </c:pt>
              </c:strCache>
            </c:strRef>
          </c:cat>
          <c:val>
            <c:numRef>
              <c:f>график!$C$23:$C$25</c:f>
              <c:numCache>
                <c:formatCode>_(* #,##0.0_);_(* \(#,##0.0\);_(* "-"??_);_(@_)</c:formatCode>
                <c:ptCount val="3"/>
                <c:pt idx="0">
                  <c:v>223.5</c:v>
                </c:pt>
                <c:pt idx="1">
                  <c:v>247.4</c:v>
                </c:pt>
                <c:pt idx="2">
                  <c:v>140.4</c:v>
                </c:pt>
              </c:numCache>
            </c:numRef>
          </c:val>
        </c:ser>
        <c:dLbls/>
        <c:shape val="cylinder"/>
        <c:axId val="83447168"/>
        <c:axId val="83555456"/>
        <c:axId val="0"/>
      </c:bar3DChart>
      <c:catAx>
        <c:axId val="83447168"/>
        <c:scaling>
          <c:orientation val="minMax"/>
        </c:scaling>
        <c:axPos val="b"/>
        <c:numFmt formatCode="General" sourceLinked="1"/>
        <c:majorTickMark val="none"/>
        <c:tickLblPos val="nextTo"/>
        <c:txPr>
          <a:bodyPr rot="0" vert="horz"/>
          <a:lstStyle/>
          <a:p>
            <a:pPr>
              <a:defRPr/>
            </a:pPr>
            <a:endParaRPr lang="en-US"/>
          </a:p>
        </c:txPr>
        <c:crossAx val="83555456"/>
        <c:crosses val="autoZero"/>
        <c:auto val="1"/>
        <c:lblAlgn val="ctr"/>
        <c:lblOffset val="100"/>
      </c:catAx>
      <c:valAx>
        <c:axId val="83555456"/>
        <c:scaling>
          <c:orientation val="minMax"/>
        </c:scaling>
        <c:delete val="1"/>
        <c:axPos val="l"/>
        <c:numFmt formatCode="_(* #,##0.0_);_(* \(#,##0.0\);_(* &quot;-&quot;??_);_(@_)" sourceLinked="1"/>
        <c:tickLblPos val="none"/>
        <c:crossAx val="83447168"/>
        <c:crosses val="autoZero"/>
        <c:crossBetween val="between"/>
      </c:valAx>
      <c:spPr>
        <a:noFill/>
        <a:ln w="25400">
          <a:noFill/>
        </a:ln>
      </c:spPr>
    </c:plotArea>
    <c:legend>
      <c:legendPos val="t"/>
      <c:layout>
        <c:manualLayout>
          <c:xMode val="edge"/>
          <c:yMode val="edge"/>
          <c:x val="4.6089828659058057E-2"/>
          <c:y val="0.87715302632625469"/>
          <c:w val="0.90000000000000013"/>
          <c:h val="8.0165433866221339E-2"/>
        </c:manualLayout>
      </c:layout>
    </c:legend>
    <c:plotVisOnly val="1"/>
    <c:dispBlanksAs val="gap"/>
  </c:chart>
  <c:txPr>
    <a:bodyPr/>
    <a:lstStyle/>
    <a:p>
      <a:pPr>
        <a:defRPr sz="1000" b="0" i="0" u="none" strike="noStrike" baseline="0">
          <a:solidFill>
            <a:srgbClr val="000000"/>
          </a:solidFill>
          <a:latin typeface="Arial" panose="020B0604020202020204" pitchFamily="34" charset="0"/>
          <a:ea typeface="Arial Mon"/>
          <a:cs typeface="Arial" panose="020B0604020202020204" pitchFamily="34" charset="0"/>
        </a:defRPr>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US"/>
  <c:style val="3"/>
  <c:clrMapOvr bg1="lt1" tx1="dk1" bg2="lt2" tx2="dk2" accent1="accent1" accent2="accent2" accent3="accent3" accent4="accent4" accent5="accent5" accent6="accent6" hlink="hlink" folHlink="folHlink"/>
  <c:chart>
    <c:title>
      <c:tx>
        <c:rich>
          <a:bodyPr/>
          <a:lstStyle/>
          <a:p>
            <a:pPr>
              <a:defRPr sz="1200" b="0" i="0" u="none" strike="noStrike" baseline="0">
                <a:solidFill>
                  <a:srgbClr val="000000"/>
                </a:solidFill>
                <a:latin typeface="Arial"/>
                <a:ea typeface="Arial"/>
                <a:cs typeface="Arial"/>
              </a:defRPr>
            </a:pPr>
            <a:r>
              <a:rPr lang="mn-MN" sz="1100" dirty="0"/>
              <a:t>Бүртгэгдсэн гэмт хэрэг, гэмт хэрэгт холбогдогчдын тоо, жил бүрийн 5</a:t>
            </a:r>
            <a:r>
              <a:rPr lang="mn-MN" sz="1100" baseline="0" dirty="0"/>
              <a:t> сарын </a:t>
            </a:r>
            <a:r>
              <a:rPr lang="mn-MN" sz="1100" dirty="0"/>
              <a:t> байдлаар </a:t>
            </a:r>
          </a:p>
        </c:rich>
      </c:tx>
    </c:title>
    <c:view3D>
      <c:depthPercent val="100"/>
      <c:rAngAx val="1"/>
    </c:view3D>
    <c:plotArea>
      <c:layout/>
      <c:bar3DChart>
        <c:barDir val="col"/>
        <c:grouping val="clustered"/>
        <c:ser>
          <c:idx val="0"/>
          <c:order val="0"/>
          <c:tx>
            <c:strRef>
              <c:f>график!$B$3</c:f>
              <c:strCache>
                <c:ptCount val="1"/>
                <c:pt idx="0">
                  <c:v>Бүх хэрэг</c:v>
                </c:pt>
              </c:strCache>
            </c:strRef>
          </c:tx>
          <c:dLbls>
            <c:spPr>
              <a:noFill/>
              <a:ln w="25400">
                <a:noFill/>
              </a:ln>
            </c:spPr>
            <c:txPr>
              <a:bodyPr/>
              <a:lstStyle/>
              <a:p>
                <a:pPr>
                  <a:defRPr sz="1000" b="0" i="0" u="none" strike="noStrike" baseline="0">
                    <a:solidFill>
                      <a:srgbClr val="000000"/>
                    </a:solidFill>
                    <a:latin typeface="Arial"/>
                    <a:ea typeface="Arial"/>
                    <a:cs typeface="Arial"/>
                  </a:defRPr>
                </a:pPr>
                <a:endParaRPr lang="en-US"/>
              </a:p>
            </c:txPr>
            <c:showVal val="1"/>
            <c:extLst>
              <c:ext xmlns:c15="http://schemas.microsoft.com/office/drawing/2012/chart" uri="{CE6537A1-D6FC-4f65-9D91-7224C49458BB}">
                <c15:showLeaderLines val="0"/>
              </c:ext>
            </c:extLst>
          </c:dLbls>
          <c:cat>
            <c:strRef>
              <c:f>график!$A$4:$A$6</c:f>
              <c:strCache>
                <c:ptCount val="3"/>
                <c:pt idx="0">
                  <c:v>2016-V</c:v>
                </c:pt>
                <c:pt idx="1">
                  <c:v>2017-V</c:v>
                </c:pt>
                <c:pt idx="2">
                  <c:v>2018-V</c:v>
                </c:pt>
              </c:strCache>
            </c:strRef>
          </c:cat>
          <c:val>
            <c:numRef>
              <c:f>график!$B$4:$B$6</c:f>
              <c:numCache>
                <c:formatCode>General</c:formatCode>
                <c:ptCount val="3"/>
                <c:pt idx="0">
                  <c:v>101</c:v>
                </c:pt>
                <c:pt idx="1">
                  <c:v>92</c:v>
                </c:pt>
                <c:pt idx="2">
                  <c:v>131</c:v>
                </c:pt>
              </c:numCache>
            </c:numRef>
          </c:val>
        </c:ser>
        <c:ser>
          <c:idx val="1"/>
          <c:order val="1"/>
          <c:tx>
            <c:strRef>
              <c:f>график!$C$3</c:f>
              <c:strCache>
                <c:ptCount val="1"/>
                <c:pt idx="0">
                  <c:v>Холбогдогч</c:v>
                </c:pt>
              </c:strCache>
            </c:strRef>
          </c:tx>
          <c:dLbls>
            <c:spPr>
              <a:noFill/>
              <a:ln w="25400">
                <a:noFill/>
              </a:ln>
            </c:spPr>
            <c:txPr>
              <a:bodyPr/>
              <a:lstStyle/>
              <a:p>
                <a:pPr>
                  <a:defRPr sz="1000" b="0" i="0" u="none" strike="noStrike" baseline="0">
                    <a:solidFill>
                      <a:srgbClr val="000000"/>
                    </a:solidFill>
                    <a:latin typeface="Arial"/>
                    <a:ea typeface="Arial"/>
                    <a:cs typeface="Arial"/>
                  </a:defRPr>
                </a:pPr>
                <a:endParaRPr lang="en-US"/>
              </a:p>
            </c:txPr>
            <c:showVal val="1"/>
            <c:extLst>
              <c:ext xmlns:c15="http://schemas.microsoft.com/office/drawing/2012/chart" uri="{CE6537A1-D6FC-4f65-9D91-7224C49458BB}">
                <c15:showLeaderLines val="0"/>
              </c:ext>
            </c:extLst>
          </c:dLbls>
          <c:cat>
            <c:strRef>
              <c:f>график!$A$4:$A$6</c:f>
              <c:strCache>
                <c:ptCount val="3"/>
                <c:pt idx="0">
                  <c:v>2016-V</c:v>
                </c:pt>
                <c:pt idx="1">
                  <c:v>2017-V</c:v>
                </c:pt>
                <c:pt idx="2">
                  <c:v>2018-V</c:v>
                </c:pt>
              </c:strCache>
            </c:strRef>
          </c:cat>
          <c:val>
            <c:numRef>
              <c:f>график!$C$4:$C$6</c:f>
              <c:numCache>
                <c:formatCode>General</c:formatCode>
                <c:ptCount val="3"/>
                <c:pt idx="0">
                  <c:v>93</c:v>
                </c:pt>
                <c:pt idx="1">
                  <c:v>81</c:v>
                </c:pt>
                <c:pt idx="2">
                  <c:v>52</c:v>
                </c:pt>
              </c:numCache>
            </c:numRef>
          </c:val>
        </c:ser>
        <c:dLbls/>
        <c:shape val="cylinder"/>
        <c:axId val="83913344"/>
        <c:axId val="83829120"/>
        <c:axId val="0"/>
      </c:bar3DChart>
      <c:catAx>
        <c:axId val="83913344"/>
        <c:scaling>
          <c:orientation val="minMax"/>
        </c:scaling>
        <c:axPos val="b"/>
        <c:numFmt formatCode="General" sourceLinked="1"/>
        <c:majorTickMark val="none"/>
        <c:tickLblPos val="nextTo"/>
        <c:txPr>
          <a:bodyPr rot="0" vert="horz"/>
          <a:lstStyle/>
          <a:p>
            <a:pPr>
              <a:defRPr sz="1000" b="0" i="0" u="none" strike="noStrike" baseline="0">
                <a:solidFill>
                  <a:srgbClr val="000000"/>
                </a:solidFill>
                <a:latin typeface="Arial"/>
                <a:ea typeface="Arial"/>
                <a:cs typeface="Arial"/>
              </a:defRPr>
            </a:pPr>
            <a:endParaRPr lang="en-US"/>
          </a:p>
        </c:txPr>
        <c:crossAx val="83829120"/>
        <c:crosses val="autoZero"/>
        <c:auto val="1"/>
        <c:lblAlgn val="ctr"/>
        <c:lblOffset val="100"/>
      </c:catAx>
      <c:valAx>
        <c:axId val="83829120"/>
        <c:scaling>
          <c:orientation val="minMax"/>
        </c:scaling>
        <c:delete val="1"/>
        <c:axPos val="l"/>
        <c:numFmt formatCode="General" sourceLinked="1"/>
        <c:tickLblPos val="none"/>
        <c:crossAx val="83913344"/>
        <c:crosses val="autoZero"/>
        <c:crossBetween val="between"/>
      </c:valAx>
      <c:spPr>
        <a:noFill/>
        <a:ln w="25400">
          <a:noFill/>
        </a:ln>
      </c:spPr>
    </c:plotArea>
    <c:legend>
      <c:legendPos val="t"/>
      <c:txPr>
        <a:bodyPr/>
        <a:lstStyle/>
        <a:p>
          <a:pPr>
            <a:defRPr sz="920" b="0" i="0" u="none" strike="noStrike" baseline="0">
              <a:solidFill>
                <a:srgbClr val="000000"/>
              </a:solidFill>
              <a:latin typeface="Arial"/>
              <a:ea typeface="Arial"/>
              <a:cs typeface="Arial"/>
            </a:defRPr>
          </a:pPr>
          <a:endParaRPr lang="en-US"/>
        </a:p>
      </c:txPr>
    </c:legend>
    <c:plotVisOnly val="1"/>
    <c:dispBlanksAs val="gap"/>
  </c:chart>
  <c:txPr>
    <a:bodyPr/>
    <a:lstStyle/>
    <a:p>
      <a:pPr>
        <a:defRPr sz="1000" b="0" i="0" u="none" strike="noStrike" baseline="0">
          <a:solidFill>
            <a:srgbClr val="000000"/>
          </a:solidFill>
          <a:latin typeface="Arial"/>
          <a:ea typeface="Arial"/>
          <a:cs typeface="Arial"/>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mn-MN" sz="1400" dirty="0"/>
              <a:t>Төсвийн орлого зарлага </a:t>
            </a:r>
            <a:r>
              <a:rPr lang="en-US" sz="1400" dirty="0"/>
              <a:t> 2018 </a:t>
            </a:r>
            <a:r>
              <a:rPr lang="mn-MN" sz="1400" dirty="0"/>
              <a:t>оны  </a:t>
            </a:r>
            <a:r>
              <a:rPr lang="en-US" sz="1400" dirty="0"/>
              <a:t>5</a:t>
            </a:r>
            <a:r>
              <a:rPr lang="mn-MN" sz="1400" dirty="0"/>
              <a:t> сарын байдлаар</a:t>
            </a:r>
            <a:endParaRPr lang="en-US" sz="1400" dirty="0"/>
          </a:p>
        </c:rich>
      </c:tx>
      <c:layout/>
    </c:title>
    <c:plotArea>
      <c:layout/>
      <c:barChart>
        <c:barDir val="col"/>
        <c:grouping val="clustered"/>
        <c:ser>
          <c:idx val="0"/>
          <c:order val="0"/>
          <c:tx>
            <c:strRef>
              <c:f>grafik!$A$5</c:f>
              <c:strCache>
                <c:ptCount val="1"/>
                <c:pt idx="0">
                  <c:v>Орон нутгийн төсвийн байгууллагын зарлагын дүн/сая.төг/</c:v>
                </c:pt>
              </c:strCache>
            </c:strRef>
          </c:tx>
          <c:dLbls>
            <c:spPr>
              <a:noFill/>
              <a:ln>
                <a:noFill/>
              </a:ln>
              <a:effectLst/>
            </c:spPr>
            <c:showVal val="1"/>
            <c:extLst>
              <c:ext xmlns:c15="http://schemas.microsoft.com/office/drawing/2012/chart" uri="{CE6537A1-D6FC-4f65-9D91-7224C49458BB}">
                <c15:showLeaderLines val="0"/>
              </c:ext>
            </c:extLst>
          </c:dLbls>
          <c:cat>
            <c:strRef>
              <c:f>grafik!$B$4:$C$4</c:f>
              <c:strCache>
                <c:ptCount val="2"/>
                <c:pt idx="0">
                  <c:v>2017  V</c:v>
                </c:pt>
                <c:pt idx="1">
                  <c:v>2018 V</c:v>
                </c:pt>
              </c:strCache>
            </c:strRef>
          </c:cat>
          <c:val>
            <c:numRef>
              <c:f>grafik!$B$5:$C$5</c:f>
              <c:numCache>
                <c:formatCode>0.0</c:formatCode>
                <c:ptCount val="2"/>
                <c:pt idx="0">
                  <c:v>14591.2</c:v>
                </c:pt>
                <c:pt idx="1">
                  <c:v>14379.8</c:v>
                </c:pt>
              </c:numCache>
            </c:numRef>
          </c:val>
        </c:ser>
        <c:ser>
          <c:idx val="1"/>
          <c:order val="1"/>
          <c:tx>
            <c:strRef>
              <c:f>grafik!$A$6</c:f>
              <c:strCache>
                <c:ptCount val="1"/>
                <c:pt idx="0">
                  <c:v>Нийт орлого /тусламжийн дүн/сая.төг/</c:v>
                </c:pt>
              </c:strCache>
            </c:strRef>
          </c:tx>
          <c:dLbls>
            <c:spPr>
              <a:noFill/>
              <a:ln>
                <a:noFill/>
              </a:ln>
              <a:effectLst/>
            </c:spPr>
            <c:showVal val="1"/>
            <c:extLst>
              <c:ext xmlns:c15="http://schemas.microsoft.com/office/drawing/2012/chart" uri="{CE6537A1-D6FC-4f65-9D91-7224C49458BB}">
                <c15:showLeaderLines val="0"/>
              </c:ext>
            </c:extLst>
          </c:dLbls>
          <c:cat>
            <c:strRef>
              <c:f>grafik!$B$4:$C$4</c:f>
              <c:strCache>
                <c:ptCount val="2"/>
                <c:pt idx="0">
                  <c:v>2017  V</c:v>
                </c:pt>
                <c:pt idx="1">
                  <c:v>2018 V</c:v>
                </c:pt>
              </c:strCache>
            </c:strRef>
          </c:cat>
          <c:val>
            <c:numRef>
              <c:f>grafik!$B$6:$C$6</c:f>
              <c:numCache>
                <c:formatCode>0.0</c:formatCode>
                <c:ptCount val="2"/>
                <c:pt idx="0">
                  <c:v>16792.8</c:v>
                </c:pt>
                <c:pt idx="1">
                  <c:v>18287.7</c:v>
                </c:pt>
              </c:numCache>
            </c:numRef>
          </c:val>
        </c:ser>
        <c:dLbls>
          <c:showVal val="1"/>
        </c:dLbls>
        <c:overlap val="-25"/>
        <c:axId val="131799680"/>
        <c:axId val="131809664"/>
      </c:barChart>
      <c:catAx>
        <c:axId val="131799680"/>
        <c:scaling>
          <c:orientation val="minMax"/>
        </c:scaling>
        <c:axPos val="b"/>
        <c:numFmt formatCode="General" sourceLinked="0"/>
        <c:majorTickMark val="none"/>
        <c:tickLblPos val="nextTo"/>
        <c:crossAx val="131809664"/>
        <c:crosses val="autoZero"/>
        <c:auto val="1"/>
        <c:lblAlgn val="ctr"/>
        <c:lblOffset val="100"/>
      </c:catAx>
      <c:valAx>
        <c:axId val="131809664"/>
        <c:scaling>
          <c:orientation val="minMax"/>
        </c:scaling>
        <c:delete val="1"/>
        <c:axPos val="l"/>
        <c:numFmt formatCode="0.0" sourceLinked="1"/>
        <c:tickLblPos val="nextTo"/>
        <c:crossAx val="131799680"/>
        <c:crosses val="autoZero"/>
        <c:crossBetween val="between"/>
      </c:valAx>
    </c:plotArea>
    <c:legend>
      <c:legendPos val="t"/>
      <c:layout/>
    </c:legend>
    <c:plotVisOnly val="1"/>
    <c:dispBlanksAs val="gap"/>
  </c:chart>
  <c:txPr>
    <a:bodyPr/>
    <a:lstStyle/>
    <a:p>
      <a:pPr>
        <a:defRPr>
          <a:latin typeface="Arial" panose="020B0604020202020204" pitchFamily="34" charset="0"/>
          <a:cs typeface="Arial" panose="020B0604020202020204"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mn-MN" sz="1400" dirty="0"/>
              <a:t>Төсвийн орлогод эзлэх хувь 201</a:t>
            </a:r>
            <a:r>
              <a:rPr lang="en-US" sz="1400" dirty="0"/>
              <a:t>8</a:t>
            </a:r>
            <a:r>
              <a:rPr lang="mn-MN" sz="1400" dirty="0"/>
              <a:t> оны </a:t>
            </a:r>
            <a:r>
              <a:rPr lang="en-US" sz="1400" dirty="0"/>
              <a:t>5</a:t>
            </a:r>
            <a:r>
              <a:rPr lang="mn-MN" sz="1400" dirty="0"/>
              <a:t> сарын байдлаар</a:t>
            </a:r>
            <a:endParaRPr lang="en-US" sz="1400" dirty="0"/>
          </a:p>
        </c:rich>
      </c:tx>
      <c:layout/>
    </c:title>
    <c:plotArea>
      <c:layout/>
      <c:pieChart>
        <c:varyColors val="1"/>
        <c:ser>
          <c:idx val="0"/>
          <c:order val="0"/>
          <c:explosion val="25"/>
          <c:dLbls>
            <c:spPr>
              <a:noFill/>
              <a:ln>
                <a:noFill/>
              </a:ln>
              <a:effectLst/>
            </c:spPr>
            <c:showPercent val="1"/>
            <c:showLeaderLines val="1"/>
            <c:extLst>
              <c:ext xmlns:c15="http://schemas.microsoft.com/office/drawing/2012/chart" uri="{CE6537A1-D6FC-4f65-9D91-7224C49458BB}"/>
            </c:extLst>
          </c:dLbls>
          <c:cat>
            <c:strRef>
              <c:f>grafik!$B$13:$B$15</c:f>
              <c:strCache>
                <c:ptCount val="3"/>
                <c:pt idx="0">
                  <c:v>татвар</c:v>
                </c:pt>
                <c:pt idx="1">
                  <c:v>тусламж</c:v>
                </c:pt>
                <c:pt idx="2">
                  <c:v>татварын бус</c:v>
                </c:pt>
              </c:strCache>
            </c:strRef>
          </c:cat>
          <c:val>
            <c:numRef>
              <c:f>grafik!$C$13:$C$15</c:f>
              <c:numCache>
                <c:formatCode>0.0</c:formatCode>
                <c:ptCount val="3"/>
                <c:pt idx="0">
                  <c:v>1496.9</c:v>
                </c:pt>
                <c:pt idx="1">
                  <c:v>15519.9</c:v>
                </c:pt>
                <c:pt idx="2">
                  <c:v>1270.8</c:v>
                </c:pt>
              </c:numCache>
            </c:numRef>
          </c:val>
        </c:ser>
        <c:dLbls>
          <c:showPercent val="1"/>
        </c:dLbls>
        <c:firstSliceAng val="0"/>
      </c:pieChart>
    </c:plotArea>
    <c:legend>
      <c:legendPos val="r"/>
      <c:layout/>
    </c:legend>
    <c:plotVisOnly val="1"/>
    <c:dispBlanksAs val="zero"/>
  </c:chart>
  <c:txPr>
    <a:bodyPr/>
    <a:lstStyle/>
    <a:p>
      <a:pPr>
        <a:defRPr>
          <a:latin typeface="Arial" panose="020B0604020202020204" pitchFamily="34" charset="0"/>
          <a:cs typeface="Arial" panose="020B0604020202020204"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1855330010354239E-2"/>
          <c:y val="0.15319444444444463"/>
          <c:w val="0.93888888888888922"/>
          <c:h val="0.67145778652668453"/>
        </c:manualLayout>
      </c:layout>
      <c:pie3DChart>
        <c:varyColors val="1"/>
        <c:dLbls>
          <c:showPercent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a:pPr>
            <a:r>
              <a:rPr lang="mn-MN"/>
              <a:t>Монгол банкны мэдээ  сая төгрөгөөр</a:t>
            </a:r>
            <a:endParaRPr lang="en-US"/>
          </a:p>
        </c:rich>
      </c:tx>
      <c:layout/>
    </c:title>
    <c:plotArea>
      <c:layout/>
      <c:barChart>
        <c:barDir val="col"/>
        <c:grouping val="clustered"/>
        <c:ser>
          <c:idx val="0"/>
          <c:order val="0"/>
          <c:tx>
            <c:strRef>
              <c:f>Sheet3!$C$5</c:f>
              <c:strCache>
                <c:ptCount val="1"/>
                <c:pt idx="0">
                  <c:v>Зээлийн өрийн үлдэгдэл</c:v>
                </c:pt>
              </c:strCache>
            </c:strRef>
          </c:tx>
          <c:dLbls>
            <c:spPr>
              <a:noFill/>
              <a:ln>
                <a:noFill/>
              </a:ln>
              <a:effectLst/>
            </c:spPr>
            <c:showVal val="1"/>
            <c:extLst>
              <c:ext xmlns:c15="http://schemas.microsoft.com/office/drawing/2012/chart" uri="{CE6537A1-D6FC-4f65-9D91-7224C49458BB}">
                <c15:showLeaderLines val="0"/>
              </c:ext>
            </c:extLst>
          </c:dLbls>
          <c:cat>
            <c:strRef>
              <c:f>Sheet3!$D$4:$E$4</c:f>
              <c:strCache>
                <c:ptCount val="2"/>
                <c:pt idx="0">
                  <c:v>2017 V</c:v>
                </c:pt>
                <c:pt idx="1">
                  <c:v>2018 V</c:v>
                </c:pt>
              </c:strCache>
            </c:strRef>
          </c:cat>
          <c:val>
            <c:numRef>
              <c:f>Sheet3!$D$5:$E$5</c:f>
              <c:numCache>
                <c:formatCode>0.0</c:formatCode>
                <c:ptCount val="2"/>
                <c:pt idx="0">
                  <c:v>83740.5</c:v>
                </c:pt>
                <c:pt idx="1">
                  <c:v>92209.7</c:v>
                </c:pt>
              </c:numCache>
            </c:numRef>
          </c:val>
        </c:ser>
        <c:ser>
          <c:idx val="1"/>
          <c:order val="1"/>
          <c:tx>
            <c:strRef>
              <c:f>Sheet3!$C$6</c:f>
              <c:strCache>
                <c:ptCount val="1"/>
                <c:pt idx="0">
                  <c:v>Иргэдийн хадгаламж</c:v>
                </c:pt>
              </c:strCache>
            </c:strRef>
          </c:tx>
          <c:dLbls>
            <c:spPr>
              <a:noFill/>
              <a:ln>
                <a:noFill/>
              </a:ln>
              <a:effectLst/>
            </c:spPr>
            <c:showVal val="1"/>
            <c:extLst>
              <c:ext xmlns:c15="http://schemas.microsoft.com/office/drawing/2012/chart" uri="{CE6537A1-D6FC-4f65-9D91-7224C49458BB}">
                <c15:showLeaderLines val="0"/>
              </c:ext>
            </c:extLst>
          </c:dLbls>
          <c:cat>
            <c:strRef>
              <c:f>Sheet3!$D$4:$E$4</c:f>
              <c:strCache>
                <c:ptCount val="2"/>
                <c:pt idx="0">
                  <c:v>2017 V</c:v>
                </c:pt>
                <c:pt idx="1">
                  <c:v>2018 V</c:v>
                </c:pt>
              </c:strCache>
            </c:strRef>
          </c:cat>
          <c:val>
            <c:numRef>
              <c:f>Sheet3!$D$6:$E$6</c:f>
              <c:numCache>
                <c:formatCode>General</c:formatCode>
                <c:ptCount val="2"/>
                <c:pt idx="0">
                  <c:v>39670.5</c:v>
                </c:pt>
                <c:pt idx="1">
                  <c:v>51323.4</c:v>
                </c:pt>
              </c:numCache>
            </c:numRef>
          </c:val>
        </c:ser>
        <c:dLbls>
          <c:showVal val="1"/>
        </c:dLbls>
        <c:overlap val="-25"/>
        <c:axId val="133298816"/>
        <c:axId val="133304704"/>
      </c:barChart>
      <c:catAx>
        <c:axId val="133298816"/>
        <c:scaling>
          <c:orientation val="minMax"/>
        </c:scaling>
        <c:axPos val="b"/>
        <c:numFmt formatCode="General" sourceLinked="0"/>
        <c:majorTickMark val="none"/>
        <c:tickLblPos val="nextTo"/>
        <c:crossAx val="133304704"/>
        <c:crosses val="autoZero"/>
        <c:auto val="1"/>
        <c:lblAlgn val="ctr"/>
        <c:lblOffset val="100"/>
      </c:catAx>
      <c:valAx>
        <c:axId val="133304704"/>
        <c:scaling>
          <c:orientation val="minMax"/>
        </c:scaling>
        <c:delete val="1"/>
        <c:axPos val="l"/>
        <c:numFmt formatCode="0.0" sourceLinked="1"/>
        <c:tickLblPos val="nextTo"/>
        <c:crossAx val="133298816"/>
        <c:crosses val="autoZero"/>
        <c:crossBetween val="between"/>
      </c:valAx>
    </c:plotArea>
    <c:legend>
      <c:legendPos val="t"/>
      <c:layout/>
    </c:legend>
    <c:plotVisOnly val="1"/>
    <c:dispBlanksAs val="gap"/>
  </c:chart>
  <c:txPr>
    <a:bodyPr/>
    <a:lstStyle/>
    <a:p>
      <a:pPr>
        <a:defRPr>
          <a:latin typeface="Arial" panose="020B0604020202020204" pitchFamily="34" charset="0"/>
          <a:cs typeface="Arial" panose="020B0604020202020204" pitchFamily="34" charset="0"/>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mn-MN"/>
              <a:t>Өрхийн тоо,</a:t>
            </a:r>
            <a:r>
              <a:rPr lang="mn-MN" baseline="0"/>
              <a:t> тэргүүлэгчийн хүйсээр</a:t>
            </a:r>
            <a:endParaRPr lang="en-US"/>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1855330010354239E-2"/>
          <c:y val="0.15319444444444463"/>
          <c:w val="0.93888888888888922"/>
          <c:h val="0.67145778652668453"/>
        </c:manualLayout>
      </c:layout>
      <c:pie3DChart>
        <c:varyColors val="1"/>
        <c:dLbls>
          <c:showPercent val="1"/>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style val="5"/>
  <c:chart>
    <c:title>
      <c:tx>
        <c:rich>
          <a:bodyPr/>
          <a:lstStyle/>
          <a:p>
            <a:pPr>
              <a:defRPr sz="1200" b="1" i="0" u="none" strike="noStrike" baseline="0">
                <a:solidFill>
                  <a:srgbClr val="000000"/>
                </a:solidFill>
                <a:latin typeface="Arial" panose="020B0604020202020204" pitchFamily="34" charset="0"/>
                <a:ea typeface="Arial Mon"/>
                <a:cs typeface="Arial" panose="020B0604020202020204" pitchFamily="34" charset="0"/>
              </a:defRPr>
            </a:pPr>
            <a:r>
              <a:rPr lang="mn-MN" sz="1200">
                <a:latin typeface="Arial" panose="020B0604020202020204" pitchFamily="34" charset="0"/>
                <a:cs typeface="Arial" panose="020B0604020202020204" pitchFamily="34" charset="0"/>
              </a:rPr>
              <a:t>Эмнэлэгт эмчлэгдэж гарсан хүний тоо, амбулаторын үзлэг, жил бүрийн эхний 5 сарын байдлаар
</a:t>
            </a:r>
          </a:p>
        </c:rich>
      </c:tx>
      <c:layout>
        <c:manualLayout>
          <c:xMode val="edge"/>
          <c:yMode val="edge"/>
          <c:x val="0.1456562654779594"/>
          <c:y val="2.7777926064326712E-2"/>
        </c:manualLayout>
      </c:layout>
    </c:title>
    <c:plotArea>
      <c:layout>
        <c:manualLayout>
          <c:layoutTarget val="inner"/>
          <c:xMode val="edge"/>
          <c:yMode val="edge"/>
          <c:x val="4.0579710144927526E-2"/>
          <c:y val="0.37775408282298051"/>
          <c:w val="0.93623188405797098"/>
          <c:h val="0.52790208515602211"/>
        </c:manualLayout>
      </c:layout>
      <c:barChart>
        <c:barDir val="col"/>
        <c:grouping val="clustered"/>
        <c:ser>
          <c:idx val="0"/>
          <c:order val="0"/>
          <c:tx>
            <c:strRef>
              <c:f>'graf-5'!$A$32</c:f>
              <c:strCache>
                <c:ptCount val="1"/>
                <c:pt idx="0">
                  <c:v>эмчлэгдэж гарсан хүн</c:v>
                </c:pt>
              </c:strCache>
            </c:strRef>
          </c:tx>
          <c:dLbls>
            <c:spPr>
              <a:noFill/>
              <a:ln w="25325">
                <a:noFill/>
              </a:ln>
            </c:spPr>
            <c:txPr>
              <a:bodyPr wrap="square" lIns="38100" tIns="19050" rIns="38100" bIns="19050" anchor="ctr">
                <a:spAutoFit/>
              </a:bodyPr>
              <a:lstStyle/>
              <a:p>
                <a:pPr>
                  <a:defRPr sz="997"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showLeaderLines val="0"/>
              </c:ext>
            </c:extLst>
          </c:dLbls>
          <c:cat>
            <c:strRef>
              <c:f>'graf-5'!$D$31:$G$31</c:f>
              <c:strCache>
                <c:ptCount val="4"/>
                <c:pt idx="0">
                  <c:v>2015 I-V</c:v>
                </c:pt>
                <c:pt idx="1">
                  <c:v>2016 I-V</c:v>
                </c:pt>
                <c:pt idx="2">
                  <c:v>2017 I-V</c:v>
                </c:pt>
                <c:pt idx="3">
                  <c:v>2018 I-V</c:v>
                </c:pt>
              </c:strCache>
            </c:strRef>
          </c:cat>
          <c:val>
            <c:numRef>
              <c:f>'graf-5'!$D$32:$G$32</c:f>
              <c:numCache>
                <c:formatCode>0</c:formatCode>
                <c:ptCount val="4"/>
                <c:pt idx="0">
                  <c:v>4419</c:v>
                </c:pt>
                <c:pt idx="1">
                  <c:v>5089</c:v>
                </c:pt>
                <c:pt idx="2" formatCode="General">
                  <c:v>4689</c:v>
                </c:pt>
                <c:pt idx="3" formatCode="General">
                  <c:v>5044</c:v>
                </c:pt>
              </c:numCache>
            </c:numRef>
          </c:val>
        </c:ser>
        <c:ser>
          <c:idx val="1"/>
          <c:order val="1"/>
          <c:tx>
            <c:strRef>
              <c:f>'graf-5'!$A$33</c:f>
              <c:strCache>
                <c:ptCount val="1"/>
                <c:pt idx="0">
                  <c:v>амбулаторын үзлэг</c:v>
                </c:pt>
              </c:strCache>
            </c:strRef>
          </c:tx>
          <c:dLbls>
            <c:spPr>
              <a:noFill/>
              <a:ln w="25325">
                <a:noFill/>
              </a:ln>
            </c:spPr>
            <c:txPr>
              <a:bodyPr wrap="square" lIns="38100" tIns="19050" rIns="38100" bIns="19050" anchor="ctr">
                <a:spAutoFit/>
              </a:bodyPr>
              <a:lstStyle/>
              <a:p>
                <a:pPr>
                  <a:defRPr sz="997" b="0" i="0" u="none" strike="noStrike" baseline="0">
                    <a:solidFill>
                      <a:srgbClr val="000000"/>
                    </a:solidFill>
                    <a:latin typeface="Arial Mon"/>
                    <a:ea typeface="Arial Mon"/>
                    <a:cs typeface="Arial Mon"/>
                  </a:defRPr>
                </a:pPr>
                <a:endParaRPr lang="en-US"/>
              </a:p>
            </c:txPr>
            <c:showVal val="1"/>
            <c:extLst>
              <c:ext xmlns:c15="http://schemas.microsoft.com/office/drawing/2012/chart" uri="{CE6537A1-D6FC-4f65-9D91-7224C49458BB}">
                <c15:showLeaderLines val="0"/>
              </c:ext>
            </c:extLst>
          </c:dLbls>
          <c:cat>
            <c:strRef>
              <c:f>'graf-5'!$D$31:$G$31</c:f>
              <c:strCache>
                <c:ptCount val="4"/>
                <c:pt idx="0">
                  <c:v>2015 I-V</c:v>
                </c:pt>
                <c:pt idx="1">
                  <c:v>2016 I-V</c:v>
                </c:pt>
                <c:pt idx="2">
                  <c:v>2017 I-V</c:v>
                </c:pt>
                <c:pt idx="3">
                  <c:v>2018 I-V</c:v>
                </c:pt>
              </c:strCache>
            </c:strRef>
          </c:cat>
          <c:val>
            <c:numRef>
              <c:f>'graf-5'!$D$33:$G$33</c:f>
              <c:numCache>
                <c:formatCode>0</c:formatCode>
                <c:ptCount val="4"/>
                <c:pt idx="0">
                  <c:v>33419</c:v>
                </c:pt>
                <c:pt idx="1">
                  <c:v>34105</c:v>
                </c:pt>
                <c:pt idx="2" formatCode="General">
                  <c:v>81443</c:v>
                </c:pt>
                <c:pt idx="3" formatCode="General">
                  <c:v>74160</c:v>
                </c:pt>
              </c:numCache>
            </c:numRef>
          </c:val>
        </c:ser>
        <c:dLbls/>
        <c:overlap val="-25"/>
        <c:axId val="140059392"/>
        <c:axId val="140109696"/>
      </c:barChart>
      <c:catAx>
        <c:axId val="140059392"/>
        <c:scaling>
          <c:orientation val="minMax"/>
        </c:scaling>
        <c:axPos val="b"/>
        <c:numFmt formatCode="General" sourceLinked="1"/>
        <c:majorTickMark val="none"/>
        <c:tickLblPos val="nextTo"/>
        <c:txPr>
          <a:bodyPr rot="0" vert="horz"/>
          <a:lstStyle/>
          <a:p>
            <a:pPr>
              <a:defRPr sz="997" b="0" i="0" u="none" strike="noStrike" baseline="0">
                <a:solidFill>
                  <a:srgbClr val="000000"/>
                </a:solidFill>
                <a:latin typeface="Arial Mon"/>
                <a:ea typeface="Arial Mon"/>
                <a:cs typeface="Arial Mon"/>
              </a:defRPr>
            </a:pPr>
            <a:endParaRPr lang="en-US"/>
          </a:p>
        </c:txPr>
        <c:crossAx val="140109696"/>
        <c:crosses val="autoZero"/>
        <c:auto val="1"/>
        <c:lblAlgn val="ctr"/>
        <c:lblOffset val="100"/>
      </c:catAx>
      <c:valAx>
        <c:axId val="140109696"/>
        <c:scaling>
          <c:orientation val="minMax"/>
        </c:scaling>
        <c:delete val="1"/>
        <c:axPos val="l"/>
        <c:numFmt formatCode="0" sourceLinked="1"/>
        <c:tickLblPos val="nextTo"/>
        <c:crossAx val="140059392"/>
        <c:crosses val="autoZero"/>
        <c:crossBetween val="between"/>
      </c:valAx>
      <c:spPr>
        <a:noFill/>
        <a:ln w="25325">
          <a:noFill/>
        </a:ln>
      </c:spPr>
    </c:plotArea>
    <c:legend>
      <c:legendPos val="t"/>
      <c:layout/>
      <c:txPr>
        <a:bodyPr/>
        <a:lstStyle/>
        <a:p>
          <a:pPr>
            <a:defRPr sz="1200" b="0" i="0" u="none" strike="noStrike" baseline="0">
              <a:solidFill>
                <a:srgbClr val="000000"/>
              </a:solidFill>
              <a:latin typeface="Arial" panose="020B0604020202020204" pitchFamily="34" charset="0"/>
              <a:ea typeface="Arial Mon"/>
              <a:cs typeface="Arial" panose="020B0604020202020204" pitchFamily="34" charset="0"/>
            </a:defRPr>
          </a:pPr>
          <a:endParaRPr lang="en-US"/>
        </a:p>
      </c:txPr>
    </c:legend>
    <c:plotVisOnly val="1"/>
    <c:dispBlanksAs val="gap"/>
  </c:chart>
  <c:txPr>
    <a:bodyPr/>
    <a:lstStyle/>
    <a:p>
      <a:pPr>
        <a:defRPr sz="997" b="0" i="0" u="none" strike="noStrike" baseline="0">
          <a:solidFill>
            <a:srgbClr val="000000"/>
          </a:solidFill>
          <a:latin typeface="Arial Mon"/>
          <a:ea typeface="Arial Mon"/>
          <a:cs typeface="Arial Mon"/>
        </a:defRPr>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title>
      <c:tx>
        <c:rich>
          <a:bodyPr rot="0" vert="horz"/>
          <a:lstStyle/>
          <a:p>
            <a:pPr>
              <a:defRPr/>
            </a:pPr>
            <a:r>
              <a:rPr lang="mn-MN"/>
              <a:t>Өрхийн тоо, тэргүүлэгчийн хүйсээр</a:t>
            </a:r>
            <a:endParaRPr lang="en-US"/>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1855330010354239E-2"/>
          <c:y val="0.15319444444444463"/>
          <c:w val="0.93888888888888922"/>
          <c:h val="0.67145778652668453"/>
        </c:manualLayout>
      </c:layout>
      <c:pie3DChart>
        <c:varyColors val="1"/>
        <c:dLbls>
          <c:showPercent val="1"/>
        </c:dLbls>
      </c:pie3DChart>
      <c:spPr>
        <a:noFill/>
        <a:ln>
          <a:noFill/>
        </a:ln>
        <a:effectLst/>
      </c:spPr>
    </c:plotArea>
    <c:plotVisOnly val="1"/>
    <c:dispBlanksAs val="zero"/>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lang val="en-US"/>
  <c:chart>
    <c:title>
      <c:tx>
        <c:rich>
          <a:bodyPr rot="0" vert="horz"/>
          <a:lstStyle/>
          <a:p>
            <a:pPr>
              <a:defRPr/>
            </a:pPr>
            <a:r>
              <a:rPr lang="mn-MN"/>
              <a:t>Өрхийн тоо, тэргүүлэгчийн хүйсээр</a:t>
            </a:r>
            <a:endParaRPr lang="en-US"/>
          </a:p>
        </c:rich>
      </c:tx>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3.1855330010354239E-2"/>
          <c:y val="0.15319444444444463"/>
          <c:w val="0.93888888888888922"/>
          <c:h val="0.67145778652668453"/>
        </c:manualLayout>
      </c:layout>
      <c:pie3DChart>
        <c:varyColors val="1"/>
        <c:dLbls>
          <c:showPercent val="1"/>
        </c:dLbls>
      </c:pie3DChart>
      <c:spPr>
        <a:noFill/>
        <a:ln>
          <a:noFill/>
        </a:ln>
        <a:effectLst/>
      </c:spPr>
    </c:plotArea>
    <c:plotVisOnly val="1"/>
    <c:dispBlanksAs val="zero"/>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png"/></Relationships>
</file>

<file path=ppt/drawings/_rels/drawing2.x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0.92697</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819048" cy="2542857"/>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0.62889</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3352381" cy="287619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51" cy="496094"/>
          </a:xfrm>
          <a:prstGeom prst="rect">
            <a:avLst/>
          </a:prstGeom>
        </p:spPr>
        <p:txBody>
          <a:bodyPr vert="horz" lIns="90818" tIns="45409" rIns="90818" bIns="45409" rtlCol="0"/>
          <a:lstStyle>
            <a:lvl1pPr algn="l">
              <a:defRPr sz="1200"/>
            </a:lvl1pPr>
          </a:lstStyle>
          <a:p>
            <a:endParaRPr lang="en-US"/>
          </a:p>
        </p:txBody>
      </p:sp>
      <p:sp>
        <p:nvSpPr>
          <p:cNvPr id="3" name="Date Placeholder 2"/>
          <p:cNvSpPr>
            <a:spLocks noGrp="1"/>
          </p:cNvSpPr>
          <p:nvPr>
            <p:ph type="dt" sz="quarter" idx="1"/>
          </p:nvPr>
        </p:nvSpPr>
        <p:spPr>
          <a:xfrm>
            <a:off x="3849728" y="0"/>
            <a:ext cx="2946351" cy="496094"/>
          </a:xfrm>
          <a:prstGeom prst="rect">
            <a:avLst/>
          </a:prstGeom>
        </p:spPr>
        <p:txBody>
          <a:bodyPr vert="horz" lIns="90818" tIns="45409" rIns="90818" bIns="45409" rtlCol="0"/>
          <a:lstStyle>
            <a:lvl1pPr algn="r">
              <a:defRPr sz="1200"/>
            </a:lvl1pPr>
          </a:lstStyle>
          <a:p>
            <a:fld id="{E54337B1-6564-4439-B2B2-0FB23B596DF1}" type="datetimeFigureOut">
              <a:rPr lang="en-US" smtClean="0"/>
              <a:pPr/>
              <a:t>6/12/2018</a:t>
            </a:fld>
            <a:endParaRPr lang="en-US"/>
          </a:p>
        </p:txBody>
      </p:sp>
      <p:sp>
        <p:nvSpPr>
          <p:cNvPr id="4" name="Footer Placeholder 3"/>
          <p:cNvSpPr>
            <a:spLocks noGrp="1"/>
          </p:cNvSpPr>
          <p:nvPr>
            <p:ph type="ftr" sz="quarter" idx="2"/>
          </p:nvPr>
        </p:nvSpPr>
        <p:spPr>
          <a:xfrm>
            <a:off x="0" y="9428960"/>
            <a:ext cx="2946351" cy="496094"/>
          </a:xfrm>
          <a:prstGeom prst="rect">
            <a:avLst/>
          </a:prstGeom>
        </p:spPr>
        <p:txBody>
          <a:bodyPr vert="horz" lIns="90818" tIns="45409" rIns="90818" bIns="45409" rtlCol="0" anchor="b"/>
          <a:lstStyle>
            <a:lvl1pPr algn="l">
              <a:defRPr sz="1200"/>
            </a:lvl1pPr>
          </a:lstStyle>
          <a:p>
            <a:endParaRPr lang="en-US"/>
          </a:p>
        </p:txBody>
      </p:sp>
      <p:sp>
        <p:nvSpPr>
          <p:cNvPr id="5" name="Slide Number Placeholder 4"/>
          <p:cNvSpPr>
            <a:spLocks noGrp="1"/>
          </p:cNvSpPr>
          <p:nvPr>
            <p:ph type="sldNum" sz="quarter" idx="3"/>
          </p:nvPr>
        </p:nvSpPr>
        <p:spPr>
          <a:xfrm>
            <a:off x="3849728" y="9428960"/>
            <a:ext cx="2946351" cy="496094"/>
          </a:xfrm>
          <a:prstGeom prst="rect">
            <a:avLst/>
          </a:prstGeom>
        </p:spPr>
        <p:txBody>
          <a:bodyPr vert="horz" lIns="90818" tIns="45409" rIns="90818" bIns="45409" rtlCol="0" anchor="b"/>
          <a:lstStyle>
            <a:lvl1pPr algn="r">
              <a:defRPr sz="1200"/>
            </a:lvl1pPr>
          </a:lstStyle>
          <a:p>
            <a:fld id="{F9CA62D5-94B3-4420-9B2A-E51B73A282A7}" type="slidenum">
              <a:rPr lang="en-US" smtClean="0"/>
              <a:pPr/>
              <a:t>‹#›</a:t>
            </a:fld>
            <a:endParaRPr lang="en-US"/>
          </a:p>
        </p:txBody>
      </p:sp>
    </p:spTree>
    <p:extLst>
      <p:ext uri="{BB962C8B-B14F-4D97-AF65-F5344CB8AC3E}">
        <p14:creationId xmlns:p14="http://schemas.microsoft.com/office/powerpoint/2010/main" xmlns="" val="308334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0818" tIns="45409" rIns="90818" bIns="45409"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0818" tIns="45409" rIns="90818" bIns="45409" rtlCol="0"/>
          <a:lstStyle>
            <a:lvl1pPr algn="r">
              <a:defRPr sz="1200"/>
            </a:lvl1pPr>
          </a:lstStyle>
          <a:p>
            <a:fld id="{0D2FC9C5-A699-4116-97A7-7C97CCF99BB7}" type="datetimeFigureOut">
              <a:rPr lang="en-US" smtClean="0"/>
              <a:pPr/>
              <a:t>6/12/2018</a:t>
            </a:fld>
            <a:endParaRPr lang="en-US"/>
          </a:p>
        </p:txBody>
      </p:sp>
      <p:sp>
        <p:nvSpPr>
          <p:cNvPr id="4" name="Slide Image Placeholder 3"/>
          <p:cNvSpPr>
            <a:spLocks noGrp="1" noRot="1" noChangeAspect="1"/>
          </p:cNvSpPr>
          <p:nvPr>
            <p:ph type="sldImg" idx="2"/>
          </p:nvPr>
        </p:nvSpPr>
        <p:spPr>
          <a:xfrm>
            <a:off x="711200" y="744538"/>
            <a:ext cx="5375275" cy="3721100"/>
          </a:xfrm>
          <a:prstGeom prst="rect">
            <a:avLst/>
          </a:prstGeom>
          <a:noFill/>
          <a:ln w="12700">
            <a:solidFill>
              <a:prstClr val="black"/>
            </a:solidFill>
          </a:ln>
        </p:spPr>
        <p:txBody>
          <a:bodyPr vert="horz" lIns="90818" tIns="45409" rIns="90818" bIns="45409"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0818" tIns="45409" rIns="90818" bIns="454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5"/>
            <a:ext cx="2945659" cy="496332"/>
          </a:xfrm>
          <a:prstGeom prst="rect">
            <a:avLst/>
          </a:prstGeom>
        </p:spPr>
        <p:txBody>
          <a:bodyPr vert="horz" lIns="90818" tIns="45409" rIns="90818" bIns="45409"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5"/>
            <a:ext cx="2945659" cy="496332"/>
          </a:xfrm>
          <a:prstGeom prst="rect">
            <a:avLst/>
          </a:prstGeom>
        </p:spPr>
        <p:txBody>
          <a:bodyPr vert="horz" lIns="90818" tIns="45409" rIns="90818" bIns="45409" rtlCol="0" anchor="b"/>
          <a:lstStyle>
            <a:lvl1pPr algn="r">
              <a:defRPr sz="1200"/>
            </a:lvl1pPr>
          </a:lstStyle>
          <a:p>
            <a:fld id="{C7D46D40-2E12-450A-AB9B-1C1AA5EF8639}" type="slidenum">
              <a:rPr lang="en-US" smtClean="0"/>
              <a:pPr/>
              <a:t>‹#›</a:t>
            </a:fld>
            <a:endParaRPr lang="en-US"/>
          </a:p>
        </p:txBody>
      </p:sp>
    </p:spTree>
    <p:extLst>
      <p:ext uri="{BB962C8B-B14F-4D97-AF65-F5344CB8AC3E}">
        <p14:creationId xmlns:p14="http://schemas.microsoft.com/office/powerpoint/2010/main" xmlns="" val="216820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pPr/>
              <a:t>1</a:t>
            </a:fld>
            <a:endParaRPr lang="en-US"/>
          </a:p>
        </p:txBody>
      </p:sp>
    </p:spTree>
    <p:extLst>
      <p:ext uri="{BB962C8B-B14F-4D97-AF65-F5344CB8AC3E}">
        <p14:creationId xmlns:p14="http://schemas.microsoft.com/office/powerpoint/2010/main" xmlns="" val="3711747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D46D40-2E12-450A-AB9B-1C1AA5EF863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xmlns="" val="3345615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xmlns="" val="3085793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xmlns="" val="308579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xmlns="" val="3085793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xmlns="" val="308579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xmlns="" val="3085793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xmlns="" val="3085793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r>
              <a:rPr lang="en-US" dirty="0">
                <a:latin typeface="Arial" panose="020B0604020202020204" pitchFamily="34" charset="0"/>
                <a:cs typeface="Arial" panose="020B0604020202020204" pitchFamily="34" charset="0"/>
              </a:rPr>
              <a:t> </a:t>
            </a:r>
            <a:endParaRPr lang="en-US"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xmlns="" val="3085793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1100"/>
          </a:xfrm>
        </p:spPr>
      </p:sp>
      <p:sp>
        <p:nvSpPr>
          <p:cNvPr id="3" name="Notes Placeholder 2"/>
          <p:cNvSpPr>
            <a:spLocks noGrp="1"/>
          </p:cNvSpPr>
          <p:nvPr>
            <p:ph type="body" idx="1"/>
          </p:nvPr>
        </p:nvSpPr>
        <p:spPr/>
        <p:txBody>
          <a:bodyPr>
            <a:normAutofit/>
          </a:bodyPr>
          <a:lstStyle/>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24FE0119-06FE-4B65-AF2E-B989178FE150}" type="slidenum">
              <a:rPr lang="en-US" smtClean="0"/>
              <a:pPr>
                <a:defRPr/>
              </a:pPr>
              <a:t>17</a:t>
            </a:fld>
            <a:endParaRPr lang="en-US"/>
          </a:p>
        </p:txBody>
      </p:sp>
    </p:spTree>
    <p:extLst>
      <p:ext uri="{BB962C8B-B14F-4D97-AF65-F5344CB8AC3E}">
        <p14:creationId xmlns:p14="http://schemas.microsoft.com/office/powerpoint/2010/main" xmlns="" val="93357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2"/>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CB0F8D-B663-4D04-84C4-625A5C92BD6C}"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314863888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B0F8D-B663-4D04-84C4-625A5C92BD6C}"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17846332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06381"/>
            <a:ext cx="222885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06381"/>
            <a:ext cx="652145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CB0F8D-B663-4D04-84C4-625A5C92BD6C}"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188785845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8688" y="136521"/>
            <a:ext cx="8791575" cy="646908"/>
          </a:xfrm>
          <a:solidFill>
            <a:schemeClr val="bg1"/>
          </a:solidFill>
        </p:spPr>
        <p:txBody>
          <a:bodyPr>
            <a:noAutofit/>
          </a:bodyPr>
          <a:lstStyle>
            <a:lvl1pPr algn="l">
              <a:defRPr sz="3200" b="1">
                <a:solidFill>
                  <a:srgbClr val="002060"/>
                </a:solidFill>
                <a:latin typeface="Arial" panose="020B0604020202020204" pitchFamily="34" charset="0"/>
                <a:ea typeface="Tahoma" panose="020B060403050404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928688" y="990603"/>
            <a:ext cx="8791575" cy="5354437"/>
          </a:xfrm>
        </p:spPr>
        <p:txBody>
          <a:bodyPr>
            <a:normAutofit/>
          </a:bodyPr>
          <a:lstStyle>
            <a:lvl1pPr algn="just">
              <a:defRPr sz="2700">
                <a:solidFill>
                  <a:srgbClr val="002060"/>
                </a:solidFill>
                <a:latin typeface="Arial" panose="020B0604020202020204" pitchFamily="34" charset="0"/>
                <a:ea typeface="Tahoma" panose="020B0604030504040204" pitchFamily="34" charset="0"/>
                <a:cs typeface="Arial" panose="020B0604020202020204" pitchFamily="34" charset="0"/>
              </a:defRPr>
            </a:lvl1pPr>
            <a:lvl2pPr algn="just">
              <a:defRPr sz="2400">
                <a:solidFill>
                  <a:srgbClr val="002060"/>
                </a:solidFill>
                <a:latin typeface="Arial" panose="020B0604020202020204" pitchFamily="34" charset="0"/>
                <a:ea typeface="Tahoma" panose="020B0604030504040204" pitchFamily="34" charset="0"/>
                <a:cs typeface="Arial" panose="020B0604020202020204" pitchFamily="34" charset="0"/>
              </a:defRPr>
            </a:lvl2pPr>
            <a:lvl3pPr algn="just">
              <a:defRPr sz="2100">
                <a:solidFill>
                  <a:srgbClr val="002060"/>
                </a:solidFill>
                <a:latin typeface="Arial" panose="020B0604020202020204" pitchFamily="34" charset="0"/>
                <a:ea typeface="Tahoma" panose="020B0604030504040204" pitchFamily="34" charset="0"/>
                <a:cs typeface="Arial" panose="020B0604020202020204" pitchFamily="34" charset="0"/>
              </a:defRPr>
            </a:lvl3pPr>
            <a:lvl4pPr algn="just">
              <a:defRPr sz="1800">
                <a:solidFill>
                  <a:srgbClr val="002060"/>
                </a:solidFill>
                <a:latin typeface="Arial" panose="020B0604020202020204" pitchFamily="34" charset="0"/>
                <a:ea typeface="Tahoma" panose="020B0604030504040204" pitchFamily="34" charset="0"/>
                <a:cs typeface="Arial" panose="020B0604020202020204" pitchFamily="34" charset="0"/>
              </a:defRPr>
            </a:lvl4pPr>
            <a:lvl5pPr algn="just">
              <a:defRPr sz="1800">
                <a:solidFill>
                  <a:srgbClr val="002060"/>
                </a:solidFill>
                <a:latin typeface="Arial" panose="020B0604020202020204" pitchFamily="34" charset="0"/>
                <a:ea typeface="Tahoma" panose="020B060403050404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CB0F8D-B663-4D04-84C4-625A5C92BD6C}"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164040431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7"/>
            <a:ext cx="84201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CB0F8D-B663-4D04-84C4-625A5C92BD6C}" type="datetimeFigureOut">
              <a:rPr lang="en-US" smtClean="0"/>
              <a:pPr/>
              <a:t>6/12/2018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27135315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8370" y="228603"/>
            <a:ext cx="8234363" cy="579439"/>
          </a:xfrm>
          <a:noFill/>
        </p:spPr>
        <p:txBody>
          <a:bodyPr>
            <a:normAutofit/>
          </a:bodyPr>
          <a:lstStyle>
            <a:lvl1pPr algn="l">
              <a:defRPr sz="3200" b="1">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95300" y="1200157"/>
            <a:ext cx="437515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200157"/>
            <a:ext cx="437515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CB0F8D-B663-4D04-84C4-625A5C92BD6C}" type="datetimeFigureOut">
              <a:rPr lang="en-US" smtClean="0"/>
              <a:pPr/>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322267049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9"/>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7"/>
            <a:ext cx="4376870"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6" y="1535117"/>
            <a:ext cx="4378589"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32116" y="2174875"/>
            <a:ext cx="4378589"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CB0F8D-B663-4D04-84C4-625A5C92BD6C}" type="datetimeFigureOut">
              <a:rPr lang="en-US" smtClean="0"/>
              <a:pPr/>
              <a:t>6/12/2018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12810016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CB0F8D-B663-4D04-84C4-625A5C92BD6C}" type="datetimeFigureOut">
              <a:rPr lang="en-US" smtClean="0"/>
              <a:pPr/>
              <a:t>6/12/2018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211190463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CB0F8D-B663-4D04-84C4-625A5C92BD6C}" type="datetimeFigureOut">
              <a:rPr lang="en-US" smtClean="0"/>
              <a:pPr/>
              <a:t>6/12/2018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46606846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5"/>
            <a:ext cx="3259006"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872971" y="273058"/>
            <a:ext cx="5537729"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2" y="1435103"/>
            <a:ext cx="3259006"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CB0F8D-B663-4D04-84C4-625A5C92BD6C}" type="datetimeFigureOut">
              <a:rPr lang="en-US" smtClean="0"/>
              <a:pPr/>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228589214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6"/>
            <a:ext cx="59436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941645" y="5367344"/>
            <a:ext cx="59436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CB0F8D-B663-4D04-84C4-625A5C92BD6C}" type="datetimeFigureOut">
              <a:rPr lang="en-US" smtClean="0"/>
              <a:pPr/>
              <a:t>6/12/2018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268921808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28688" y="905674"/>
            <a:ext cx="8915400" cy="579439"/>
          </a:xfrm>
          <a:prstGeom prst="rect">
            <a:avLst/>
          </a:prstGeom>
          <a:solidFill>
            <a:srgbClr val="FF3300"/>
          </a:solid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28688" y="1657748"/>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95300" y="6356357"/>
            <a:ext cx="2311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CB0F8D-B663-4D04-84C4-625A5C92BD6C}" type="datetimeFigureOut">
              <a:rPr lang="en-US" smtClean="0"/>
              <a:pPr/>
              <a:t>6/12/2018</a:t>
            </a:fld>
            <a:endParaRPr lang="en-US"/>
          </a:p>
        </p:txBody>
      </p:sp>
      <p:sp>
        <p:nvSpPr>
          <p:cNvPr id="5" name="Footer Placeholder 4"/>
          <p:cNvSpPr>
            <a:spLocks noGrp="1"/>
          </p:cNvSpPr>
          <p:nvPr>
            <p:ph type="ftr" sz="quarter" idx="3"/>
          </p:nvPr>
        </p:nvSpPr>
        <p:spPr>
          <a:xfrm>
            <a:off x="3384550" y="6356357"/>
            <a:ext cx="31369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7"/>
            <a:ext cx="2311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6CE26B-6949-4AE2-A5C0-A5A0941143D7}" type="slidenum">
              <a:rPr lang="en-US" smtClean="0"/>
              <a:pPr/>
              <a:t>‹#›</a:t>
            </a:fld>
            <a:endParaRPr lang="en-US"/>
          </a:p>
        </p:txBody>
      </p:sp>
    </p:spTree>
    <p:extLst>
      <p:ext uri="{BB962C8B-B14F-4D97-AF65-F5344CB8AC3E}">
        <p14:creationId xmlns:p14="http://schemas.microsoft.com/office/powerpoint/2010/main" xmlns="" val="3199259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ctr" defTabSz="685800" rtl="0" eaLnBrk="1" latinLnBrk="0" hangingPunct="1">
        <a:spcBef>
          <a:spcPct val="0"/>
        </a:spcBef>
        <a:buNone/>
        <a:defRPr sz="3300" b="1" kern="120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00164" y="2365695"/>
            <a:ext cx="7810099" cy="1754326"/>
          </a:xfrm>
          <a:prstGeom prst="rect">
            <a:avLst/>
          </a:prstGeom>
        </p:spPr>
        <p:txBody>
          <a:bodyPr wrap="square">
            <a:spAutoFit/>
          </a:bodyPr>
          <a:lstStyle/>
          <a:p>
            <a:pPr algn="ctr">
              <a:defRPr/>
            </a:pPr>
            <a:r>
              <a:rPr lang="mn-MN" sz="3600" b="1" dirty="0" smtClean="0">
                <a:solidFill>
                  <a:srgbClr val="002060"/>
                </a:solidFill>
                <a:latin typeface="Arial" pitchFamily="34" charset="0"/>
                <a:cs typeface="Arial" pitchFamily="34" charset="0"/>
              </a:rPr>
              <a:t>АЙМГИЙН 201</a:t>
            </a:r>
            <a:r>
              <a:rPr lang="en-US" sz="3600" b="1" dirty="0">
                <a:solidFill>
                  <a:srgbClr val="002060"/>
                </a:solidFill>
                <a:latin typeface="Arial" pitchFamily="34" charset="0"/>
                <a:cs typeface="Arial" pitchFamily="34" charset="0"/>
              </a:rPr>
              <a:t>8</a:t>
            </a:r>
            <a:r>
              <a:rPr lang="mn-MN" sz="3600" b="1" dirty="0" smtClean="0">
                <a:solidFill>
                  <a:srgbClr val="002060"/>
                </a:solidFill>
                <a:latin typeface="Arial" pitchFamily="34" charset="0"/>
                <a:cs typeface="Arial" pitchFamily="34" charset="0"/>
              </a:rPr>
              <a:t> ОНЫ </a:t>
            </a:r>
            <a:r>
              <a:rPr lang="en-US" sz="3600" b="1" dirty="0">
                <a:solidFill>
                  <a:srgbClr val="002060"/>
                </a:solidFill>
                <a:latin typeface="Arial" pitchFamily="34" charset="0"/>
                <a:cs typeface="Arial" pitchFamily="34" charset="0"/>
              </a:rPr>
              <a:t>5</a:t>
            </a:r>
            <a:r>
              <a:rPr lang="mn-MN" sz="3600" b="1" dirty="0" smtClean="0">
                <a:solidFill>
                  <a:srgbClr val="002060"/>
                </a:solidFill>
                <a:latin typeface="Arial" pitchFamily="34" charset="0"/>
                <a:cs typeface="Arial" pitchFamily="34" charset="0"/>
              </a:rPr>
              <a:t> САРЫН НИЙГЭМ ЭДИЙН ЗАСГИЙН</a:t>
            </a:r>
          </a:p>
          <a:p>
            <a:pPr algn="ctr">
              <a:defRPr/>
            </a:pPr>
            <a:r>
              <a:rPr lang="mn-MN" sz="3600" b="1" dirty="0" smtClean="0">
                <a:solidFill>
                  <a:srgbClr val="002060"/>
                </a:solidFill>
                <a:latin typeface="Arial" pitchFamily="34" charset="0"/>
                <a:cs typeface="Arial" pitchFamily="34" charset="0"/>
              </a:rPr>
              <a:t>ТАНИЛЦУУЛГА</a:t>
            </a:r>
            <a:endParaRPr lang="en-US" sz="3600" b="1" dirty="0">
              <a:solidFill>
                <a:srgbClr val="FF9900"/>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1393030" y="989112"/>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473039" y="6031468"/>
            <a:ext cx="1338828" cy="369332"/>
          </a:xfrm>
          <a:prstGeom prst="rect">
            <a:avLst/>
          </a:prstGeom>
        </p:spPr>
        <p:txBody>
          <a:bodyPr wrap="none">
            <a:spAutoFit/>
          </a:bodyPr>
          <a:lstStyle/>
          <a:p>
            <a:pPr algn="ctr"/>
            <a:r>
              <a:rPr lang="mn-MN" dirty="0" smtClean="0">
                <a:solidFill>
                  <a:srgbClr val="002060"/>
                </a:solidFill>
                <a:latin typeface="Arial" panose="020B0604020202020204" pitchFamily="34" charset="0"/>
                <a:ea typeface="Tahoma" pitchFamily="34" charset="0"/>
                <a:cs typeface="Arial" panose="020B0604020202020204" pitchFamily="34" charset="0"/>
              </a:rPr>
              <a:t>201</a:t>
            </a:r>
            <a:r>
              <a:rPr lang="mn-MN" dirty="0">
                <a:solidFill>
                  <a:srgbClr val="002060"/>
                </a:solidFill>
                <a:latin typeface="Arial" panose="020B0604020202020204" pitchFamily="34" charset="0"/>
                <a:ea typeface="Tahoma" pitchFamily="34" charset="0"/>
                <a:cs typeface="Arial" panose="020B0604020202020204" pitchFamily="34" charset="0"/>
              </a:rPr>
              <a:t>8</a:t>
            </a:r>
            <a:r>
              <a:rPr lang="en-US" dirty="0" smtClean="0">
                <a:solidFill>
                  <a:srgbClr val="002060"/>
                </a:solidFill>
                <a:latin typeface="Arial" panose="020B0604020202020204" pitchFamily="34" charset="0"/>
                <a:ea typeface="Tahoma" pitchFamily="34" charset="0"/>
                <a:cs typeface="Arial" panose="020B0604020202020204" pitchFamily="34" charset="0"/>
              </a:rPr>
              <a:t>.</a:t>
            </a:r>
            <a:r>
              <a:rPr lang="mn-MN" dirty="0" smtClean="0">
                <a:solidFill>
                  <a:srgbClr val="002060"/>
                </a:solidFill>
                <a:latin typeface="Arial" panose="020B0604020202020204" pitchFamily="34" charset="0"/>
                <a:ea typeface="Tahoma" pitchFamily="34" charset="0"/>
                <a:cs typeface="Arial" panose="020B0604020202020204" pitchFamily="34" charset="0"/>
              </a:rPr>
              <a:t>0</a:t>
            </a:r>
            <a:r>
              <a:rPr lang="en-US" dirty="0" smtClean="0">
                <a:solidFill>
                  <a:srgbClr val="002060"/>
                </a:solidFill>
                <a:latin typeface="Arial" panose="020B0604020202020204" pitchFamily="34" charset="0"/>
                <a:ea typeface="Tahoma" pitchFamily="34" charset="0"/>
                <a:cs typeface="Arial" panose="020B0604020202020204" pitchFamily="34" charset="0"/>
              </a:rPr>
              <a:t>6.08</a:t>
            </a:r>
            <a:endParaRPr lang="en-US" dirty="0">
              <a:solidFill>
                <a:srgbClr val="002060"/>
              </a:solidFill>
              <a:latin typeface="Arial" panose="020B0604020202020204" pitchFamily="34" charset="0"/>
              <a:ea typeface="Tahoma" pitchFamily="34" charset="0"/>
              <a:cs typeface="Arial" panose="020B0604020202020204" pitchFamily="34" charset="0"/>
            </a:endParaRPr>
          </a:p>
        </p:txBody>
      </p:sp>
      <p:sp>
        <p:nvSpPr>
          <p:cNvPr id="16" name="Rectangle 15"/>
          <p:cNvSpPr/>
          <p:nvPr/>
        </p:nvSpPr>
        <p:spPr>
          <a:xfrm>
            <a:off x="1815879" y="342781"/>
            <a:ext cx="7418185"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a:spAutoFit/>
          </a:bodyPr>
          <a:lstStyle/>
          <a:p>
            <a:r>
              <a:rPr lang="mn-MN" sz="2400" b="1" dirty="0" smtClean="0">
                <a:solidFill>
                  <a:srgbClr val="002060"/>
                </a:solidFill>
                <a:latin typeface="Arial" panose="020B0604020202020204" pitchFamily="34" charset="0"/>
                <a:ea typeface="Tahoma" pitchFamily="34" charset="0"/>
                <a:cs typeface="Arial" panose="020B0604020202020204" pitchFamily="34" charset="0"/>
              </a:rPr>
              <a:t>ДУНДГОВЬ АЙМГИЙН СТАТИСТИКИЙН ХЭЛТЭС</a:t>
            </a:r>
            <a:endParaRPr lang="en-US" sz="2400" b="1" dirty="0">
              <a:solidFill>
                <a:srgbClr val="002060"/>
              </a:solidFill>
              <a:latin typeface="Arial" panose="020B0604020202020204" pitchFamily="34" charset="0"/>
              <a:ea typeface="Tahoma" pitchFamily="34" charset="0"/>
              <a:cs typeface="Arial" panose="020B0604020202020204" pitchFamily="34" charset="0"/>
            </a:endParaRPr>
          </a:p>
        </p:txBody>
      </p:sp>
    </p:spTree>
    <p:extLst>
      <p:ext uri="{BB962C8B-B14F-4D97-AF65-F5344CB8AC3E}">
        <p14:creationId xmlns:p14="http://schemas.microsoft.com/office/powerpoint/2010/main" xmlns="" val="1625416720"/>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Гэмт хэрэг</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xmlns="" val="3130004228"/>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1"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2"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5019385" y="3823823"/>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5"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sp>
        <p:nvSpPr>
          <p:cNvPr id="16" name="Rectangle 15"/>
          <p:cNvSpPr/>
          <p:nvPr/>
        </p:nvSpPr>
        <p:spPr>
          <a:xfrm>
            <a:off x="1459026" y="4568078"/>
            <a:ext cx="7254648" cy="1384995"/>
          </a:xfrm>
          <a:prstGeom prst="rect">
            <a:avLst/>
          </a:prstGeom>
        </p:spPr>
        <p:txBody>
          <a:bodyPr wrap="square">
            <a:spAutoFit/>
          </a:bodyPr>
          <a:lstStyle/>
          <a:p>
            <a:pPr algn="just"/>
            <a:r>
              <a:rPr lang="mn-MN" sz="1400" dirty="0">
                <a:solidFill>
                  <a:srgbClr val="002060"/>
                </a:solidFill>
                <a:latin typeface="Arial" pitchFamily="34" charset="0"/>
                <a:cs typeface="Arial" pitchFamily="34" charset="0"/>
              </a:rPr>
              <a:t>2018 оны 5 сарын байдлаар гэмт хэргийн улмаас учирсан хохирол 316,7 сая төгрөг, түүний 44,3 хувь буюу 140,4 сая төгрөгийг нөхөн төлүүлээд байна. Гэмт хэрэг илрүүлэлтийн хувь аймгийн хэмжээнд өмнөх оны мөн үеэс 33,9 хувиар буурч 36,3 болсон байна.</a:t>
            </a:r>
          </a:p>
          <a:p>
            <a:pPr algn="just"/>
            <a:r>
              <a:rPr lang="mn-MN" sz="1400" dirty="0">
                <a:solidFill>
                  <a:srgbClr val="002060"/>
                </a:solidFill>
                <a:latin typeface="Arial" pitchFamily="34" charset="0"/>
                <a:cs typeface="Arial" pitchFamily="34" charset="0"/>
              </a:rPr>
              <a:t>Гэмт хэрэгт холбогдогсдын тоо өнгөрсөн оны мөн үет‎эй харьцуулахад 35.8 хувиар буурч, 52 хүн холбогдоод байна. </a:t>
            </a:r>
          </a:p>
        </p:txBody>
      </p:sp>
      <p:graphicFrame>
        <p:nvGraphicFramePr>
          <p:cNvPr id="17" name="Chart 16"/>
          <p:cNvGraphicFramePr>
            <a:graphicFrameLocks/>
          </p:cNvGraphicFramePr>
          <p:nvPr>
            <p:extLst>
              <p:ext uri="{D42A27DB-BD31-4B8C-83A1-F6EECF244321}">
                <p14:modId xmlns:p14="http://schemas.microsoft.com/office/powerpoint/2010/main" xmlns="" val="2933765049"/>
              </p:ext>
            </p:extLst>
          </p:nvPr>
        </p:nvGraphicFramePr>
        <p:xfrm>
          <a:off x="1484861" y="1397802"/>
          <a:ext cx="3390900" cy="28328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a:graphicFrameLocks/>
          </p:cNvGraphicFramePr>
          <p:nvPr>
            <p:extLst>
              <p:ext uri="{D42A27DB-BD31-4B8C-83A1-F6EECF244321}">
                <p14:modId xmlns:p14="http://schemas.microsoft.com/office/powerpoint/2010/main" xmlns="" val="1341000357"/>
              </p:ext>
            </p:extLst>
          </p:nvPr>
        </p:nvGraphicFramePr>
        <p:xfrm>
          <a:off x="5296962" y="1397801"/>
          <a:ext cx="3276600" cy="27355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94387785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BF2349C-38AE-4009-8670-F2A96DFA50F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0"/>
            <a:ext cx="9906001" cy="6858000"/>
          </a:xfrm>
          <a:prstGeom prst="rect">
            <a:avLst/>
          </a:prstGeom>
        </p:spPr>
      </p:pic>
    </p:spTree>
    <p:extLst>
      <p:ext uri="{BB962C8B-B14F-4D97-AF65-F5344CB8AC3E}">
        <p14:creationId xmlns:p14="http://schemas.microsoft.com/office/powerpoint/2010/main" xmlns="" val="2103848330"/>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00164" y="2365695"/>
            <a:ext cx="7810099" cy="1200329"/>
          </a:xfrm>
          <a:prstGeom prst="rect">
            <a:avLst/>
          </a:prstGeom>
        </p:spPr>
        <p:txBody>
          <a:bodyPr wrap="square">
            <a:spAutoFit/>
          </a:bodyPr>
          <a:lstStyle/>
          <a:p>
            <a:pPr algn="ctr">
              <a:defRPr/>
            </a:pPr>
            <a:r>
              <a:rPr lang="mn-MN" sz="3600" b="1" dirty="0" smtClean="0">
                <a:solidFill>
                  <a:srgbClr val="002060"/>
                </a:solidFill>
                <a:latin typeface="Arial" panose="020B0604020202020204" pitchFamily="34" charset="0"/>
                <a:cs typeface="Arial" panose="020B0604020202020204" pitchFamily="34" charset="0"/>
              </a:rPr>
              <a:t>АНХААРАЛ ТАВЬСАН БАЯРЛАЛАА</a:t>
            </a:r>
            <a:endParaRPr lang="en-US" sz="3600" b="1" dirty="0">
              <a:solidFill>
                <a:srgbClr val="002060"/>
              </a:solidFill>
              <a:latin typeface="Arial" panose="020B0604020202020204" pitchFamily="34" charset="0"/>
              <a:cs typeface="Arial" panose="020B0604020202020204" pitchFamily="34" charset="0"/>
            </a:endParaRPr>
          </a:p>
        </p:txBody>
      </p:sp>
      <p:cxnSp>
        <p:nvCxnSpPr>
          <p:cNvPr id="13" name="Straight Connector 12"/>
          <p:cNvCxnSpPr/>
          <p:nvPr/>
        </p:nvCxnSpPr>
        <p:spPr>
          <a:xfrm>
            <a:off x="1393030" y="989112"/>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815879" y="342781"/>
            <a:ext cx="7418185" cy="46166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a:spAutoFit/>
          </a:bodyPr>
          <a:lstStyle/>
          <a:p>
            <a:r>
              <a:rPr lang="mn-MN" sz="2400" b="1" dirty="0" smtClean="0">
                <a:solidFill>
                  <a:srgbClr val="002060"/>
                </a:solidFill>
                <a:latin typeface="Arial" panose="020B0604020202020204" pitchFamily="34" charset="0"/>
                <a:ea typeface="Tahoma" pitchFamily="34" charset="0"/>
                <a:cs typeface="Arial" panose="020B0604020202020204" pitchFamily="34" charset="0"/>
              </a:rPr>
              <a:t>ДУНДГОВЬ АЙМГИЙН СТАТИСТИКИЙН ХЭЛТЭС</a:t>
            </a:r>
            <a:endParaRPr lang="en-US" sz="2400" b="1" dirty="0">
              <a:solidFill>
                <a:srgbClr val="002060"/>
              </a:solidFill>
              <a:latin typeface="Arial" panose="020B0604020202020204" pitchFamily="34" charset="0"/>
              <a:ea typeface="Tahoma" pitchFamily="34" charset="0"/>
              <a:cs typeface="Arial" panose="020B0604020202020204" pitchFamily="34" charset="0"/>
            </a:endParaRPr>
          </a:p>
        </p:txBody>
      </p:sp>
    </p:spTree>
    <p:extLst>
      <p:ext uri="{BB962C8B-B14F-4D97-AF65-F5344CB8AC3E}">
        <p14:creationId xmlns:p14="http://schemas.microsoft.com/office/powerpoint/2010/main" xmlns="" val="260983972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ЭДИЙН ЗАСГИЙН ҮЗҮҮЛЭЛТ</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Төсөв</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xmlns="" val="1881448176"/>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12"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6" name="Rectangle 15"/>
          <p:cNvSpPr/>
          <p:nvPr/>
        </p:nvSpPr>
        <p:spPr>
          <a:xfrm>
            <a:off x="1062448" y="1720840"/>
            <a:ext cx="7977050" cy="4370427"/>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algn="just"/>
            <a:endParaRPr lang="en-US" dirty="0"/>
          </a:p>
          <a:p>
            <a:pPr algn="just"/>
            <a:r>
              <a:rPr lang="mn-MN" sz="1400" dirty="0">
                <a:solidFill>
                  <a:srgbClr val="002060"/>
                </a:solidFill>
                <a:latin typeface="Arial" pitchFamily="34" charset="0"/>
                <a:cs typeface="Arial" pitchFamily="34" charset="0"/>
              </a:rPr>
              <a:t>Санхүү, төрийн сангийн хэлтсийн мэдээгээр 2018 оны   5-р сарын  байдлаар орон нутгийн төсвийн </a:t>
            </a:r>
            <a:r>
              <a:rPr lang="mn-MN" sz="1400" dirty="0" smtClean="0">
                <a:solidFill>
                  <a:srgbClr val="002060"/>
                </a:solidFill>
                <a:latin typeface="Arial" pitchFamily="34" charset="0"/>
                <a:cs typeface="Arial" pitchFamily="34" charset="0"/>
              </a:rPr>
              <a:t>орлогын</a:t>
            </a:r>
            <a:r>
              <a:rPr lang="en-US" sz="1400" dirty="0" smtClean="0">
                <a:solidFill>
                  <a:srgbClr val="002060"/>
                </a:solidFill>
                <a:latin typeface="Arial" pitchFamily="34" charset="0"/>
                <a:cs typeface="Arial" pitchFamily="34" charset="0"/>
              </a:rPr>
              <a:t> </a:t>
            </a:r>
            <a:r>
              <a:rPr lang="mn-MN" sz="1400" dirty="0" smtClean="0">
                <a:solidFill>
                  <a:srgbClr val="002060"/>
                </a:solidFill>
                <a:latin typeface="Arial" pitchFamily="34" charset="0"/>
                <a:cs typeface="Arial" pitchFamily="34" charset="0"/>
              </a:rPr>
              <a:t>төлөвлөгөөний </a:t>
            </a:r>
            <a:r>
              <a:rPr lang="mn-MN" sz="1400" dirty="0">
                <a:solidFill>
                  <a:srgbClr val="002060"/>
                </a:solidFill>
                <a:latin typeface="Arial" pitchFamily="34" charset="0"/>
                <a:cs typeface="Arial" pitchFamily="34" charset="0"/>
              </a:rPr>
              <a:t>биелэлт 72.6 хувьтай буюу 2767.7 сая төгрөгийн гүйцэтгэлтэй байна. Үүнээс гадна улсын төвлөрсөн төсөвт оруулбал зохих орлогын төлөвлөгөө 99.7 хувьтай буюу 639.4 сая төгрөгийн орлогыг улсын төвлөрсөн төсөвт оруулаад байна. </a:t>
            </a:r>
          </a:p>
          <a:p>
            <a:pPr algn="just"/>
            <a:r>
              <a:rPr lang="mn-MN" sz="1400" dirty="0">
                <a:solidFill>
                  <a:srgbClr val="002060"/>
                </a:solidFill>
                <a:latin typeface="Arial" pitchFamily="34" charset="0"/>
                <a:cs typeface="Arial" pitchFamily="34" charset="0"/>
              </a:rPr>
              <a:t>Тусламжийн орлогыг оруулан тооцсоноор аймгийн хэмжээний нийт орлого ба тусламж  18287.7 сая төгрөг болж, төлөвлөгөөний биел‎элт  94.3 хувьтай байна.</a:t>
            </a:r>
            <a:endParaRPr lang="en-US" sz="1400" dirty="0">
              <a:solidFill>
                <a:srgbClr val="002060"/>
              </a:solidFill>
              <a:latin typeface="Arial" pitchFamily="34" charset="0"/>
              <a:cs typeface="Arial"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xmlns="" val="2612118448"/>
              </p:ext>
            </p:extLst>
          </p:nvPr>
        </p:nvGraphicFramePr>
        <p:xfrm>
          <a:off x="1219200" y="146479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xmlns="" val="1902709586"/>
              </p:ext>
            </p:extLst>
          </p:nvPr>
        </p:nvGraphicFramePr>
        <p:xfrm>
          <a:off x="5562599" y="1503538"/>
          <a:ext cx="4060373"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43310437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graphicFrame>
        <p:nvGraphicFramePr>
          <p:cNvPr id="8" name="Chart 7"/>
          <p:cNvGraphicFramePr>
            <a:graphicFrameLocks/>
          </p:cNvGraphicFramePr>
          <p:nvPr>
            <p:extLst>
              <p:ext uri="{D42A27DB-BD31-4B8C-83A1-F6EECF244321}">
                <p14:modId xmlns:p14="http://schemas.microsoft.com/office/powerpoint/2010/main" xmlns="" val="3619421615"/>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a:solidFill>
                  <a:srgbClr val="1F497D">
                    <a:lumMod val="75000"/>
                  </a:srgbClr>
                </a:solidFill>
                <a:latin typeface="Arial Unicode MS" pitchFamily="34" charset="-128"/>
                <a:ea typeface="Arial Unicode MS" pitchFamily="34" charset="-128"/>
                <a:cs typeface="Arial Unicode MS" pitchFamily="34" charset="-128"/>
              </a:rPr>
              <a:t>ЭДИЙН ЗАСГИЙН ҮЗҮҮЛЭЛТ</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 Банк</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
        <p:nvSpPr>
          <p:cNvPr id="11" name="Rectangle 10"/>
          <p:cNvSpPr/>
          <p:nvPr/>
        </p:nvSpPr>
        <p:spPr>
          <a:xfrm>
            <a:off x="1485900" y="4343400"/>
            <a:ext cx="7036525" cy="1600438"/>
          </a:xfrm>
          <a:prstGeom prst="rect">
            <a:avLst/>
          </a:prstGeom>
        </p:spPr>
        <p:txBody>
          <a:bodyPr wrap="square">
            <a:spAutoFit/>
          </a:bodyPr>
          <a:lstStyle/>
          <a:p>
            <a:pPr algn="just"/>
            <a:r>
              <a:rPr lang="mn-MN" sz="1400" dirty="0" smtClean="0">
                <a:solidFill>
                  <a:srgbClr val="002060"/>
                </a:solidFill>
                <a:latin typeface="Arial" pitchFamily="34" charset="0"/>
                <a:cs typeface="Arial" pitchFamily="34" charset="0"/>
              </a:rPr>
              <a:t>Банкны </a:t>
            </a:r>
            <a:r>
              <a:rPr lang="mn-MN" sz="1400" dirty="0">
                <a:solidFill>
                  <a:srgbClr val="002060"/>
                </a:solidFill>
                <a:latin typeface="Arial" pitchFamily="34" charset="0"/>
                <a:cs typeface="Arial" pitchFamily="34" charset="0"/>
              </a:rPr>
              <a:t>зээлийн үлдэгдэл өмнөх оны мөн үеэс  10.1 хувиар өсч 92209.7 сая төгрөг болжээ. Үүнээс анхаарал хандуулах зээл 773.1 сая төгрөг, чанаргүй зээл 904 сая төгрөгийн үлдэгдэлтэй болж өмнөх оны мөн үеэс анхаарал хандуулах зээл 39.0 хувиар, чанаргүй зээл 22.6 хувиар өссөн байна. Нийт зээлийн үлдэгдлийн 1.8 хувийг анхаарал хандуулах ба чанаргүй зээл эзэлж байна. Иргэдийн хувийн хадгаламж  өмнөх оны мөн үеэс 29.4 хувиар өсч 51323.4 сая төгрөг болов.</a:t>
            </a:r>
          </a:p>
          <a:p>
            <a:pPr algn="just"/>
            <a:endParaRPr lang="en-US" sz="1400" dirty="0">
              <a:solidFill>
                <a:srgbClr val="002060"/>
              </a:solidFill>
            </a:endParaRPr>
          </a:p>
        </p:txBody>
      </p:sp>
      <p:graphicFrame>
        <p:nvGraphicFramePr>
          <p:cNvPr id="12" name="Chart 11"/>
          <p:cNvGraphicFramePr>
            <a:graphicFrameLocks/>
          </p:cNvGraphicFramePr>
          <p:nvPr>
            <p:extLst>
              <p:ext uri="{D42A27DB-BD31-4B8C-83A1-F6EECF244321}">
                <p14:modId xmlns:p14="http://schemas.microsoft.com/office/powerpoint/2010/main" xmlns="" val="3782262962"/>
              </p:ext>
            </p:extLst>
          </p:nvPr>
        </p:nvGraphicFramePr>
        <p:xfrm>
          <a:off x="2514600" y="1403418"/>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09827516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Эрүүл мэнд</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xmlns="" val="3619421615"/>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sp>
        <p:nvSpPr>
          <p:cNvPr id="13" name="Rectangle 12"/>
          <p:cNvSpPr/>
          <p:nvPr/>
        </p:nvSpPr>
        <p:spPr>
          <a:xfrm>
            <a:off x="1232681" y="2946725"/>
            <a:ext cx="7127103" cy="2923877"/>
          </a:xfrm>
          <a:prstGeom prst="rect">
            <a:avLst/>
          </a:prstGeom>
        </p:spPr>
        <p:txBody>
          <a:bodyPr wrap="square">
            <a:spAutoFit/>
          </a:bodyPr>
          <a:lstStyle/>
          <a:p>
            <a:endParaRPr lang="mn-MN" dirty="0" smtClean="0"/>
          </a:p>
          <a:p>
            <a:endParaRPr lang="mn-MN" dirty="0"/>
          </a:p>
          <a:p>
            <a:endParaRPr lang="mn-MN" dirty="0" smtClean="0"/>
          </a:p>
          <a:p>
            <a:endParaRPr lang="mn-MN" dirty="0"/>
          </a:p>
          <a:p>
            <a:pPr algn="just"/>
            <a:endParaRPr lang="en-US" sz="1400" dirty="0" smtClean="0">
              <a:solidFill>
                <a:srgbClr val="002060"/>
              </a:solidFill>
              <a:latin typeface="Arial" pitchFamily="34" charset="0"/>
              <a:cs typeface="Arial" pitchFamily="34" charset="0"/>
            </a:endParaRPr>
          </a:p>
          <a:p>
            <a:pPr algn="just"/>
            <a:endParaRPr lang="en-US" sz="1400" dirty="0">
              <a:solidFill>
                <a:srgbClr val="002060"/>
              </a:solidFill>
              <a:latin typeface="Arial" pitchFamily="34" charset="0"/>
              <a:cs typeface="Arial" pitchFamily="34" charset="0"/>
            </a:endParaRPr>
          </a:p>
          <a:p>
            <a:pPr algn="just"/>
            <a:r>
              <a:rPr lang="mn-MN" sz="1400" dirty="0" smtClean="0">
                <a:solidFill>
                  <a:srgbClr val="002060"/>
                </a:solidFill>
                <a:latin typeface="Arial" pitchFamily="34" charset="0"/>
                <a:cs typeface="Arial" pitchFamily="34" charset="0"/>
              </a:rPr>
              <a:t>Тухайн </a:t>
            </a:r>
            <a:r>
              <a:rPr lang="mn-MN" sz="1400" dirty="0">
                <a:solidFill>
                  <a:srgbClr val="002060"/>
                </a:solidFill>
                <a:latin typeface="Arial" pitchFamily="34" charset="0"/>
                <a:cs typeface="Arial" pitchFamily="34" charset="0"/>
              </a:rPr>
              <a:t>сарын  байдлаар стационарит шинээр 5012 эмчлүүлэгч хэвтэж, 5044 эмчлүүлэгч эмнэлгээс гарсан бөгөөд нийт  36739 ор хоног ашиглаж, дундаж ор хоног 7.3 байна. 2018 оны 5 сарын байдлаар 74160 амбулаторийн үзлэг бүртгэгдсэнээс урьдчилан сэргийлэх үзлэг 29.8 %, амбулаторийн үзлэг 47.1%, идэвхитэй хяналт 15.8 %, гэрийн үзлэг 7.3 %- ийг эзэлж байна. Нийт үзлэгт хамрагдсан хүмүүсийн 36.7 хувь нь эрэгтэй, 63.3 хувь нь эмэгтэй хүн байна. </a:t>
            </a:r>
            <a:endParaRPr lang="en-US" sz="1400" dirty="0">
              <a:solidFill>
                <a:srgbClr val="002060"/>
              </a:solidFill>
              <a:latin typeface="Arial" pitchFamily="34" charset="0"/>
              <a:cs typeface="Arial" pitchFamily="34" charset="0"/>
            </a:endParaRPr>
          </a:p>
        </p:txBody>
      </p:sp>
      <p:graphicFrame>
        <p:nvGraphicFramePr>
          <p:cNvPr id="11" name="Chart 15"/>
          <p:cNvGraphicFramePr>
            <a:graphicFrameLocks/>
          </p:cNvGraphicFramePr>
          <p:nvPr>
            <p:extLst>
              <p:ext uri="{D42A27DB-BD31-4B8C-83A1-F6EECF244321}">
                <p14:modId xmlns:p14="http://schemas.microsoft.com/office/powerpoint/2010/main" xmlns="" val="2785464341"/>
              </p:ext>
            </p:extLst>
          </p:nvPr>
        </p:nvGraphicFramePr>
        <p:xfrm>
          <a:off x="1818973" y="1212536"/>
          <a:ext cx="6400800" cy="26908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409827516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Эрүүл мэнд</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xmlns="" val="463820752"/>
              </p:ext>
            </p:extLst>
          </p:nvPr>
        </p:nvGraphicFramePr>
        <p:xfrm>
          <a:off x="1514988" y="1390135"/>
          <a:ext cx="7198686"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1"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2"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5019385" y="3823823"/>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5"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sp>
        <p:nvSpPr>
          <p:cNvPr id="19" name="Rectangle 18"/>
          <p:cNvSpPr/>
          <p:nvPr/>
        </p:nvSpPr>
        <p:spPr>
          <a:xfrm>
            <a:off x="1459026" y="4568091"/>
            <a:ext cx="7254648" cy="738664"/>
          </a:xfrm>
          <a:prstGeom prst="rect">
            <a:avLst/>
          </a:prstGeom>
        </p:spPr>
        <p:txBody>
          <a:bodyPr wrap="square">
            <a:spAutoFit/>
          </a:bodyPr>
          <a:lstStyle/>
          <a:p>
            <a:pPr algn="just"/>
            <a:r>
              <a:rPr lang="mn-MN" sz="1400" dirty="0">
                <a:solidFill>
                  <a:srgbClr val="002060"/>
                </a:solidFill>
                <a:latin typeface="Arial" pitchFamily="34" charset="0"/>
                <a:cs typeface="Arial" pitchFamily="34" charset="0"/>
              </a:rPr>
              <a:t>Халдварт өвчний  202 тохиолдол бүртгэгдээд байгаа нь урьд оны мөн үеэс 85 тохиолдлоор буурч, 10000 хүн амд ногдох халдварт өвчнөөр өвчлөгчдийн тоо 44.1 болж өмнөх оны мөн үеэс 19.4 хувиар буурсан байна. </a:t>
            </a:r>
          </a:p>
        </p:txBody>
      </p:sp>
    </p:spTree>
    <p:extLst>
      <p:ext uri="{BB962C8B-B14F-4D97-AF65-F5344CB8AC3E}">
        <p14:creationId xmlns:p14="http://schemas.microsoft.com/office/powerpoint/2010/main" xmlns="" val="409827516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Хөдөлмөр</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graphicFrame>
        <p:nvGraphicFramePr>
          <p:cNvPr id="8" name="Chart 7"/>
          <p:cNvGraphicFramePr>
            <a:graphicFrameLocks/>
          </p:cNvGraphicFramePr>
          <p:nvPr>
            <p:extLst>
              <p:ext uri="{D42A27DB-BD31-4B8C-83A1-F6EECF244321}">
                <p14:modId xmlns:p14="http://schemas.microsoft.com/office/powerpoint/2010/main" xmlns="" val="4197900059"/>
              </p:ext>
            </p:extLst>
          </p:nvPr>
        </p:nvGraphicFramePr>
        <p:xfrm>
          <a:off x="1514989" y="1390135"/>
          <a:ext cx="533065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9"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1"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2"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sp>
        <p:nvSpPr>
          <p:cNvPr id="14" name="Rectangle 13"/>
          <p:cNvSpPr/>
          <p:nvPr/>
        </p:nvSpPr>
        <p:spPr>
          <a:xfrm>
            <a:off x="1656748" y="3752166"/>
            <a:ext cx="6546726" cy="923330"/>
          </a:xfrm>
          <a:prstGeom prst="rect">
            <a:avLst/>
          </a:prstGeom>
        </p:spPr>
        <p:txBody>
          <a:bodyPr wrap="square">
            <a:spAutoFit/>
          </a:bodyPr>
          <a:lstStyle/>
          <a:p>
            <a:endParaRPr lang="mn-MN" dirty="0" smtClean="0">
              <a:solidFill>
                <a:prstClr val="black"/>
              </a:solidFill>
            </a:endParaRPr>
          </a:p>
          <a:p>
            <a:endParaRPr lang="mn-MN" dirty="0">
              <a:solidFill>
                <a:prstClr val="black"/>
              </a:solidFill>
            </a:endParaRPr>
          </a:p>
          <a:p>
            <a:endParaRPr lang="mn-MN" dirty="0" smtClean="0">
              <a:solidFill>
                <a:prstClr val="black"/>
              </a:solidFill>
            </a:endParaRPr>
          </a:p>
        </p:txBody>
      </p:sp>
      <p:sp>
        <p:nvSpPr>
          <p:cNvPr id="18" name="Rectangle 17"/>
          <p:cNvSpPr/>
          <p:nvPr/>
        </p:nvSpPr>
        <p:spPr>
          <a:xfrm>
            <a:off x="1334994" y="4298048"/>
            <a:ext cx="7725818" cy="1815882"/>
          </a:xfrm>
          <a:prstGeom prst="rect">
            <a:avLst/>
          </a:prstGeom>
        </p:spPr>
        <p:txBody>
          <a:bodyPr wrap="square">
            <a:spAutoFit/>
          </a:bodyPr>
          <a:lstStyle/>
          <a:p>
            <a:pPr algn="just"/>
            <a:r>
              <a:rPr lang="mn-MN" sz="1400" dirty="0">
                <a:solidFill>
                  <a:srgbClr val="002060"/>
                </a:solidFill>
                <a:latin typeface="Arial" pitchFamily="34" charset="0"/>
                <a:cs typeface="Arial" pitchFamily="34" charset="0"/>
              </a:rPr>
              <a:t>2018 оны 5 сарын байдлаар аймгийн хөдөлмөрийн хэлтэст бүртгэлтэй, ажил  хайж байгаа  733 хүн бүртгэгдсэн нь өмнөх оны мөн үеэс 334 хүнээр буурсан байна. Нийт ажилгүйчүүдийн 50.2  хувь буюу 368 хүн нь эмэгтэйчүүд байна. Ажил хайгч  иргэдийн 9.0 хувь нь дипломын болон баклаврын дээд, 3.0 хувь нь тусгай мэргэжлийн дунд, 9.0 хувь нь техникийн болон мэргэжлийн, 40.0 хувь нь бүрэн дунд, 26.0 хувь нь суурь, 10.0 хувь нь бага, 3.0 хувь нь боловсролгүй иргэд байна. Нийт бүртгэлтэй ажил хайгч иргэдийн 3.4 хувь буюу 25 нь хөгжлийн бэрхшээлтэй иргэд байгаа бол 43.2 хувь нь 15-34 насны залуучууд байна.</a:t>
            </a:r>
          </a:p>
        </p:txBody>
      </p:sp>
      <p:graphicFrame>
        <p:nvGraphicFramePr>
          <p:cNvPr id="2" name="Chart 9"/>
          <p:cNvGraphicFramePr>
            <a:graphicFrameLocks/>
          </p:cNvGraphicFramePr>
          <p:nvPr>
            <p:extLst>
              <p:ext uri="{D42A27DB-BD31-4B8C-83A1-F6EECF244321}">
                <p14:modId xmlns:p14="http://schemas.microsoft.com/office/powerpoint/2010/main" xmlns="" val="2199012220"/>
              </p:ext>
            </p:extLst>
          </p:nvPr>
        </p:nvGraphicFramePr>
        <p:xfrm>
          <a:off x="5057182" y="1367443"/>
          <a:ext cx="3727450" cy="28051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94387785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485900" y="156099"/>
            <a:ext cx="7744989" cy="377301"/>
            <a:chOff x="1485900" y="156099"/>
            <a:chExt cx="7744989" cy="377301"/>
          </a:xfrm>
        </p:grpSpPr>
        <p:cxnSp>
          <p:nvCxnSpPr>
            <p:cNvPr id="26" name="Straight Connector 25"/>
            <p:cNvCxnSpPr/>
            <p:nvPr/>
          </p:nvCxnSpPr>
          <p:spPr>
            <a:xfrm>
              <a:off x="1485900" y="533400"/>
              <a:ext cx="7677150" cy="0"/>
            </a:xfrm>
            <a:prstGeom prst="line">
              <a:avLst/>
            </a:prstGeom>
            <a:ln w="285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77656" y="156099"/>
              <a:ext cx="5253233" cy="338554"/>
            </a:xfrm>
            <a:prstGeom prst="rect">
              <a:avLst/>
            </a:prstGeom>
          </p:spPr>
          <p:txBody>
            <a:bodyPr wrap="none">
              <a:spAutoFit/>
            </a:bodyPr>
            <a:lstStyle/>
            <a:p>
              <a:r>
                <a:rPr lang="mn-MN" sz="1600" dirty="0" smtClean="0">
                  <a:solidFill>
                    <a:srgbClr val="002060"/>
                  </a:solidFill>
                  <a:latin typeface="Arial" panose="020B0604020202020204" pitchFamily="34" charset="0"/>
                  <a:ea typeface="Tahoma" pitchFamily="34" charset="0"/>
                  <a:cs typeface="Arial" panose="020B0604020202020204" pitchFamily="34" charset="0"/>
                </a:rPr>
                <a:t>    ДУНДГОВЬ </a:t>
              </a:r>
              <a:r>
                <a:rPr lang="mn-MN" sz="1600" dirty="0">
                  <a:solidFill>
                    <a:srgbClr val="002060"/>
                  </a:solidFill>
                  <a:latin typeface="Arial" panose="020B0604020202020204" pitchFamily="34" charset="0"/>
                  <a:ea typeface="Tahoma" pitchFamily="34" charset="0"/>
                  <a:cs typeface="Arial" panose="020B0604020202020204" pitchFamily="34" charset="0"/>
                </a:rPr>
                <a:t>АЙМГИЙН СТАТИСТИКИЙН ХЭЛТЭС</a:t>
              </a:r>
              <a:endParaRPr lang="en-US" sz="1600" dirty="0">
                <a:solidFill>
                  <a:srgbClr val="002060"/>
                </a:solidFill>
                <a:latin typeface="Arial" panose="020B0604020202020204" pitchFamily="34" charset="0"/>
                <a:ea typeface="Tahoma" pitchFamily="34" charset="0"/>
                <a:cs typeface="Arial" panose="020B0604020202020204" pitchFamily="34" charset="0"/>
              </a:endParaRPr>
            </a:p>
          </p:txBody>
        </p:sp>
      </p:grpSp>
      <p:sp>
        <p:nvSpPr>
          <p:cNvPr id="61" name="Rectangle 60"/>
          <p:cNvSpPr/>
          <p:nvPr/>
        </p:nvSpPr>
        <p:spPr>
          <a:xfrm>
            <a:off x="2438400" y="804971"/>
            <a:ext cx="5486400" cy="369332"/>
          </a:xfrm>
          <a:prstGeom prst="rect">
            <a:avLst/>
          </a:prstGeom>
        </p:spPr>
        <p:txBody>
          <a:bodyPr wrap="square">
            <a:spAutoFit/>
          </a:bodyPr>
          <a:lstStyle/>
          <a:p>
            <a:pPr marL="514350" indent="-514350" algn="just">
              <a:spcBef>
                <a:spcPct val="20000"/>
              </a:spcBef>
              <a:buClr>
                <a:srgbClr val="F79646">
                  <a:lumMod val="50000"/>
                </a:srgbClr>
              </a:buClr>
              <a:buSzPct val="80000"/>
              <a:defRPr/>
            </a:pP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ХҮН </a:t>
            </a:r>
            <a:r>
              <a:rPr lang="mn-MN" b="1" kern="0" dirty="0">
                <a:solidFill>
                  <a:srgbClr val="1F497D">
                    <a:lumMod val="75000"/>
                  </a:srgbClr>
                </a:solidFill>
                <a:latin typeface="Arial Unicode MS" pitchFamily="34" charset="-128"/>
                <a:ea typeface="Arial Unicode MS" pitchFamily="34" charset="-128"/>
                <a:cs typeface="Arial Unicode MS" pitchFamily="34" charset="-128"/>
              </a:rPr>
              <a:t>АМ, НИЙГМИЙН ҮЗҮҮЛЭЛТ – </a:t>
            </a:r>
            <a:r>
              <a:rPr lang="mn-MN" b="1" kern="0" dirty="0" smtClean="0">
                <a:solidFill>
                  <a:srgbClr val="1F497D">
                    <a:lumMod val="75000"/>
                  </a:srgbClr>
                </a:solidFill>
                <a:latin typeface="Arial Unicode MS" pitchFamily="34" charset="-128"/>
                <a:ea typeface="Arial Unicode MS" pitchFamily="34" charset="-128"/>
                <a:cs typeface="Arial Unicode MS" pitchFamily="34" charset="-128"/>
              </a:rPr>
              <a:t>Хөдөлмөр</a:t>
            </a:r>
            <a:endParaRPr lang="mn-MN" b="1" kern="0" dirty="0">
              <a:solidFill>
                <a:srgbClr val="1F497D">
                  <a:lumMod val="75000"/>
                </a:srgbClr>
              </a:solidFill>
              <a:latin typeface="Arial Unicode MS" pitchFamily="34" charset="-128"/>
              <a:ea typeface="Arial Unicode MS" pitchFamily="34" charset="-128"/>
              <a:cs typeface="Arial Unicode MS" pitchFamily="34" charset="-128"/>
            </a:endParaRPr>
          </a:p>
        </p:txBody>
      </p:sp>
      <p:sp>
        <p:nvSpPr>
          <p:cNvPr id="7" name="Title 5"/>
          <p:cNvSpPr txBox="1">
            <a:spLocks/>
          </p:cNvSpPr>
          <p:nvPr/>
        </p:nvSpPr>
        <p:spPr>
          <a:xfrm>
            <a:off x="1639330" y="4695592"/>
            <a:ext cx="6760086" cy="1120347"/>
          </a:xfrm>
          <a:prstGeom prst="rect">
            <a:avLst/>
          </a:prstGeom>
        </p:spPr>
        <p:txBody>
          <a:bodyPr vert="horz" lIns="91440" tIns="45720" rIns="91440" bIns="45720" rtlCol="0" anchor="b">
            <a:normAutofit/>
          </a:bodyPr>
          <a:lstStyle/>
          <a:p>
            <a:pPr algn="just">
              <a:lnSpc>
                <a:spcPct val="90000"/>
              </a:lnSpc>
              <a:spcBef>
                <a:spcPct val="0"/>
              </a:spcBef>
              <a:defRPr/>
            </a:pPr>
            <a:endParaRPr lang="en-US" b="1" dirty="0">
              <a:solidFill>
                <a:prstClr val="black"/>
              </a:solidFill>
              <a:latin typeface="Arial" pitchFamily="34" charset="0"/>
              <a:cs typeface="Arial" pitchFamily="34" charset="0"/>
            </a:endParaRPr>
          </a:p>
        </p:txBody>
      </p:sp>
      <p:sp>
        <p:nvSpPr>
          <p:cNvPr id="9" name="Title 5"/>
          <p:cNvSpPr txBox="1">
            <a:spLocks/>
          </p:cNvSpPr>
          <p:nvPr/>
        </p:nvSpPr>
        <p:spPr>
          <a:xfrm>
            <a:off x="1366839" y="2133600"/>
            <a:ext cx="2489200" cy="85725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1" name="Title 5"/>
          <p:cNvSpPr txBox="1">
            <a:spLocks/>
          </p:cNvSpPr>
          <p:nvPr/>
        </p:nvSpPr>
        <p:spPr>
          <a:xfrm>
            <a:off x="2719401" y="990600"/>
            <a:ext cx="3748087" cy="457200"/>
          </a:xfrm>
          <a:prstGeom prst="rect">
            <a:avLst/>
          </a:prstGeom>
        </p:spPr>
        <p:txBody>
          <a:bodyPr anchor="b">
            <a:normAutofit/>
          </a:bodyPr>
          <a:lstStyle/>
          <a:p>
            <a:pPr algn="ctr">
              <a:lnSpc>
                <a:spcPct val="90000"/>
              </a:lnSpc>
              <a:defRPr/>
            </a:pPr>
            <a:endParaRPr lang="en-US" b="1" dirty="0">
              <a:solidFill>
                <a:prstClr val="black"/>
              </a:solidFill>
              <a:latin typeface="Arial" pitchFamily="34" charset="0"/>
              <a:cs typeface="Arial" panose="020B0604020202020204" pitchFamily="34" charset="0"/>
            </a:endParaRPr>
          </a:p>
        </p:txBody>
      </p:sp>
      <p:sp>
        <p:nvSpPr>
          <p:cNvPr id="12" name="Title 5"/>
          <p:cNvSpPr txBox="1">
            <a:spLocks/>
          </p:cNvSpPr>
          <p:nvPr/>
        </p:nvSpPr>
        <p:spPr>
          <a:xfrm rot="10800000" flipH="1" flipV="1">
            <a:off x="5086361" y="2057400"/>
            <a:ext cx="2735263" cy="838200"/>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3" name="Title 5"/>
          <p:cNvSpPr txBox="1">
            <a:spLocks/>
          </p:cNvSpPr>
          <p:nvPr/>
        </p:nvSpPr>
        <p:spPr>
          <a:xfrm>
            <a:off x="1093788" y="3962416"/>
            <a:ext cx="3371850" cy="1516063"/>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4" name="Title 5"/>
          <p:cNvSpPr txBox="1">
            <a:spLocks/>
          </p:cNvSpPr>
          <p:nvPr/>
        </p:nvSpPr>
        <p:spPr>
          <a:xfrm>
            <a:off x="5019385" y="3823823"/>
            <a:ext cx="3032125" cy="1431925"/>
          </a:xfrm>
          <a:prstGeom prst="rect">
            <a:avLst/>
          </a:prstGeom>
        </p:spPr>
        <p:txBody>
          <a:bodyPr anchor="b">
            <a:normAutofit/>
          </a:bodyPr>
          <a:lstStyle/>
          <a:p>
            <a:pPr algn="ctr">
              <a:lnSpc>
                <a:spcPct val="90000"/>
              </a:lnSpc>
              <a:defRPr/>
            </a:pPr>
            <a:endParaRPr lang="en-US" b="1" dirty="0">
              <a:solidFill>
                <a:srgbClr val="5B9BD5">
                  <a:lumMod val="75000"/>
                </a:srgbClr>
              </a:solidFill>
              <a:latin typeface="Arial" pitchFamily="34" charset="0"/>
              <a:cs typeface="Arial" panose="020B0604020202020204" pitchFamily="34" charset="0"/>
            </a:endParaRPr>
          </a:p>
        </p:txBody>
      </p:sp>
      <p:sp>
        <p:nvSpPr>
          <p:cNvPr id="15" name="Title 5"/>
          <p:cNvSpPr txBox="1">
            <a:spLocks/>
          </p:cNvSpPr>
          <p:nvPr/>
        </p:nvSpPr>
        <p:spPr>
          <a:xfrm>
            <a:off x="1447809" y="5478463"/>
            <a:ext cx="6911975" cy="711200"/>
          </a:xfrm>
          <a:prstGeom prst="rect">
            <a:avLst/>
          </a:prstGeom>
        </p:spPr>
        <p:txBody>
          <a:bodyPr anchor="b"/>
          <a:lstStyle/>
          <a:p>
            <a:pPr algn="ctr">
              <a:lnSpc>
                <a:spcPct val="90000"/>
              </a:lnSpc>
              <a:defRPr/>
            </a:pPr>
            <a:endParaRPr lang="en-US" sz="1600" dirty="0">
              <a:solidFill>
                <a:prstClr val="black"/>
              </a:solidFill>
              <a:latin typeface="Arial" pitchFamily="34" charset="0"/>
              <a:cs typeface="Arial" panose="020B0604020202020204" pitchFamily="34" charset="0"/>
            </a:endParaRPr>
          </a:p>
        </p:txBody>
      </p:sp>
      <p:sp>
        <p:nvSpPr>
          <p:cNvPr id="18" name="Rectangle 17"/>
          <p:cNvSpPr/>
          <p:nvPr/>
        </p:nvSpPr>
        <p:spPr>
          <a:xfrm>
            <a:off x="1093789" y="2551841"/>
            <a:ext cx="7497148" cy="3139321"/>
          </a:xfrm>
          <a:prstGeom prst="rect">
            <a:avLst/>
          </a:prstGeom>
        </p:spPr>
        <p:txBody>
          <a:bodyPr wrap="square">
            <a:spAutoFit/>
          </a:bodyPr>
          <a:lstStyle/>
          <a:p>
            <a:endParaRPr lang="mn-MN" dirty="0" smtClean="0"/>
          </a:p>
          <a:p>
            <a:endParaRPr lang="mn-MN" dirty="0"/>
          </a:p>
          <a:p>
            <a:endParaRPr lang="mn-MN" dirty="0" smtClean="0"/>
          </a:p>
          <a:p>
            <a:endParaRPr lang="mn-MN" dirty="0"/>
          </a:p>
          <a:p>
            <a:endParaRPr lang="mn-MN" dirty="0" smtClean="0"/>
          </a:p>
          <a:p>
            <a:endParaRPr lang="mn-MN" dirty="0"/>
          </a:p>
          <a:p>
            <a:pPr algn="just"/>
            <a:endParaRPr lang="mn-MN" dirty="0" smtClean="0"/>
          </a:p>
          <a:p>
            <a:pPr algn="just"/>
            <a:r>
              <a:rPr lang="mn-MN" dirty="0">
                <a:solidFill>
                  <a:srgbClr val="002060"/>
                </a:solidFill>
                <a:latin typeface="Arial" pitchFamily="34" charset="0"/>
                <a:cs typeface="Arial" pitchFamily="34" charset="0"/>
              </a:rPr>
              <a:t>Аймгийн хэмжээнд хөдөлмөрийн насны 10000 хүнд 240 ажилгүйчүүд ногдож байхад Говь-Угтаал 740,  Баянжаргалан 331, Сайнцагаан 253, Дэлгэрцогт 289, Хулд 310 , Гурвансайхан 283 байгаа нь аймгийн дунджаас  дээгүүр байна. </a:t>
            </a:r>
          </a:p>
        </p:txBody>
      </p:sp>
      <p:graphicFrame>
        <p:nvGraphicFramePr>
          <p:cNvPr id="16" name="Chart 7"/>
          <p:cNvGraphicFramePr>
            <a:graphicFrameLocks/>
          </p:cNvGraphicFramePr>
          <p:nvPr/>
        </p:nvGraphicFramePr>
        <p:xfrm>
          <a:off x="1828800" y="1169988"/>
          <a:ext cx="5791200" cy="2705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95742580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2. Information Dissemination Schedule_2017_last_o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 Information Dissemination Schedule_2017_last_ok</Template>
  <TotalTime>10915</TotalTime>
  <Words>713</Words>
  <Application>Microsoft Office PowerPoint</Application>
  <PresentationFormat>A4 Paper (210x297 mm)</PresentationFormat>
  <Paragraphs>86</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2. Information Dissemination Schedule_2017_last_ok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Lhagvadulam</dc:creator>
  <cp:lastModifiedBy>tuvshinjargal</cp:lastModifiedBy>
  <cp:revision>776</cp:revision>
  <cp:lastPrinted>2017-12-28T01:47:37Z</cp:lastPrinted>
  <dcterms:created xsi:type="dcterms:W3CDTF">2011-11-16T04:07:02Z</dcterms:created>
  <dcterms:modified xsi:type="dcterms:W3CDTF">2018-06-12T06:22:10Z</dcterms:modified>
</cp:coreProperties>
</file>