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drawings/drawing1.xml" ContentType="application/vnd.openxmlformats-officedocument.drawingml.chartshapes+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4.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drawings/drawing3.xml" ContentType="application/vnd.openxmlformats-officedocument.drawingml.chartshapes+xml"/>
  <Override PartName="/ppt/charts/chart27.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8.xml" ContentType="application/vnd.openxmlformats-officedocument.drawingml.chart+xml"/>
  <Override PartName="/ppt/notesSlides/notesSlide5.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2" r:id="rId1"/>
  </p:sldMasterIdLst>
  <p:notesMasterIdLst>
    <p:notesMasterId r:id="rId43"/>
  </p:notesMasterIdLst>
  <p:handoutMasterIdLst>
    <p:handoutMasterId r:id="rId44"/>
  </p:handoutMasterIdLst>
  <p:sldIdLst>
    <p:sldId id="279" r:id="rId2"/>
    <p:sldId id="280" r:id="rId3"/>
    <p:sldId id="297" r:id="rId4"/>
    <p:sldId id="282" r:id="rId5"/>
    <p:sldId id="296" r:id="rId6"/>
    <p:sldId id="295" r:id="rId7"/>
    <p:sldId id="257" r:id="rId8"/>
    <p:sldId id="283" r:id="rId9"/>
    <p:sldId id="258" r:id="rId10"/>
    <p:sldId id="285" r:id="rId11"/>
    <p:sldId id="313" r:id="rId12"/>
    <p:sldId id="307" r:id="rId13"/>
    <p:sldId id="270" r:id="rId14"/>
    <p:sldId id="261" r:id="rId15"/>
    <p:sldId id="312" r:id="rId16"/>
    <p:sldId id="284" r:id="rId17"/>
    <p:sldId id="300" r:id="rId18"/>
    <p:sldId id="301" r:id="rId19"/>
    <p:sldId id="278" r:id="rId20"/>
    <p:sldId id="274" r:id="rId21"/>
    <p:sldId id="286" r:id="rId22"/>
    <p:sldId id="287" r:id="rId23"/>
    <p:sldId id="292" r:id="rId24"/>
    <p:sldId id="266" r:id="rId25"/>
    <p:sldId id="293" r:id="rId26"/>
    <p:sldId id="291" r:id="rId27"/>
    <p:sldId id="288" r:id="rId28"/>
    <p:sldId id="311" r:id="rId29"/>
    <p:sldId id="303" r:id="rId30"/>
    <p:sldId id="304" r:id="rId31"/>
    <p:sldId id="305" r:id="rId32"/>
    <p:sldId id="268" r:id="rId33"/>
    <p:sldId id="289" r:id="rId34"/>
    <p:sldId id="265" r:id="rId35"/>
    <p:sldId id="309" r:id="rId36"/>
    <p:sldId id="310" r:id="rId37"/>
    <p:sldId id="290" r:id="rId38"/>
    <p:sldId id="299" r:id="rId39"/>
    <p:sldId id="302" r:id="rId40"/>
    <p:sldId id="276" r:id="rId41"/>
    <p:sldId id="298" r:id="rId42"/>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58" y="1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1.6460905349794261E-2"/>
          <c:y val="1.444894395443398E-3"/>
          <c:w val="0.95473251028806583"/>
          <c:h val="0.63147085844103812"/>
        </c:manualLayout>
      </c:layout>
      <c:lineChart>
        <c:grouping val="standard"/>
        <c:varyColors val="0"/>
        <c:ser>
          <c:idx val="0"/>
          <c:order val="0"/>
          <c:tx>
            <c:strRef>
              <c:f>Sheet1!$B$1</c:f>
              <c:strCache>
                <c:ptCount val="1"/>
                <c:pt idx="0">
                  <c:v>суурин хүн амын тоо</c:v>
                </c:pt>
              </c:strCache>
            </c:strRef>
          </c:tx>
          <c:dLbls>
            <c:dLbl>
              <c:idx val="0"/>
              <c:layout>
                <c:manualLayout>
                  <c:x val="-1.3043478260869591E-2"/>
                  <c:y val="-4.444444444444450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144927536231882E-2"/>
                  <c:y val="5.000000000000003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594202898550725E-2"/>
                  <c:y val="-9.444444444444453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492753623188421E-3"/>
                  <c:y val="3.888888888888889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7.2463768115942108E-3"/>
                  <c:y val="-8.333333333333341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6.1111111111111144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8840579710144956E-2"/>
                  <c:y val="-7.2222222222222313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8985507246376812E-3"/>
                  <c:y val="7.222222222222231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13365</c:v>
                </c:pt>
                <c:pt idx="1">
                  <c:v>13527</c:v>
                </c:pt>
                <c:pt idx="2">
                  <c:v>13509</c:v>
                </c:pt>
                <c:pt idx="3">
                  <c:v>13405</c:v>
                </c:pt>
                <c:pt idx="4">
                  <c:v>13643</c:v>
                </c:pt>
                <c:pt idx="5">
                  <c:v>13886</c:v>
                </c:pt>
                <c:pt idx="6">
                  <c:v>14008</c:v>
                </c:pt>
                <c:pt idx="7">
                  <c:v>14602</c:v>
                </c:pt>
                <c:pt idx="8">
                  <c:v>15120</c:v>
                </c:pt>
                <c:pt idx="9">
                  <c:v>15508</c:v>
                </c:pt>
                <c:pt idx="10">
                  <c:v>15762</c:v>
                </c:pt>
              </c:numCache>
            </c:numRef>
          </c:val>
          <c:smooth val="0"/>
        </c:ser>
        <c:dLbls>
          <c:showLegendKey val="0"/>
          <c:showVal val="1"/>
          <c:showCatName val="0"/>
          <c:showSerName val="0"/>
          <c:showPercent val="0"/>
          <c:showBubbleSize val="0"/>
        </c:dLbls>
        <c:dropLines/>
        <c:marker val="1"/>
        <c:smooth val="0"/>
        <c:axId val="241029776"/>
        <c:axId val="241030168"/>
      </c:lineChart>
      <c:catAx>
        <c:axId val="241029776"/>
        <c:scaling>
          <c:orientation val="minMax"/>
        </c:scaling>
        <c:delete val="0"/>
        <c:axPos val="b"/>
        <c:numFmt formatCode="General" sourceLinked="1"/>
        <c:majorTickMark val="none"/>
        <c:minorTickMark val="none"/>
        <c:tickLblPos val="nextTo"/>
        <c:crossAx val="241030168"/>
        <c:crosses val="autoZero"/>
        <c:auto val="1"/>
        <c:lblAlgn val="ctr"/>
        <c:lblOffset val="100"/>
        <c:noMultiLvlLbl val="0"/>
      </c:catAx>
      <c:valAx>
        <c:axId val="241030168"/>
        <c:scaling>
          <c:orientation val="minMax"/>
        </c:scaling>
        <c:delete val="1"/>
        <c:axPos val="l"/>
        <c:numFmt formatCode="General" sourceLinked="1"/>
        <c:majorTickMark val="none"/>
        <c:minorTickMark val="none"/>
        <c:tickLblPos val="none"/>
        <c:crossAx val="2410297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Гэрлэлт </c:v>
                </c:pt>
              </c:strCache>
            </c:strRef>
          </c:tx>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200</c:v>
                </c:pt>
                <c:pt idx="1">
                  <c:v>185</c:v>
                </c:pt>
                <c:pt idx="2">
                  <c:v>66</c:v>
                </c:pt>
                <c:pt idx="3">
                  <c:v>31</c:v>
                </c:pt>
                <c:pt idx="4">
                  <c:v>27</c:v>
                </c:pt>
                <c:pt idx="5">
                  <c:v>37</c:v>
                </c:pt>
                <c:pt idx="6">
                  <c:v>50</c:v>
                </c:pt>
                <c:pt idx="7">
                  <c:v>74</c:v>
                </c:pt>
                <c:pt idx="8">
                  <c:v>58</c:v>
                </c:pt>
                <c:pt idx="9">
                  <c:v>89</c:v>
                </c:pt>
                <c:pt idx="10">
                  <c:v>97</c:v>
                </c:pt>
              </c:numCache>
            </c:numRef>
          </c:val>
          <c:smooth val="1"/>
        </c:ser>
        <c:ser>
          <c:idx val="1"/>
          <c:order val="1"/>
          <c:tx>
            <c:strRef>
              <c:f>Sheet1!$C$1</c:f>
              <c:strCache>
                <c:ptCount val="1"/>
                <c:pt idx="0">
                  <c:v>Гэрлэлт цуцлалт </c:v>
                </c:pt>
              </c:strCache>
            </c:strRef>
          </c:tx>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2</c:v>
                </c:pt>
                <c:pt idx="1">
                  <c:v>2</c:v>
                </c:pt>
                <c:pt idx="2">
                  <c:v>12</c:v>
                </c:pt>
                <c:pt idx="3">
                  <c:v>5</c:v>
                </c:pt>
                <c:pt idx="4">
                  <c:v>15</c:v>
                </c:pt>
                <c:pt idx="5">
                  <c:v>18</c:v>
                </c:pt>
                <c:pt idx="6">
                  <c:v>19</c:v>
                </c:pt>
                <c:pt idx="7">
                  <c:v>19</c:v>
                </c:pt>
                <c:pt idx="8">
                  <c:v>19</c:v>
                </c:pt>
                <c:pt idx="9">
                  <c:v>13</c:v>
                </c:pt>
                <c:pt idx="10">
                  <c:v>29</c:v>
                </c:pt>
              </c:numCache>
            </c:numRef>
          </c:val>
          <c:smooth val="1"/>
        </c:ser>
        <c:dLbls>
          <c:showLegendKey val="0"/>
          <c:showVal val="0"/>
          <c:showCatName val="0"/>
          <c:showSerName val="0"/>
          <c:showPercent val="0"/>
          <c:showBubbleSize val="0"/>
        </c:dLbls>
        <c:marker val="1"/>
        <c:smooth val="0"/>
        <c:axId val="242822808"/>
        <c:axId val="242823200"/>
      </c:lineChart>
      <c:catAx>
        <c:axId val="242822808"/>
        <c:scaling>
          <c:orientation val="minMax"/>
        </c:scaling>
        <c:delete val="0"/>
        <c:axPos val="b"/>
        <c:numFmt formatCode="General" sourceLinked="1"/>
        <c:majorTickMark val="none"/>
        <c:minorTickMark val="none"/>
        <c:tickLblPos val="nextTo"/>
        <c:txPr>
          <a:bodyPr/>
          <a:lstStyle/>
          <a:p>
            <a:pPr>
              <a:defRPr sz="1200"/>
            </a:pPr>
            <a:endParaRPr lang="en-US"/>
          </a:p>
        </c:txPr>
        <c:crossAx val="242823200"/>
        <c:crosses val="autoZero"/>
        <c:auto val="1"/>
        <c:lblAlgn val="ctr"/>
        <c:lblOffset val="100"/>
        <c:noMultiLvlLbl val="1"/>
      </c:catAx>
      <c:valAx>
        <c:axId val="242823200"/>
        <c:scaling>
          <c:orientation val="minMax"/>
        </c:scaling>
        <c:delete val="0"/>
        <c:axPos val="l"/>
        <c:majorGridlines/>
        <c:title>
          <c:overlay val="0"/>
        </c:title>
        <c:numFmt formatCode="General" sourceLinked="1"/>
        <c:majorTickMark val="none"/>
        <c:minorTickMark val="none"/>
        <c:tickLblPos val="nextTo"/>
        <c:txPr>
          <a:bodyPr/>
          <a:lstStyle/>
          <a:p>
            <a:pPr>
              <a:defRPr sz="1400"/>
            </a:pPr>
            <a:endParaRPr lang="en-US"/>
          </a:p>
        </c:txPr>
        <c:crossAx val="242822808"/>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Нас баралт </c:v>
                </c:pt>
              </c:strCache>
            </c:strRef>
          </c:tx>
          <c:marker>
            <c:spPr>
              <a:solidFill>
                <a:srgbClr val="FF0000"/>
              </a:solidFill>
            </c:spPr>
          </c:marker>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91</c:v>
                </c:pt>
                <c:pt idx="1">
                  <c:v>73</c:v>
                </c:pt>
                <c:pt idx="2">
                  <c:v>101</c:v>
                </c:pt>
                <c:pt idx="3">
                  <c:v>105</c:v>
                </c:pt>
                <c:pt idx="4">
                  <c:v>46</c:v>
                </c:pt>
                <c:pt idx="5">
                  <c:v>102</c:v>
                </c:pt>
                <c:pt idx="6">
                  <c:v>95</c:v>
                </c:pt>
                <c:pt idx="7">
                  <c:v>103</c:v>
                </c:pt>
                <c:pt idx="8">
                  <c:v>90</c:v>
                </c:pt>
                <c:pt idx="9">
                  <c:v>79</c:v>
                </c:pt>
                <c:pt idx="10">
                  <c:v>111</c:v>
                </c:pt>
              </c:numCache>
            </c:numRef>
          </c:val>
          <c:smooth val="1"/>
        </c:ser>
        <c:ser>
          <c:idx val="1"/>
          <c:order val="1"/>
          <c:tx>
            <c:strRef>
              <c:f>Sheet1!$C$1</c:f>
              <c:strCache>
                <c:ptCount val="1"/>
                <c:pt idx="0">
                  <c:v>Үрчлэлт </c:v>
                </c:pt>
              </c:strCache>
            </c:strRef>
          </c:tx>
          <c:marker>
            <c:spPr>
              <a:solidFill>
                <a:srgbClr val="00B050"/>
              </a:solidFill>
            </c:spPr>
          </c:marker>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8</c:v>
                </c:pt>
                <c:pt idx="1">
                  <c:v>6</c:v>
                </c:pt>
                <c:pt idx="2">
                  <c:v>6</c:v>
                </c:pt>
                <c:pt idx="3">
                  <c:v>5</c:v>
                </c:pt>
                <c:pt idx="4">
                  <c:v>3</c:v>
                </c:pt>
                <c:pt idx="5">
                  <c:v>10</c:v>
                </c:pt>
                <c:pt idx="6">
                  <c:v>9</c:v>
                </c:pt>
                <c:pt idx="7">
                  <c:v>0</c:v>
                </c:pt>
                <c:pt idx="8">
                  <c:v>8</c:v>
                </c:pt>
                <c:pt idx="9">
                  <c:v>9</c:v>
                </c:pt>
                <c:pt idx="10">
                  <c:v>1</c:v>
                </c:pt>
              </c:numCache>
            </c:numRef>
          </c:val>
          <c:smooth val="1"/>
        </c:ser>
        <c:dLbls>
          <c:showLegendKey val="0"/>
          <c:showVal val="0"/>
          <c:showCatName val="0"/>
          <c:showSerName val="0"/>
          <c:showPercent val="0"/>
          <c:showBubbleSize val="0"/>
        </c:dLbls>
        <c:marker val="1"/>
        <c:smooth val="0"/>
        <c:axId val="242824376"/>
        <c:axId val="242824768"/>
      </c:lineChart>
      <c:catAx>
        <c:axId val="242824376"/>
        <c:scaling>
          <c:orientation val="minMax"/>
        </c:scaling>
        <c:delete val="0"/>
        <c:axPos val="b"/>
        <c:numFmt formatCode="General" sourceLinked="1"/>
        <c:majorTickMark val="none"/>
        <c:minorTickMark val="none"/>
        <c:tickLblPos val="nextTo"/>
        <c:txPr>
          <a:bodyPr/>
          <a:lstStyle/>
          <a:p>
            <a:pPr>
              <a:defRPr sz="1400">
                <a:latin typeface="Arial" pitchFamily="34" charset="0"/>
                <a:cs typeface="Arial" pitchFamily="34" charset="0"/>
              </a:defRPr>
            </a:pPr>
            <a:endParaRPr lang="en-US"/>
          </a:p>
        </c:txPr>
        <c:crossAx val="242824768"/>
        <c:crosses val="autoZero"/>
        <c:auto val="1"/>
        <c:lblAlgn val="ctr"/>
        <c:lblOffset val="100"/>
        <c:noMultiLvlLbl val="0"/>
      </c:catAx>
      <c:valAx>
        <c:axId val="242824768"/>
        <c:scaling>
          <c:orientation val="minMax"/>
        </c:scaling>
        <c:delete val="0"/>
        <c:axPos val="l"/>
        <c:majorGridlines/>
        <c:numFmt formatCode="General" sourceLinked="1"/>
        <c:majorTickMark val="none"/>
        <c:minorTickMark val="none"/>
        <c:tickLblPos val="nextTo"/>
        <c:txPr>
          <a:bodyPr/>
          <a:lstStyle/>
          <a:p>
            <a:pPr>
              <a:defRPr sz="1200">
                <a:latin typeface="Arial" pitchFamily="34" charset="0"/>
                <a:cs typeface="Arial" pitchFamily="34" charset="0"/>
              </a:defRPr>
            </a:pPr>
            <a:endParaRPr lang="en-US"/>
          </a:p>
        </c:txPr>
        <c:crossAx val="242824376"/>
        <c:crosses val="autoZero"/>
        <c:crossBetween val="between"/>
      </c:valAx>
      <c:dTable>
        <c:showHorzBorder val="1"/>
        <c:showVertBorder val="1"/>
        <c:showOutline val="1"/>
        <c:showKeys val="1"/>
        <c:txPr>
          <a:bodyPr/>
          <a:lstStyle/>
          <a:p>
            <a:pPr rtl="0">
              <a:defRPr sz="1200">
                <a:latin typeface="Arial" pitchFamily="34" charset="0"/>
                <a:cs typeface="Arial" pitchFamily="34" charset="0"/>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нас барсан 1 хүртэлх насны хүүхдийн тоо </c:v>
                </c:pt>
              </c:strCache>
            </c:strRef>
          </c:tx>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8</c:v>
                </c:pt>
                <c:pt idx="1">
                  <c:v>12</c:v>
                </c:pt>
                <c:pt idx="2">
                  <c:v>13</c:v>
                </c:pt>
                <c:pt idx="3">
                  <c:v>8</c:v>
                </c:pt>
                <c:pt idx="4">
                  <c:v>7</c:v>
                </c:pt>
                <c:pt idx="5">
                  <c:v>8</c:v>
                </c:pt>
                <c:pt idx="6">
                  <c:v>12</c:v>
                </c:pt>
                <c:pt idx="7">
                  <c:v>6</c:v>
                </c:pt>
                <c:pt idx="8">
                  <c:v>9</c:v>
                </c:pt>
                <c:pt idx="9">
                  <c:v>4</c:v>
                </c:pt>
                <c:pt idx="10">
                  <c:v>0</c:v>
                </c:pt>
              </c:numCache>
            </c:numRef>
          </c:val>
        </c:ser>
        <c:ser>
          <c:idx val="1"/>
          <c:order val="1"/>
          <c:tx>
            <c:strRef>
              <c:f>Sheet1!$C$1</c:f>
              <c:strCache>
                <c:ptCount val="1"/>
                <c:pt idx="0">
                  <c:v>1-5 насны хүүхдийн эндэгдэл </c:v>
                </c:pt>
              </c:strCache>
            </c:strRef>
          </c:tx>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0</c:v>
                </c:pt>
                <c:pt idx="1">
                  <c:v>1</c:v>
                </c:pt>
                <c:pt idx="2">
                  <c:v>3</c:v>
                </c:pt>
                <c:pt idx="3">
                  <c:v>0</c:v>
                </c:pt>
                <c:pt idx="4">
                  <c:v>0</c:v>
                </c:pt>
                <c:pt idx="5">
                  <c:v>2</c:v>
                </c:pt>
                <c:pt idx="6">
                  <c:v>0</c:v>
                </c:pt>
                <c:pt idx="7">
                  <c:v>0</c:v>
                </c:pt>
                <c:pt idx="8">
                  <c:v>0</c:v>
                </c:pt>
                <c:pt idx="9">
                  <c:v>0</c:v>
                </c:pt>
              </c:numCache>
            </c:numRef>
          </c:val>
        </c:ser>
        <c:dLbls>
          <c:showLegendKey val="0"/>
          <c:showVal val="0"/>
          <c:showCatName val="0"/>
          <c:showSerName val="0"/>
          <c:showPercent val="0"/>
          <c:showBubbleSize val="0"/>
        </c:dLbls>
        <c:gapWidth val="150"/>
        <c:shape val="cone"/>
        <c:axId val="243687632"/>
        <c:axId val="243688024"/>
        <c:axId val="0"/>
      </c:bar3DChart>
      <c:catAx>
        <c:axId val="243687632"/>
        <c:scaling>
          <c:orientation val="minMax"/>
        </c:scaling>
        <c:delete val="0"/>
        <c:axPos val="b"/>
        <c:numFmt formatCode="General" sourceLinked="1"/>
        <c:majorTickMark val="none"/>
        <c:minorTickMark val="none"/>
        <c:tickLblPos val="nextTo"/>
        <c:crossAx val="243688024"/>
        <c:crosses val="autoZero"/>
        <c:auto val="1"/>
        <c:lblAlgn val="ctr"/>
        <c:lblOffset val="100"/>
        <c:noMultiLvlLbl val="0"/>
      </c:catAx>
      <c:valAx>
        <c:axId val="243688024"/>
        <c:scaling>
          <c:orientation val="minMax"/>
        </c:scaling>
        <c:delete val="0"/>
        <c:axPos val="l"/>
        <c:majorGridlines/>
        <c:numFmt formatCode="General" sourceLinked="1"/>
        <c:majorTickMark val="none"/>
        <c:minorTickMark val="none"/>
        <c:tickLblPos val="nextTo"/>
        <c:txPr>
          <a:bodyPr/>
          <a:lstStyle/>
          <a:p>
            <a:pPr>
              <a:defRPr sz="1200">
                <a:latin typeface="Arial" pitchFamily="34" charset="0"/>
                <a:cs typeface="Arial" pitchFamily="34" charset="0"/>
              </a:defRPr>
            </a:pPr>
            <a:endParaRPr lang="en-US"/>
          </a:p>
        </c:txPr>
        <c:crossAx val="243687632"/>
        <c:crosses val="autoZero"/>
        <c:crossBetween val="between"/>
      </c:valAx>
      <c:dTable>
        <c:showHorzBorder val="1"/>
        <c:showVertBorder val="1"/>
        <c:showOutline val="1"/>
        <c:showKeys val="1"/>
        <c:txPr>
          <a:bodyPr/>
          <a:lstStyle/>
          <a:p>
            <a:pPr rtl="0">
              <a:defRPr sz="1200">
                <a:latin typeface="Arial" pitchFamily="34" charset="0"/>
                <a:cs typeface="Arial" pitchFamily="34" charset="0"/>
              </a:defRPr>
            </a:pPr>
            <a:endParaRPr lang="en-US"/>
          </a:p>
        </c:txPr>
      </c:dTable>
    </c:plotArea>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Хөдөөд </c:v>
                </c:pt>
              </c:strCache>
            </c:strRef>
          </c:tx>
          <c:invertIfNegative val="0"/>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0">
                  <c:v>3324</c:v>
                </c:pt>
                <c:pt idx="1">
                  <c:v>3189</c:v>
                </c:pt>
                <c:pt idx="2">
                  <c:v>3091</c:v>
                </c:pt>
                <c:pt idx="3">
                  <c:v>3040</c:v>
                </c:pt>
                <c:pt idx="4">
                  <c:v>3069</c:v>
                </c:pt>
                <c:pt idx="5">
                  <c:v>2989</c:v>
                </c:pt>
                <c:pt idx="6">
                  <c:v>3164</c:v>
                </c:pt>
                <c:pt idx="7">
                  <c:v>3229</c:v>
                </c:pt>
                <c:pt idx="8">
                  <c:v>3310</c:v>
                </c:pt>
              </c:numCache>
            </c:numRef>
          </c:val>
        </c:ser>
        <c:ser>
          <c:idx val="1"/>
          <c:order val="1"/>
          <c:tx>
            <c:strRef>
              <c:f>Sheet1!$C$1</c:f>
              <c:strCache>
                <c:ptCount val="1"/>
                <c:pt idx="0">
                  <c:v>Хүн ам насны бүлгээр 0-15 нас </c:v>
                </c:pt>
              </c:strCache>
            </c:strRef>
          </c:tx>
          <c:invertIfNegative val="0"/>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Sheet1!$C$2:$C$10</c:f>
              <c:numCache>
                <c:formatCode>General</c:formatCode>
                <c:ptCount val="9"/>
                <c:pt idx="0">
                  <c:v>3885</c:v>
                </c:pt>
                <c:pt idx="1">
                  <c:v>3711</c:v>
                </c:pt>
                <c:pt idx="2">
                  <c:v>3664</c:v>
                </c:pt>
                <c:pt idx="3">
                  <c:v>3811</c:v>
                </c:pt>
                <c:pt idx="4">
                  <c:v>3880</c:v>
                </c:pt>
                <c:pt idx="5">
                  <c:v>4080</c:v>
                </c:pt>
                <c:pt idx="6">
                  <c:v>2421</c:v>
                </c:pt>
                <c:pt idx="7">
                  <c:v>4676</c:v>
                </c:pt>
                <c:pt idx="8">
                  <c:v>4630</c:v>
                </c:pt>
              </c:numCache>
            </c:numRef>
          </c:val>
        </c:ser>
        <c:ser>
          <c:idx val="2"/>
          <c:order val="2"/>
          <c:tx>
            <c:strRef>
              <c:f>Sheet1!$D$1</c:f>
              <c:strCache>
                <c:ptCount val="1"/>
                <c:pt idx="0">
                  <c:v>16-59 нас </c:v>
                </c:pt>
              </c:strCache>
            </c:strRef>
          </c:tx>
          <c:invertIfNegative val="0"/>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Sheet1!$D$2:$D$10</c:f>
              <c:numCache>
                <c:formatCode>General</c:formatCode>
                <c:ptCount val="9"/>
                <c:pt idx="0">
                  <c:v>4047</c:v>
                </c:pt>
                <c:pt idx="1">
                  <c:v>8807</c:v>
                </c:pt>
                <c:pt idx="2">
                  <c:v>8740</c:v>
                </c:pt>
                <c:pt idx="3">
                  <c:v>8789</c:v>
                </c:pt>
                <c:pt idx="4">
                  <c:v>8922</c:v>
                </c:pt>
                <c:pt idx="5">
                  <c:v>8833</c:v>
                </c:pt>
                <c:pt idx="6">
                  <c:v>9054</c:v>
                </c:pt>
                <c:pt idx="7">
                  <c:v>9234</c:v>
                </c:pt>
                <c:pt idx="8">
                  <c:v>9600</c:v>
                </c:pt>
              </c:numCache>
            </c:numRef>
          </c:val>
        </c:ser>
        <c:ser>
          <c:idx val="3"/>
          <c:order val="3"/>
          <c:tx>
            <c:strRef>
              <c:f>Sheet1!$E$1</c:f>
              <c:strCache>
                <c:ptCount val="1"/>
                <c:pt idx="0">
                  <c:v>60 дээш нас </c:v>
                </c:pt>
              </c:strCache>
            </c:strRef>
          </c:tx>
          <c:invertIfNegative val="0"/>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Sheet1!$E$2:$E$10</c:f>
              <c:numCache>
                <c:formatCode>General</c:formatCode>
                <c:ptCount val="9"/>
                <c:pt idx="0">
                  <c:v>946</c:v>
                </c:pt>
                <c:pt idx="1">
                  <c:v>1019</c:v>
                </c:pt>
                <c:pt idx="2">
                  <c:v>1001</c:v>
                </c:pt>
                <c:pt idx="3">
                  <c:v>1043</c:v>
                </c:pt>
                <c:pt idx="4">
                  <c:v>1084</c:v>
                </c:pt>
                <c:pt idx="5">
                  <c:v>1095</c:v>
                </c:pt>
                <c:pt idx="6">
                  <c:v>1127</c:v>
                </c:pt>
                <c:pt idx="7">
                  <c:v>1210</c:v>
                </c:pt>
                <c:pt idx="8">
                  <c:v>1278</c:v>
                </c:pt>
              </c:numCache>
            </c:numRef>
          </c:val>
        </c:ser>
        <c:dLbls>
          <c:showLegendKey val="0"/>
          <c:showVal val="0"/>
          <c:showCatName val="0"/>
          <c:showSerName val="0"/>
          <c:showPercent val="0"/>
          <c:showBubbleSize val="0"/>
        </c:dLbls>
        <c:gapWidth val="150"/>
        <c:shape val="cone"/>
        <c:axId val="243689200"/>
        <c:axId val="243689984"/>
        <c:axId val="0"/>
      </c:bar3DChart>
      <c:catAx>
        <c:axId val="243689200"/>
        <c:scaling>
          <c:orientation val="minMax"/>
        </c:scaling>
        <c:delete val="0"/>
        <c:axPos val="b"/>
        <c:numFmt formatCode="General" sourceLinked="1"/>
        <c:majorTickMark val="none"/>
        <c:minorTickMark val="none"/>
        <c:tickLblPos val="nextTo"/>
        <c:txPr>
          <a:bodyPr/>
          <a:lstStyle/>
          <a:p>
            <a:pPr>
              <a:defRPr sz="1200"/>
            </a:pPr>
            <a:endParaRPr lang="en-US"/>
          </a:p>
        </c:txPr>
        <c:crossAx val="243689984"/>
        <c:crosses val="autoZero"/>
        <c:auto val="1"/>
        <c:lblAlgn val="ctr"/>
        <c:lblOffset val="100"/>
        <c:noMultiLvlLbl val="0"/>
      </c:catAx>
      <c:valAx>
        <c:axId val="243689984"/>
        <c:scaling>
          <c:orientation val="minMax"/>
        </c:scaling>
        <c:delete val="0"/>
        <c:axPos val="l"/>
        <c:majorGridlines/>
        <c:numFmt formatCode="General" sourceLinked="1"/>
        <c:majorTickMark val="none"/>
        <c:minorTickMark val="none"/>
        <c:tickLblPos val="nextTo"/>
        <c:txPr>
          <a:bodyPr/>
          <a:lstStyle/>
          <a:p>
            <a:pPr>
              <a:defRPr sz="1200"/>
            </a:pPr>
            <a:endParaRPr lang="en-US"/>
          </a:p>
        </c:txPr>
        <c:crossAx val="243689200"/>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ХРҮХ-т бүртгэлтэй ажилгүйчүүд</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186</c:v>
                </c:pt>
                <c:pt idx="1">
                  <c:v>198</c:v>
                </c:pt>
                <c:pt idx="2">
                  <c:v>159</c:v>
                </c:pt>
                <c:pt idx="3">
                  <c:v>133</c:v>
                </c:pt>
                <c:pt idx="4">
                  <c:v>98</c:v>
                </c:pt>
                <c:pt idx="5">
                  <c:v>252</c:v>
                </c:pt>
                <c:pt idx="6">
                  <c:v>138</c:v>
                </c:pt>
                <c:pt idx="7">
                  <c:v>251</c:v>
                </c:pt>
                <c:pt idx="8">
                  <c:v>474</c:v>
                </c:pt>
                <c:pt idx="9">
                  <c:v>416</c:v>
                </c:pt>
                <c:pt idx="10">
                  <c:v>193</c:v>
                </c:pt>
              </c:numCache>
            </c:numRef>
          </c:val>
        </c:ser>
        <c:dLbls>
          <c:showLegendKey val="0"/>
          <c:showVal val="1"/>
          <c:showCatName val="0"/>
          <c:showSerName val="0"/>
          <c:showPercent val="0"/>
          <c:showBubbleSize val="0"/>
        </c:dLbls>
        <c:gapWidth val="75"/>
        <c:shape val="cylinder"/>
        <c:axId val="243703624"/>
        <c:axId val="243704016"/>
        <c:axId val="0"/>
      </c:bar3DChart>
      <c:catAx>
        <c:axId val="243703624"/>
        <c:scaling>
          <c:orientation val="minMax"/>
        </c:scaling>
        <c:delete val="0"/>
        <c:axPos val="b"/>
        <c:numFmt formatCode="General" sourceLinked="1"/>
        <c:majorTickMark val="none"/>
        <c:minorTickMark val="none"/>
        <c:tickLblPos val="nextTo"/>
        <c:txPr>
          <a:bodyPr/>
          <a:lstStyle/>
          <a:p>
            <a:pPr>
              <a:defRPr sz="1200"/>
            </a:pPr>
            <a:endParaRPr lang="en-US"/>
          </a:p>
        </c:txPr>
        <c:crossAx val="243704016"/>
        <c:crosses val="autoZero"/>
        <c:auto val="1"/>
        <c:lblAlgn val="ctr"/>
        <c:lblOffset val="100"/>
        <c:noMultiLvlLbl val="0"/>
      </c:catAx>
      <c:valAx>
        <c:axId val="243704016"/>
        <c:scaling>
          <c:orientation val="minMax"/>
        </c:scaling>
        <c:delete val="0"/>
        <c:axPos val="l"/>
        <c:numFmt formatCode="General" sourceLinked="1"/>
        <c:majorTickMark val="none"/>
        <c:minorTickMark val="none"/>
        <c:tickLblPos val="nextTo"/>
        <c:crossAx val="243703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бүртгэгдсэн гэмт хэрэг </c:v>
                </c:pt>
              </c:strCache>
            </c:strRef>
          </c:tx>
          <c:spPr>
            <a:solidFill>
              <a:srgbClr val="92D050"/>
            </a:solidFill>
            <a:ln>
              <a:solidFill>
                <a:srgbClr val="FF0000"/>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117</c:v>
                </c:pt>
                <c:pt idx="1">
                  <c:v>111</c:v>
                </c:pt>
                <c:pt idx="2">
                  <c:v>135</c:v>
                </c:pt>
                <c:pt idx="3">
                  <c:v>109</c:v>
                </c:pt>
                <c:pt idx="4">
                  <c:v>99</c:v>
                </c:pt>
                <c:pt idx="5">
                  <c:v>150</c:v>
                </c:pt>
                <c:pt idx="6">
                  <c:v>123</c:v>
                </c:pt>
                <c:pt idx="7">
                  <c:v>118</c:v>
                </c:pt>
                <c:pt idx="8">
                  <c:v>109</c:v>
                </c:pt>
                <c:pt idx="9">
                  <c:v>97</c:v>
                </c:pt>
                <c:pt idx="10">
                  <c:v>115</c:v>
                </c:pt>
              </c:numCache>
            </c:numRef>
          </c:val>
        </c:ser>
        <c:ser>
          <c:idx val="1"/>
          <c:order val="1"/>
          <c:tx>
            <c:strRef>
              <c:f>Sheet1!$C$1</c:f>
              <c:strCache>
                <c:ptCount val="1"/>
                <c:pt idx="0">
                  <c:v>гэмт хэрэгт холбогдогсод </c:v>
                </c:pt>
              </c:strCache>
            </c:strRef>
          </c:tx>
          <c:spPr>
            <a:solidFill>
              <a:srgbClr val="FF0000"/>
            </a:solidFill>
          </c:spPr>
          <c:invertIfNegative val="0"/>
          <c:dLbls>
            <c:dLbl>
              <c:idx val="8"/>
              <c:tx>
                <c:rich>
                  <a:bodyPr/>
                  <a:lstStyle/>
                  <a:p>
                    <a:r>
                      <a:rPr lang="en-US" smtClean="0"/>
                      <a:t>55</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109</c:v>
                </c:pt>
                <c:pt idx="1">
                  <c:v>123</c:v>
                </c:pt>
                <c:pt idx="2">
                  <c:v>133</c:v>
                </c:pt>
                <c:pt idx="3">
                  <c:v>78</c:v>
                </c:pt>
                <c:pt idx="4">
                  <c:v>77</c:v>
                </c:pt>
                <c:pt idx="5">
                  <c:v>95</c:v>
                </c:pt>
                <c:pt idx="6">
                  <c:v>115</c:v>
                </c:pt>
                <c:pt idx="7">
                  <c:v>104</c:v>
                </c:pt>
                <c:pt idx="8">
                  <c:v>106</c:v>
                </c:pt>
                <c:pt idx="9">
                  <c:v>55</c:v>
                </c:pt>
                <c:pt idx="10">
                  <c:v>70</c:v>
                </c:pt>
              </c:numCache>
            </c:numRef>
          </c:val>
        </c:ser>
        <c:dLbls>
          <c:showLegendKey val="0"/>
          <c:showVal val="1"/>
          <c:showCatName val="0"/>
          <c:showSerName val="0"/>
          <c:showPercent val="0"/>
          <c:showBubbleSize val="0"/>
        </c:dLbls>
        <c:gapWidth val="150"/>
        <c:shape val="cone"/>
        <c:axId val="243704800"/>
        <c:axId val="243705192"/>
        <c:axId val="0"/>
      </c:bar3DChart>
      <c:catAx>
        <c:axId val="243704800"/>
        <c:scaling>
          <c:orientation val="minMax"/>
        </c:scaling>
        <c:delete val="0"/>
        <c:axPos val="b"/>
        <c:numFmt formatCode="General" sourceLinked="1"/>
        <c:majorTickMark val="none"/>
        <c:minorTickMark val="none"/>
        <c:tickLblPos val="nextTo"/>
        <c:txPr>
          <a:bodyPr/>
          <a:lstStyle/>
          <a:p>
            <a:pPr>
              <a:defRPr sz="1400"/>
            </a:pPr>
            <a:endParaRPr lang="en-US"/>
          </a:p>
        </c:txPr>
        <c:crossAx val="243705192"/>
        <c:crosses val="autoZero"/>
        <c:auto val="1"/>
        <c:lblAlgn val="ctr"/>
        <c:lblOffset val="100"/>
        <c:noMultiLvlLbl val="0"/>
      </c:catAx>
      <c:valAx>
        <c:axId val="243705192"/>
        <c:scaling>
          <c:orientation val="minMax"/>
        </c:scaling>
        <c:delete val="1"/>
        <c:axPos val="l"/>
        <c:numFmt formatCode="General" sourceLinked="1"/>
        <c:majorTickMark val="none"/>
        <c:minorTickMark val="none"/>
        <c:tickLblPos val="none"/>
        <c:crossAx val="243704800"/>
        <c:crosses val="autoZero"/>
        <c:crossBetween val="between"/>
      </c:valAx>
    </c:plotArea>
    <c:legend>
      <c:legendPos val="t"/>
      <c:overlay val="0"/>
      <c:txPr>
        <a:bodyPr/>
        <a:lstStyle/>
        <a:p>
          <a:pPr>
            <a:defRPr sz="14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135</c:v>
                </c:pt>
                <c:pt idx="1">
                  <c:v>118</c:v>
                </c:pt>
                <c:pt idx="2">
                  <c:v>195</c:v>
                </c:pt>
                <c:pt idx="3">
                  <c:v>459</c:v>
                </c:pt>
                <c:pt idx="4">
                  <c:v>284</c:v>
                </c:pt>
                <c:pt idx="5">
                  <c:v>220</c:v>
                </c:pt>
                <c:pt idx="6">
                  <c:v>210</c:v>
                </c:pt>
                <c:pt idx="7">
                  <c:v>358</c:v>
                </c:pt>
                <c:pt idx="8">
                  <c:v>293</c:v>
                </c:pt>
                <c:pt idx="9">
                  <c:v>86</c:v>
                </c:pt>
                <c:pt idx="10">
                  <c:v>86</c:v>
                </c:pt>
              </c:numCache>
            </c:numRef>
          </c:val>
        </c:ser>
        <c:dLbls>
          <c:showLegendKey val="0"/>
          <c:showVal val="1"/>
          <c:showCatName val="0"/>
          <c:showSerName val="0"/>
          <c:showPercent val="0"/>
          <c:showBubbleSize val="0"/>
        </c:dLbls>
        <c:gapWidth val="150"/>
        <c:shape val="cylinder"/>
        <c:axId val="243705584"/>
        <c:axId val="243706368"/>
        <c:axId val="0"/>
      </c:bar3DChart>
      <c:catAx>
        <c:axId val="243705584"/>
        <c:scaling>
          <c:orientation val="minMax"/>
        </c:scaling>
        <c:delete val="0"/>
        <c:axPos val="b"/>
        <c:numFmt formatCode="General" sourceLinked="1"/>
        <c:majorTickMark val="out"/>
        <c:minorTickMark val="none"/>
        <c:tickLblPos val="nextTo"/>
        <c:crossAx val="243706368"/>
        <c:crosses val="autoZero"/>
        <c:auto val="1"/>
        <c:lblAlgn val="ctr"/>
        <c:lblOffset val="100"/>
        <c:noMultiLvlLbl val="0"/>
      </c:catAx>
      <c:valAx>
        <c:axId val="243706368"/>
        <c:scaling>
          <c:orientation val="minMax"/>
        </c:scaling>
        <c:delete val="0"/>
        <c:axPos val="l"/>
        <c:majorGridlines/>
        <c:numFmt formatCode="General" sourceLinked="1"/>
        <c:majorTickMark val="out"/>
        <c:minorTickMark val="none"/>
        <c:tickLblPos val="nextTo"/>
        <c:crossAx val="2437055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Arial" pitchFamily="34" charset="0"/>
                <a:cs typeface="Arial" pitchFamily="34" charset="0"/>
              </a:defRPr>
            </a:pPr>
            <a:r>
              <a:rPr lang="mn-MN" sz="1800" dirty="0" smtClean="0">
                <a:latin typeface="Arial" pitchFamily="34" charset="0"/>
                <a:cs typeface="Arial" pitchFamily="34" charset="0"/>
              </a:rPr>
              <a:t>Сумын</a:t>
            </a:r>
            <a:r>
              <a:rPr lang="mn-MN" sz="1800" baseline="0" dirty="0" smtClean="0">
                <a:latin typeface="Arial" pitchFamily="34" charset="0"/>
                <a:cs typeface="Arial" pitchFamily="34" charset="0"/>
              </a:rPr>
              <a:t> нийт м</a:t>
            </a:r>
            <a:r>
              <a:rPr lang="mn-MN" sz="1800" dirty="0" smtClean="0">
                <a:latin typeface="Arial" pitchFamily="34" charset="0"/>
                <a:cs typeface="Arial" pitchFamily="34" charset="0"/>
              </a:rPr>
              <a:t>алтай </a:t>
            </a:r>
            <a:r>
              <a:rPr lang="mn-MN" sz="1800" dirty="0">
                <a:latin typeface="Arial" pitchFamily="34" charset="0"/>
                <a:cs typeface="Arial" pitchFamily="34" charset="0"/>
              </a:rPr>
              <a:t>өрх </a:t>
            </a:r>
          </a:p>
        </c:rich>
      </c:tx>
      <c:overlay val="0"/>
    </c:title>
    <c:autoTitleDeleted val="0"/>
    <c:plotArea>
      <c:layout/>
      <c:lineChart>
        <c:grouping val="standard"/>
        <c:varyColors val="0"/>
        <c:ser>
          <c:idx val="0"/>
          <c:order val="0"/>
          <c:tx>
            <c:strRef>
              <c:f>Sheet1!$B$1</c:f>
              <c:strCache>
                <c:ptCount val="1"/>
                <c:pt idx="0">
                  <c:v>Малтай өрх </c:v>
                </c:pt>
              </c:strCache>
            </c:strRef>
          </c:tx>
          <c:marker>
            <c:symbol val="none"/>
          </c:marker>
          <c:dLbls>
            <c:spPr>
              <a:noFill/>
              <a:ln>
                <a:noFill/>
              </a:ln>
              <a:effectLst/>
            </c:spPr>
            <c:txPr>
              <a:bodyPr/>
              <a:lstStyle/>
              <a:p>
                <a:pPr>
                  <a:defRPr sz="14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1043</c:v>
                </c:pt>
                <c:pt idx="1">
                  <c:v>1060</c:v>
                </c:pt>
                <c:pt idx="2">
                  <c:v>747</c:v>
                </c:pt>
                <c:pt idx="3">
                  <c:v>772</c:v>
                </c:pt>
                <c:pt idx="4">
                  <c:v>766</c:v>
                </c:pt>
                <c:pt idx="5">
                  <c:v>802</c:v>
                </c:pt>
                <c:pt idx="6">
                  <c:v>841</c:v>
                </c:pt>
                <c:pt idx="7">
                  <c:v>877</c:v>
                </c:pt>
                <c:pt idx="8">
                  <c:v>945</c:v>
                </c:pt>
                <c:pt idx="9">
                  <c:v>978</c:v>
                </c:pt>
                <c:pt idx="10">
                  <c:v>1006</c:v>
                </c:pt>
              </c:numCache>
            </c:numRef>
          </c:val>
          <c:smooth val="0"/>
        </c:ser>
        <c:dLbls>
          <c:showLegendKey val="0"/>
          <c:showVal val="1"/>
          <c:showCatName val="0"/>
          <c:showSerName val="0"/>
          <c:showPercent val="0"/>
          <c:showBubbleSize val="0"/>
        </c:dLbls>
        <c:smooth val="0"/>
        <c:axId val="243706760"/>
        <c:axId val="243677312"/>
      </c:lineChart>
      <c:catAx>
        <c:axId val="243706760"/>
        <c:scaling>
          <c:orientation val="minMax"/>
        </c:scaling>
        <c:delete val="0"/>
        <c:axPos val="b"/>
        <c:majorGridlines/>
        <c:numFmt formatCode="General" sourceLinked="1"/>
        <c:majorTickMark val="none"/>
        <c:minorTickMark val="none"/>
        <c:tickLblPos val="nextTo"/>
        <c:txPr>
          <a:bodyPr/>
          <a:lstStyle/>
          <a:p>
            <a:pPr>
              <a:defRPr sz="1400">
                <a:latin typeface="Arial" pitchFamily="34" charset="0"/>
                <a:cs typeface="Arial" pitchFamily="34" charset="0"/>
              </a:defRPr>
            </a:pPr>
            <a:endParaRPr lang="en-US"/>
          </a:p>
        </c:txPr>
        <c:crossAx val="243677312"/>
        <c:crosses val="autoZero"/>
        <c:auto val="1"/>
        <c:lblAlgn val="ctr"/>
        <c:lblOffset val="100"/>
        <c:noMultiLvlLbl val="0"/>
      </c:catAx>
      <c:valAx>
        <c:axId val="243677312"/>
        <c:scaling>
          <c:orientation val="minMax"/>
        </c:scaling>
        <c:delete val="0"/>
        <c:axPos val="l"/>
        <c:majorGridlines/>
        <c:numFmt formatCode="General" sourceLinked="1"/>
        <c:majorTickMark val="none"/>
        <c:minorTickMark val="none"/>
        <c:tickLblPos val="nextTo"/>
        <c:txPr>
          <a:bodyPr/>
          <a:lstStyle/>
          <a:p>
            <a:pPr>
              <a:defRPr sz="1400">
                <a:latin typeface="Arial" pitchFamily="34" charset="0"/>
                <a:cs typeface="Arial" pitchFamily="34" charset="0"/>
              </a:defRPr>
            </a:pPr>
            <a:endParaRPr lang="en-US"/>
          </a:p>
        </c:txPr>
        <c:crossAx val="243706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plotArea>
      <c:layout/>
      <c:barChart>
        <c:barDir val="col"/>
        <c:grouping val="clustered"/>
        <c:varyColors val="0"/>
        <c:ser>
          <c:idx val="0"/>
          <c:order val="0"/>
          <c:tx>
            <c:strRef>
              <c:f>Sheet1!$B$1</c:f>
              <c:strCache>
                <c:ptCount val="1"/>
                <c:pt idx="0">
                  <c:v>малчин өрх</c:v>
                </c:pt>
              </c:strCache>
            </c:strRef>
          </c:tx>
          <c:spPr>
            <a:solidFill>
              <a:srgbClr val="92D050"/>
            </a:solidFill>
          </c:spPr>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883</c:v>
                </c:pt>
                <c:pt idx="1">
                  <c:v>845</c:v>
                </c:pt>
                <c:pt idx="2">
                  <c:v>660</c:v>
                </c:pt>
                <c:pt idx="3">
                  <c:v>664</c:v>
                </c:pt>
                <c:pt idx="4">
                  <c:v>615</c:v>
                </c:pt>
                <c:pt idx="5">
                  <c:v>636</c:v>
                </c:pt>
                <c:pt idx="6">
                  <c:v>690</c:v>
                </c:pt>
                <c:pt idx="7">
                  <c:v>723</c:v>
                </c:pt>
                <c:pt idx="8">
                  <c:v>772</c:v>
                </c:pt>
                <c:pt idx="9">
                  <c:v>833</c:v>
                </c:pt>
                <c:pt idx="10">
                  <c:v>856</c:v>
                </c:pt>
              </c:numCache>
            </c:numRef>
          </c:val>
        </c:ser>
        <c:dLbls>
          <c:showLegendKey val="0"/>
          <c:showVal val="0"/>
          <c:showCatName val="0"/>
          <c:showSerName val="0"/>
          <c:showPercent val="0"/>
          <c:showBubbleSize val="0"/>
        </c:dLbls>
        <c:gapWidth val="150"/>
        <c:axId val="243678096"/>
        <c:axId val="243678488"/>
      </c:barChart>
      <c:catAx>
        <c:axId val="243678096"/>
        <c:scaling>
          <c:orientation val="minMax"/>
        </c:scaling>
        <c:delete val="0"/>
        <c:axPos val="b"/>
        <c:numFmt formatCode="General" sourceLinked="1"/>
        <c:majorTickMark val="none"/>
        <c:minorTickMark val="none"/>
        <c:tickLblPos val="nextTo"/>
        <c:crossAx val="243678488"/>
        <c:crosses val="autoZero"/>
        <c:auto val="1"/>
        <c:lblAlgn val="ctr"/>
        <c:lblOffset val="100"/>
        <c:noMultiLvlLbl val="0"/>
      </c:catAx>
      <c:valAx>
        <c:axId val="243678488"/>
        <c:scaling>
          <c:orientation val="minMax"/>
        </c:scaling>
        <c:delete val="0"/>
        <c:axPos val="l"/>
        <c:majorGridlines/>
        <c:numFmt formatCode="General" sourceLinked="1"/>
        <c:majorTickMark val="none"/>
        <c:minorTickMark val="none"/>
        <c:tickLblPos val="nextTo"/>
        <c:crossAx val="243678096"/>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7073136128277"/>
          <c:y val="4.4288443723946316E-2"/>
          <c:w val="0.72922926863871806"/>
          <c:h val="0.52601956924502058"/>
        </c:manualLayout>
      </c:layout>
      <c:lineChart>
        <c:grouping val="standard"/>
        <c:varyColors val="0"/>
        <c:ser>
          <c:idx val="0"/>
          <c:order val="0"/>
          <c:tx>
            <c:strRef>
              <c:f>Sheet1!$B$1</c:f>
              <c:strCache>
                <c:ptCount val="1"/>
                <c:pt idx="0">
                  <c:v>200 хүртэл  малтай өрх </c:v>
                </c:pt>
              </c:strCache>
            </c:strRef>
          </c:tx>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665</c:v>
                </c:pt>
                <c:pt idx="1">
                  <c:v>624</c:v>
                </c:pt>
                <c:pt idx="2">
                  <c:v>585</c:v>
                </c:pt>
                <c:pt idx="3">
                  <c:v>546</c:v>
                </c:pt>
                <c:pt idx="4">
                  <c:v>468</c:v>
                </c:pt>
                <c:pt idx="5">
                  <c:v>464</c:v>
                </c:pt>
                <c:pt idx="6">
                  <c:v>416</c:v>
                </c:pt>
                <c:pt idx="7">
                  <c:v>407</c:v>
                </c:pt>
                <c:pt idx="8">
                  <c:v>198</c:v>
                </c:pt>
                <c:pt idx="9">
                  <c:v>384</c:v>
                </c:pt>
                <c:pt idx="10">
                  <c:v>368</c:v>
                </c:pt>
              </c:numCache>
            </c:numRef>
          </c:val>
          <c:smooth val="0"/>
        </c:ser>
        <c:ser>
          <c:idx val="1"/>
          <c:order val="1"/>
          <c:tx>
            <c:strRef>
              <c:f>Sheet1!$C$1</c:f>
              <c:strCache>
                <c:ptCount val="1"/>
                <c:pt idx="0">
                  <c:v>201-500 малтай өрх </c:v>
                </c:pt>
              </c:strCache>
            </c:strRef>
          </c:tx>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307</c:v>
                </c:pt>
                <c:pt idx="1">
                  <c:v>346</c:v>
                </c:pt>
                <c:pt idx="2">
                  <c:v>122</c:v>
                </c:pt>
                <c:pt idx="3">
                  <c:v>173</c:v>
                </c:pt>
                <c:pt idx="4">
                  <c:v>216</c:v>
                </c:pt>
                <c:pt idx="5">
                  <c:v>200</c:v>
                </c:pt>
                <c:pt idx="6">
                  <c:v>277</c:v>
                </c:pt>
                <c:pt idx="7">
                  <c:v>295</c:v>
                </c:pt>
                <c:pt idx="8">
                  <c:v>315</c:v>
                </c:pt>
                <c:pt idx="9">
                  <c:v>338</c:v>
                </c:pt>
                <c:pt idx="10">
                  <c:v>368</c:v>
                </c:pt>
              </c:numCache>
            </c:numRef>
          </c:val>
          <c:smooth val="0"/>
        </c:ser>
        <c:ser>
          <c:idx val="2"/>
          <c:order val="2"/>
          <c:tx>
            <c:strRef>
              <c:f>Sheet1!$D$1</c:f>
              <c:strCache>
                <c:ptCount val="1"/>
                <c:pt idx="0">
                  <c:v>501-999 малтай өрх </c:v>
                </c:pt>
              </c:strCache>
            </c:strRef>
          </c:tx>
          <c:spPr>
            <a:ln>
              <a:solidFill>
                <a:srgbClr val="00B050"/>
              </a:solidFill>
            </a:ln>
          </c:spPr>
          <c:marker>
            <c:spPr>
              <a:solidFill>
                <a:srgbClr val="00B050"/>
              </a:solidFill>
              <a:ln>
                <a:solidFill>
                  <a:srgbClr val="00B050"/>
                </a:solidFill>
              </a:ln>
            </c:spPr>
          </c:marker>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Sheet1!$D$2:$D$12</c:f>
              <c:numCache>
                <c:formatCode>General</c:formatCode>
                <c:ptCount val="11"/>
                <c:pt idx="0">
                  <c:v>61</c:v>
                </c:pt>
                <c:pt idx="1">
                  <c:v>75</c:v>
                </c:pt>
                <c:pt idx="2">
                  <c:v>33</c:v>
                </c:pt>
                <c:pt idx="3">
                  <c:v>43</c:v>
                </c:pt>
                <c:pt idx="4">
                  <c:v>67</c:v>
                </c:pt>
                <c:pt idx="5">
                  <c:v>81</c:v>
                </c:pt>
                <c:pt idx="6">
                  <c:v>106</c:v>
                </c:pt>
                <c:pt idx="7">
                  <c:v>123</c:v>
                </c:pt>
                <c:pt idx="8">
                  <c:v>152</c:v>
                </c:pt>
                <c:pt idx="9">
                  <c:v>183</c:v>
                </c:pt>
                <c:pt idx="10">
                  <c:v>194</c:v>
                </c:pt>
              </c:numCache>
            </c:numRef>
          </c:val>
          <c:smooth val="0"/>
        </c:ser>
        <c:ser>
          <c:idx val="3"/>
          <c:order val="3"/>
          <c:tx>
            <c:strRef>
              <c:f>Sheet1!$E$1</c:f>
              <c:strCache>
                <c:ptCount val="1"/>
                <c:pt idx="0">
                  <c:v>1000 дээш  малтай өрх  </c:v>
                </c:pt>
              </c:strCache>
            </c:strRef>
          </c:tx>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Sheet1!$E$2:$E$12</c:f>
              <c:numCache>
                <c:formatCode>General</c:formatCode>
                <c:ptCount val="11"/>
                <c:pt idx="0">
                  <c:v>10</c:v>
                </c:pt>
                <c:pt idx="1">
                  <c:v>15</c:v>
                </c:pt>
                <c:pt idx="2">
                  <c:v>7</c:v>
                </c:pt>
                <c:pt idx="3">
                  <c:v>10</c:v>
                </c:pt>
                <c:pt idx="4">
                  <c:v>15</c:v>
                </c:pt>
                <c:pt idx="5">
                  <c:v>29</c:v>
                </c:pt>
                <c:pt idx="6">
                  <c:v>42</c:v>
                </c:pt>
                <c:pt idx="7">
                  <c:v>52</c:v>
                </c:pt>
                <c:pt idx="8">
                  <c:v>38</c:v>
                </c:pt>
                <c:pt idx="9">
                  <c:v>73</c:v>
                </c:pt>
                <c:pt idx="10">
                  <c:v>76</c:v>
                </c:pt>
              </c:numCache>
            </c:numRef>
          </c:val>
          <c:smooth val="0"/>
        </c:ser>
        <c:dLbls>
          <c:showLegendKey val="0"/>
          <c:showVal val="0"/>
          <c:showCatName val="0"/>
          <c:showSerName val="0"/>
          <c:showPercent val="0"/>
          <c:showBubbleSize val="0"/>
        </c:dLbls>
        <c:marker val="1"/>
        <c:smooth val="0"/>
        <c:axId val="243679664"/>
        <c:axId val="243680056"/>
      </c:lineChart>
      <c:catAx>
        <c:axId val="243679664"/>
        <c:scaling>
          <c:orientation val="minMax"/>
        </c:scaling>
        <c:delete val="0"/>
        <c:axPos val="b"/>
        <c:numFmt formatCode="General" sourceLinked="1"/>
        <c:majorTickMark val="none"/>
        <c:minorTickMark val="none"/>
        <c:tickLblPos val="nextTo"/>
        <c:crossAx val="243680056"/>
        <c:crosses val="autoZero"/>
        <c:auto val="1"/>
        <c:lblAlgn val="ctr"/>
        <c:lblOffset val="100"/>
        <c:noMultiLvlLbl val="0"/>
      </c:catAx>
      <c:valAx>
        <c:axId val="243680056"/>
        <c:scaling>
          <c:orientation val="minMax"/>
        </c:scaling>
        <c:delete val="0"/>
        <c:axPos val="l"/>
        <c:majorGridlines/>
        <c:numFmt formatCode="General" sourceLinked="1"/>
        <c:majorTickMark val="none"/>
        <c:minorTickMark val="none"/>
        <c:tickLblPos val="nextTo"/>
        <c:txPr>
          <a:bodyPr/>
          <a:lstStyle/>
          <a:p>
            <a:pPr>
              <a:defRPr sz="1400"/>
            </a:pPr>
            <a:endParaRPr lang="en-US"/>
          </a:p>
        </c:txPr>
        <c:crossAx val="243679664"/>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showDLblsOverMax val="0"/>
  </c:chart>
  <c:spPr>
    <a:noFill/>
    <a:ln>
      <a:gradFill>
        <a:gsLst>
          <a:gs pos="16000">
            <a:schemeClr val="accent1">
              <a:tint val="66000"/>
              <a:satMod val="160000"/>
            </a:schemeClr>
          </a:gs>
          <a:gs pos="37000">
            <a:schemeClr val="accent1">
              <a:tint val="44500"/>
              <a:satMod val="160000"/>
            </a:schemeClr>
          </a:gs>
          <a:gs pos="100000">
            <a:schemeClr val="accent1">
              <a:tint val="23500"/>
              <a:satMod val="160000"/>
            </a:schemeClr>
          </a:gs>
        </a:gsLst>
        <a:lin ang="5400000" scaled="0"/>
      </a:gra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эрэгтэй </c:v>
                </c:pt>
              </c:strCache>
            </c:strRef>
          </c:tx>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6426</c:v>
                </c:pt>
                <c:pt idx="1">
                  <c:v>6575</c:v>
                </c:pt>
                <c:pt idx="2">
                  <c:v>6557</c:v>
                </c:pt>
                <c:pt idx="3">
                  <c:v>6482</c:v>
                </c:pt>
                <c:pt idx="4">
                  <c:v>6631</c:v>
                </c:pt>
                <c:pt idx="5">
                  <c:v>6731</c:v>
                </c:pt>
                <c:pt idx="6">
                  <c:v>6822</c:v>
                </c:pt>
                <c:pt idx="7">
                  <c:v>7077</c:v>
                </c:pt>
                <c:pt idx="8">
                  <c:v>7279</c:v>
                </c:pt>
                <c:pt idx="9">
                  <c:v>7439</c:v>
                </c:pt>
                <c:pt idx="10">
                  <c:v>7562</c:v>
                </c:pt>
              </c:numCache>
            </c:numRef>
          </c:val>
        </c:ser>
        <c:ser>
          <c:idx val="1"/>
          <c:order val="1"/>
          <c:tx>
            <c:strRef>
              <c:f>Sheet1!$C$1</c:f>
              <c:strCache>
                <c:ptCount val="1"/>
                <c:pt idx="0">
                  <c:v>эмэгтэй </c:v>
                </c:pt>
              </c:strCache>
            </c:strRef>
          </c:tx>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6939</c:v>
                </c:pt>
                <c:pt idx="1">
                  <c:v>6952</c:v>
                </c:pt>
                <c:pt idx="2">
                  <c:v>6952</c:v>
                </c:pt>
                <c:pt idx="3">
                  <c:v>6923</c:v>
                </c:pt>
                <c:pt idx="4">
                  <c:v>7012</c:v>
                </c:pt>
                <c:pt idx="5">
                  <c:v>7155</c:v>
                </c:pt>
                <c:pt idx="6">
                  <c:v>7186</c:v>
                </c:pt>
                <c:pt idx="7">
                  <c:v>7525</c:v>
                </c:pt>
                <c:pt idx="8">
                  <c:v>7841</c:v>
                </c:pt>
                <c:pt idx="9">
                  <c:v>8069</c:v>
                </c:pt>
                <c:pt idx="10">
                  <c:v>8200</c:v>
                </c:pt>
              </c:numCache>
            </c:numRef>
          </c:val>
        </c:ser>
        <c:dLbls>
          <c:showLegendKey val="0"/>
          <c:showVal val="0"/>
          <c:showCatName val="0"/>
          <c:showSerName val="0"/>
          <c:showPercent val="0"/>
          <c:showBubbleSize val="0"/>
        </c:dLbls>
        <c:gapWidth val="150"/>
        <c:axId val="241031344"/>
        <c:axId val="241030560"/>
      </c:barChart>
      <c:valAx>
        <c:axId val="241030560"/>
        <c:scaling>
          <c:orientation val="minMax"/>
        </c:scaling>
        <c:delete val="0"/>
        <c:axPos val="b"/>
        <c:majorGridlines/>
        <c:numFmt formatCode="General" sourceLinked="1"/>
        <c:majorTickMark val="none"/>
        <c:minorTickMark val="none"/>
        <c:tickLblPos val="nextTo"/>
        <c:txPr>
          <a:bodyPr/>
          <a:lstStyle/>
          <a:p>
            <a:pPr>
              <a:defRPr sz="1200"/>
            </a:pPr>
            <a:endParaRPr lang="en-US"/>
          </a:p>
        </c:txPr>
        <c:crossAx val="241031344"/>
        <c:crosses val="autoZero"/>
        <c:crossBetween val="between"/>
      </c:valAx>
      <c:catAx>
        <c:axId val="241031344"/>
        <c:scaling>
          <c:orientation val="minMax"/>
        </c:scaling>
        <c:delete val="0"/>
        <c:axPos val="l"/>
        <c:numFmt formatCode="General" sourceLinked="1"/>
        <c:majorTickMark val="none"/>
        <c:minorTickMark val="none"/>
        <c:tickLblPos val="nextTo"/>
        <c:txPr>
          <a:bodyPr/>
          <a:lstStyle/>
          <a:p>
            <a:pPr>
              <a:defRPr sz="1200"/>
            </a:pPr>
            <a:endParaRPr lang="en-US"/>
          </a:p>
        </c:txPr>
        <c:crossAx val="241030560"/>
        <c:crosses val="autoZero"/>
        <c:auto val="1"/>
        <c:lblAlgn val="ctr"/>
        <c:lblOffset val="100"/>
        <c:noMultiLvlLbl val="0"/>
      </c:catAx>
      <c:dTable>
        <c:showHorzBorder val="1"/>
        <c:showVertBorder val="1"/>
        <c:showOutline val="1"/>
        <c:showKeys val="1"/>
        <c:txPr>
          <a:bodyPr/>
          <a:lstStyle/>
          <a:p>
            <a:pPr rtl="0">
              <a:defRPr sz="12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8.6206896551724223E-3"/>
          <c:y val="0.24456271975437041"/>
          <c:w val="0.96839080459770155"/>
          <c:h val="0.63384415391472348"/>
        </c:manualLayout>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sz="14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214167</c:v>
                </c:pt>
                <c:pt idx="1">
                  <c:v>231752</c:v>
                </c:pt>
                <c:pt idx="2">
                  <c:v>110054</c:v>
                </c:pt>
                <c:pt idx="3">
                  <c:v>137415</c:v>
                </c:pt>
                <c:pt idx="4">
                  <c:v>173658</c:v>
                </c:pt>
                <c:pt idx="5">
                  <c:v>207563</c:v>
                </c:pt>
                <c:pt idx="6">
                  <c:v>261110</c:v>
                </c:pt>
                <c:pt idx="7">
                  <c:v>299114</c:v>
                </c:pt>
                <c:pt idx="8">
                  <c:v>332331</c:v>
                </c:pt>
                <c:pt idx="9">
                  <c:v>382239</c:v>
                </c:pt>
                <c:pt idx="10">
                  <c:v>397544</c:v>
                </c:pt>
              </c:numCache>
            </c:numRef>
          </c:val>
        </c:ser>
        <c:dLbls>
          <c:showLegendKey val="0"/>
          <c:showVal val="1"/>
          <c:showCatName val="0"/>
          <c:showSerName val="0"/>
          <c:showPercent val="0"/>
          <c:showBubbleSize val="0"/>
        </c:dLbls>
        <c:gapWidth val="16"/>
        <c:overlap val="45"/>
        <c:axId val="243956920"/>
        <c:axId val="243957312"/>
      </c:barChart>
      <c:catAx>
        <c:axId val="243956920"/>
        <c:scaling>
          <c:orientation val="minMax"/>
        </c:scaling>
        <c:delete val="0"/>
        <c:axPos val="b"/>
        <c:numFmt formatCode="General" sourceLinked="1"/>
        <c:majorTickMark val="none"/>
        <c:minorTickMark val="none"/>
        <c:tickLblPos val="nextTo"/>
        <c:crossAx val="243957312"/>
        <c:crosses val="autoZero"/>
        <c:auto val="1"/>
        <c:lblAlgn val="ctr"/>
        <c:lblOffset val="100"/>
        <c:noMultiLvlLbl val="0"/>
      </c:catAx>
      <c:valAx>
        <c:axId val="243957312"/>
        <c:scaling>
          <c:orientation val="minMax"/>
        </c:scaling>
        <c:delete val="1"/>
        <c:axPos val="l"/>
        <c:numFmt formatCode="General" sourceLinked="1"/>
        <c:majorTickMark val="none"/>
        <c:minorTickMark val="none"/>
        <c:tickLblPos val="none"/>
        <c:crossAx val="2439569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379023345766005"/>
          <c:y val="0"/>
          <c:w val="0.87889982502187314"/>
          <c:h val="0.55458106198263613"/>
        </c:manualLayout>
      </c:layout>
      <c:bar3DChart>
        <c:barDir val="col"/>
        <c:grouping val="clustered"/>
        <c:varyColors val="0"/>
        <c:ser>
          <c:idx val="0"/>
          <c:order val="0"/>
          <c:tx>
            <c:strRef>
              <c:f>Sheet1!$B$1</c:f>
              <c:strCache>
                <c:ptCount val="1"/>
                <c:pt idx="0">
                  <c:v>тэмээ</c:v>
                </c:pt>
              </c:strCache>
            </c:strRef>
          </c:tx>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788</c:v>
                </c:pt>
                <c:pt idx="1">
                  <c:v>751</c:v>
                </c:pt>
                <c:pt idx="2">
                  <c:v>623</c:v>
                </c:pt>
                <c:pt idx="3">
                  <c:v>735</c:v>
                </c:pt>
                <c:pt idx="4">
                  <c:v>950</c:v>
                </c:pt>
                <c:pt idx="5">
                  <c:v>1012</c:v>
                </c:pt>
                <c:pt idx="6">
                  <c:v>1122</c:v>
                </c:pt>
                <c:pt idx="7">
                  <c:v>1149</c:v>
                </c:pt>
                <c:pt idx="8">
                  <c:v>1432</c:v>
                </c:pt>
                <c:pt idx="9">
                  <c:v>1621</c:v>
                </c:pt>
                <c:pt idx="10">
                  <c:v>1425</c:v>
                </c:pt>
              </c:numCache>
            </c:numRef>
          </c:val>
        </c:ser>
        <c:ser>
          <c:idx val="1"/>
          <c:order val="1"/>
          <c:tx>
            <c:strRef>
              <c:f>Sheet1!$C$1</c:f>
              <c:strCache>
                <c:ptCount val="1"/>
                <c:pt idx="0">
                  <c:v>адуу</c:v>
                </c:pt>
              </c:strCache>
            </c:strRef>
          </c:tx>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10532</c:v>
                </c:pt>
                <c:pt idx="1">
                  <c:v>8933</c:v>
                </c:pt>
                <c:pt idx="2">
                  <c:v>6154</c:v>
                </c:pt>
                <c:pt idx="3">
                  <c:v>7316</c:v>
                </c:pt>
                <c:pt idx="4">
                  <c:v>8718</c:v>
                </c:pt>
                <c:pt idx="5">
                  <c:v>10233</c:v>
                </c:pt>
                <c:pt idx="6">
                  <c:v>12904</c:v>
                </c:pt>
                <c:pt idx="7">
                  <c:v>15308</c:v>
                </c:pt>
                <c:pt idx="8">
                  <c:v>16866</c:v>
                </c:pt>
                <c:pt idx="9">
                  <c:v>18808</c:v>
                </c:pt>
                <c:pt idx="10">
                  <c:v>18465</c:v>
                </c:pt>
              </c:numCache>
            </c:numRef>
          </c:val>
        </c:ser>
        <c:ser>
          <c:idx val="2"/>
          <c:order val="2"/>
          <c:tx>
            <c:strRef>
              <c:f>Sheet1!$D$1</c:f>
              <c:strCache>
                <c:ptCount val="1"/>
                <c:pt idx="0">
                  <c:v>үхэр </c:v>
                </c:pt>
              </c:strCache>
            </c:strRef>
          </c:tx>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Sheet1!$D$2:$D$12</c:f>
              <c:numCache>
                <c:formatCode>General</c:formatCode>
                <c:ptCount val="11"/>
                <c:pt idx="0">
                  <c:v>3294</c:v>
                </c:pt>
                <c:pt idx="1">
                  <c:v>2938</c:v>
                </c:pt>
                <c:pt idx="2">
                  <c:v>1624</c:v>
                </c:pt>
                <c:pt idx="3">
                  <c:v>1887</c:v>
                </c:pt>
                <c:pt idx="4">
                  <c:v>2648</c:v>
                </c:pt>
                <c:pt idx="5">
                  <c:v>3423</c:v>
                </c:pt>
                <c:pt idx="6">
                  <c:v>4781</c:v>
                </c:pt>
                <c:pt idx="7">
                  <c:v>5601</c:v>
                </c:pt>
                <c:pt idx="8">
                  <c:v>6299</c:v>
                </c:pt>
                <c:pt idx="9">
                  <c:v>7227</c:v>
                </c:pt>
                <c:pt idx="10">
                  <c:v>6820</c:v>
                </c:pt>
              </c:numCache>
            </c:numRef>
          </c:val>
        </c:ser>
        <c:ser>
          <c:idx val="3"/>
          <c:order val="3"/>
          <c:tx>
            <c:strRef>
              <c:f>Sheet1!$E$1</c:f>
              <c:strCache>
                <c:ptCount val="1"/>
                <c:pt idx="0">
                  <c:v>хонь</c:v>
                </c:pt>
              </c:strCache>
            </c:strRef>
          </c:tx>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Sheet1!$E$2:$E$12</c:f>
              <c:numCache>
                <c:formatCode>General</c:formatCode>
                <c:ptCount val="11"/>
                <c:pt idx="0">
                  <c:v>93888</c:v>
                </c:pt>
                <c:pt idx="1">
                  <c:v>101928</c:v>
                </c:pt>
                <c:pt idx="2">
                  <c:v>50142</c:v>
                </c:pt>
                <c:pt idx="3">
                  <c:v>61533</c:v>
                </c:pt>
                <c:pt idx="4">
                  <c:v>78221</c:v>
                </c:pt>
                <c:pt idx="5">
                  <c:v>93002</c:v>
                </c:pt>
                <c:pt idx="6">
                  <c:v>116205</c:v>
                </c:pt>
                <c:pt idx="7">
                  <c:v>134488</c:v>
                </c:pt>
                <c:pt idx="8">
                  <c:v>154964</c:v>
                </c:pt>
                <c:pt idx="9">
                  <c:v>178170</c:v>
                </c:pt>
                <c:pt idx="10">
                  <c:v>187281</c:v>
                </c:pt>
              </c:numCache>
            </c:numRef>
          </c:val>
        </c:ser>
        <c:ser>
          <c:idx val="4"/>
          <c:order val="4"/>
          <c:tx>
            <c:strRef>
              <c:f>Sheet1!$F$1</c:f>
              <c:strCache>
                <c:ptCount val="1"/>
                <c:pt idx="0">
                  <c:v>ямаа </c:v>
                </c:pt>
              </c:strCache>
            </c:strRef>
          </c:tx>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Sheet1!$F$2:$F$12</c:f>
              <c:numCache>
                <c:formatCode>General</c:formatCode>
                <c:ptCount val="11"/>
                <c:pt idx="0">
                  <c:v>105665</c:v>
                </c:pt>
                <c:pt idx="1">
                  <c:v>117202</c:v>
                </c:pt>
                <c:pt idx="2">
                  <c:v>51511</c:v>
                </c:pt>
                <c:pt idx="3">
                  <c:v>65944</c:v>
                </c:pt>
                <c:pt idx="4">
                  <c:v>83121</c:v>
                </c:pt>
                <c:pt idx="5">
                  <c:v>99893</c:v>
                </c:pt>
                <c:pt idx="6">
                  <c:v>126098</c:v>
                </c:pt>
                <c:pt idx="7">
                  <c:v>142568</c:v>
                </c:pt>
                <c:pt idx="8">
                  <c:v>152770</c:v>
                </c:pt>
                <c:pt idx="9">
                  <c:v>176413</c:v>
                </c:pt>
                <c:pt idx="10">
                  <c:v>183553</c:v>
                </c:pt>
              </c:numCache>
            </c:numRef>
          </c:val>
        </c:ser>
        <c:dLbls>
          <c:showLegendKey val="0"/>
          <c:showVal val="0"/>
          <c:showCatName val="0"/>
          <c:showSerName val="0"/>
          <c:showPercent val="0"/>
          <c:showBubbleSize val="0"/>
        </c:dLbls>
        <c:gapWidth val="150"/>
        <c:shape val="cone"/>
        <c:axId val="243958096"/>
        <c:axId val="243957704"/>
        <c:axId val="0"/>
      </c:bar3DChart>
      <c:catAx>
        <c:axId val="243958096"/>
        <c:scaling>
          <c:orientation val="minMax"/>
        </c:scaling>
        <c:delete val="0"/>
        <c:axPos val="b"/>
        <c:numFmt formatCode="General" sourceLinked="1"/>
        <c:majorTickMark val="none"/>
        <c:minorTickMark val="none"/>
        <c:tickLblPos val="nextTo"/>
        <c:crossAx val="243957704"/>
        <c:crosses val="autoZero"/>
        <c:auto val="1"/>
        <c:lblAlgn val="ctr"/>
        <c:lblOffset val="100"/>
        <c:noMultiLvlLbl val="0"/>
      </c:catAx>
      <c:valAx>
        <c:axId val="243957704"/>
        <c:scaling>
          <c:orientation val="minMax"/>
        </c:scaling>
        <c:delete val="1"/>
        <c:axPos val="l"/>
        <c:numFmt formatCode="General" sourceLinked="1"/>
        <c:majorTickMark val="none"/>
        <c:minorTickMark val="none"/>
        <c:tickLblPos val="none"/>
        <c:crossAx val="243958096"/>
        <c:crosses val="autoZero"/>
        <c:crossBetween val="between"/>
      </c:valAx>
      <c:dTable>
        <c:showHorzBorder val="1"/>
        <c:showVertBorder val="1"/>
        <c:showOutline val="1"/>
        <c:showKeys val="1"/>
        <c:txPr>
          <a:bodyPr/>
          <a:lstStyle/>
          <a:p>
            <a:pPr rtl="0">
              <a:defRPr sz="1200">
                <a:latin typeface="Arial" pitchFamily="34" charset="0"/>
                <a:cs typeface="Arial" pitchFamily="34" charset="0"/>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11037558358301E-2"/>
          <c:y val="0"/>
          <c:w val="0.95716477365108121"/>
          <c:h val="0.91111125939766002"/>
        </c:manualLayout>
      </c:layout>
      <c:barChart>
        <c:barDir val="bar"/>
        <c:grouping val="clustered"/>
        <c:varyColors val="0"/>
        <c:ser>
          <c:idx val="0"/>
          <c:order val="0"/>
          <c:tx>
            <c:strRef>
              <c:f>Sheet1!$B$1</c:f>
              <c:strCache>
                <c:ptCount val="1"/>
                <c:pt idx="0">
                  <c:v>бүгд </c:v>
                </c:pt>
              </c:strCache>
            </c:strRef>
          </c:tx>
          <c:invertIfNegative val="0"/>
          <c:dLbls>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Sheet1!$A$2:$A$36</c:f>
              <c:numCache>
                <c:formatCode>General</c:formatCode>
                <c:ptCount val="35"/>
                <c:pt idx="0">
                  <c:v>1942</c:v>
                </c:pt>
                <c:pt idx="1">
                  <c:v>1943</c:v>
                </c:pt>
                <c:pt idx="2">
                  <c:v>1944</c:v>
                </c:pt>
                <c:pt idx="3">
                  <c:v>1945</c:v>
                </c:pt>
                <c:pt idx="4">
                  <c:v>1946</c:v>
                </c:pt>
                <c:pt idx="5">
                  <c:v>1947</c:v>
                </c:pt>
                <c:pt idx="6">
                  <c:v>1948</c:v>
                </c:pt>
                <c:pt idx="7">
                  <c:v>1949</c:v>
                </c:pt>
                <c:pt idx="8">
                  <c:v>1950</c:v>
                </c:pt>
                <c:pt idx="9">
                  <c:v>1951</c:v>
                </c:pt>
                <c:pt idx="10">
                  <c:v>1952</c:v>
                </c:pt>
                <c:pt idx="11">
                  <c:v>1953</c:v>
                </c:pt>
                <c:pt idx="12">
                  <c:v>1954</c:v>
                </c:pt>
                <c:pt idx="13">
                  <c:v>1955</c:v>
                </c:pt>
                <c:pt idx="14">
                  <c:v>1956</c:v>
                </c:pt>
                <c:pt idx="15">
                  <c:v>1957</c:v>
                </c:pt>
                <c:pt idx="16">
                  <c:v>1958</c:v>
                </c:pt>
                <c:pt idx="17">
                  <c:v>1959</c:v>
                </c:pt>
                <c:pt idx="18">
                  <c:v>1960</c:v>
                </c:pt>
                <c:pt idx="19">
                  <c:v>1961</c:v>
                </c:pt>
                <c:pt idx="20">
                  <c:v>1962</c:v>
                </c:pt>
                <c:pt idx="21">
                  <c:v>1963</c:v>
                </c:pt>
                <c:pt idx="22">
                  <c:v>1964</c:v>
                </c:pt>
                <c:pt idx="23">
                  <c:v>1965</c:v>
                </c:pt>
                <c:pt idx="24">
                  <c:v>1966</c:v>
                </c:pt>
                <c:pt idx="25">
                  <c:v>1967</c:v>
                </c:pt>
                <c:pt idx="26">
                  <c:v>1968</c:v>
                </c:pt>
                <c:pt idx="27">
                  <c:v>1969</c:v>
                </c:pt>
                <c:pt idx="28">
                  <c:v>1970</c:v>
                </c:pt>
                <c:pt idx="29">
                  <c:v>1971</c:v>
                </c:pt>
                <c:pt idx="30">
                  <c:v>1972</c:v>
                </c:pt>
                <c:pt idx="31">
                  <c:v>1973</c:v>
                </c:pt>
                <c:pt idx="32">
                  <c:v>1974</c:v>
                </c:pt>
                <c:pt idx="33">
                  <c:v>1975</c:v>
                </c:pt>
                <c:pt idx="34">
                  <c:v>1976</c:v>
                </c:pt>
              </c:numCache>
            </c:numRef>
          </c:cat>
          <c:val>
            <c:numRef>
              <c:f>Sheet1!$B$2:$B$36</c:f>
              <c:numCache>
                <c:formatCode>General</c:formatCode>
                <c:ptCount val="35"/>
                <c:pt idx="0">
                  <c:v>96.8</c:v>
                </c:pt>
                <c:pt idx="1">
                  <c:v>92.8</c:v>
                </c:pt>
                <c:pt idx="2">
                  <c:v>99.2</c:v>
                </c:pt>
                <c:pt idx="3">
                  <c:v>44.9</c:v>
                </c:pt>
                <c:pt idx="4">
                  <c:v>53.3</c:v>
                </c:pt>
                <c:pt idx="5">
                  <c:v>62.8</c:v>
                </c:pt>
                <c:pt idx="6">
                  <c:v>70.8</c:v>
                </c:pt>
                <c:pt idx="7">
                  <c:v>81.7</c:v>
                </c:pt>
                <c:pt idx="8">
                  <c:v>85.7</c:v>
                </c:pt>
                <c:pt idx="9">
                  <c:v>88.2</c:v>
                </c:pt>
                <c:pt idx="10">
                  <c:v>90.7</c:v>
                </c:pt>
                <c:pt idx="11">
                  <c:v>83.9</c:v>
                </c:pt>
                <c:pt idx="12">
                  <c:v>93.2</c:v>
                </c:pt>
                <c:pt idx="13">
                  <c:v>89.5</c:v>
                </c:pt>
                <c:pt idx="14">
                  <c:v>93.2</c:v>
                </c:pt>
                <c:pt idx="15">
                  <c:v>48.7</c:v>
                </c:pt>
                <c:pt idx="16">
                  <c:v>74.099999999999994</c:v>
                </c:pt>
                <c:pt idx="17">
                  <c:v>57.9</c:v>
                </c:pt>
                <c:pt idx="18">
                  <c:v>85.5</c:v>
                </c:pt>
                <c:pt idx="19">
                  <c:v>73.2</c:v>
                </c:pt>
                <c:pt idx="20">
                  <c:v>63.8</c:v>
                </c:pt>
                <c:pt idx="21">
                  <c:v>73.7</c:v>
                </c:pt>
                <c:pt idx="22">
                  <c:v>74.599999999999994</c:v>
                </c:pt>
                <c:pt idx="23">
                  <c:v>82.9</c:v>
                </c:pt>
                <c:pt idx="24">
                  <c:v>83.2</c:v>
                </c:pt>
                <c:pt idx="25">
                  <c:v>91.6</c:v>
                </c:pt>
                <c:pt idx="26">
                  <c:v>95.7</c:v>
                </c:pt>
                <c:pt idx="27">
                  <c:v>103.5</c:v>
                </c:pt>
                <c:pt idx="28">
                  <c:v>103.1</c:v>
                </c:pt>
                <c:pt idx="29">
                  <c:v>70.900000000000006</c:v>
                </c:pt>
                <c:pt idx="30">
                  <c:v>82.6</c:v>
                </c:pt>
                <c:pt idx="31">
                  <c:v>88.2</c:v>
                </c:pt>
                <c:pt idx="32">
                  <c:v>99.3</c:v>
                </c:pt>
                <c:pt idx="33">
                  <c:v>106.7</c:v>
                </c:pt>
                <c:pt idx="34">
                  <c:v>111.5</c:v>
                </c:pt>
              </c:numCache>
            </c:numRef>
          </c:val>
        </c:ser>
        <c:dLbls>
          <c:showLegendKey val="0"/>
          <c:showVal val="1"/>
          <c:showCatName val="0"/>
          <c:showSerName val="0"/>
          <c:showPercent val="0"/>
          <c:showBubbleSize val="0"/>
        </c:dLbls>
        <c:gapWidth val="75"/>
        <c:axId val="243959272"/>
        <c:axId val="243959664"/>
      </c:barChart>
      <c:catAx>
        <c:axId val="243959272"/>
        <c:scaling>
          <c:orientation val="minMax"/>
        </c:scaling>
        <c:delete val="0"/>
        <c:axPos val="l"/>
        <c:numFmt formatCode="General" sourceLinked="1"/>
        <c:majorTickMark val="none"/>
        <c:minorTickMark val="none"/>
        <c:tickLblPos val="nextTo"/>
        <c:txPr>
          <a:bodyPr/>
          <a:lstStyle/>
          <a:p>
            <a:pPr>
              <a:defRPr sz="900" b="1">
                <a:latin typeface="Arial" pitchFamily="34" charset="0"/>
                <a:cs typeface="Arial" pitchFamily="34" charset="0"/>
              </a:defRPr>
            </a:pPr>
            <a:endParaRPr lang="en-US"/>
          </a:p>
        </c:txPr>
        <c:crossAx val="243959664"/>
        <c:crosses val="autoZero"/>
        <c:auto val="1"/>
        <c:lblAlgn val="ctr"/>
        <c:lblOffset val="100"/>
        <c:noMultiLvlLbl val="0"/>
      </c:catAx>
      <c:valAx>
        <c:axId val="243959664"/>
        <c:scaling>
          <c:orientation val="minMax"/>
        </c:scaling>
        <c:delete val="1"/>
        <c:axPos val="b"/>
        <c:numFmt formatCode="General" sourceLinked="1"/>
        <c:majorTickMark val="none"/>
        <c:minorTickMark val="none"/>
        <c:tickLblPos val="nextTo"/>
        <c:crossAx val="243959272"/>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Sheet1!$A$2:$A$36</c:f>
              <c:numCache>
                <c:formatCode>General</c:formatCode>
                <c:ptCount val="3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numCache>
            </c:numRef>
          </c:cat>
          <c:val>
            <c:numRef>
              <c:f>Sheet1!$B$2:$B$36</c:f>
              <c:numCache>
                <c:formatCode>General</c:formatCode>
                <c:ptCount val="35"/>
                <c:pt idx="0">
                  <c:v>95.8</c:v>
                </c:pt>
                <c:pt idx="1">
                  <c:v>108.6</c:v>
                </c:pt>
                <c:pt idx="2">
                  <c:v>108.7</c:v>
                </c:pt>
                <c:pt idx="3">
                  <c:v>94.7</c:v>
                </c:pt>
                <c:pt idx="4">
                  <c:v>87.5</c:v>
                </c:pt>
                <c:pt idx="5">
                  <c:v>94.7</c:v>
                </c:pt>
                <c:pt idx="6">
                  <c:v>100.6</c:v>
                </c:pt>
                <c:pt idx="7">
                  <c:v>94</c:v>
                </c:pt>
                <c:pt idx="8">
                  <c:v>95</c:v>
                </c:pt>
                <c:pt idx="9">
                  <c:v>100.6</c:v>
                </c:pt>
                <c:pt idx="10">
                  <c:v>92</c:v>
                </c:pt>
                <c:pt idx="11">
                  <c:v>93.6</c:v>
                </c:pt>
                <c:pt idx="12">
                  <c:v>107.6</c:v>
                </c:pt>
                <c:pt idx="13">
                  <c:v>114.7</c:v>
                </c:pt>
                <c:pt idx="14">
                  <c:v>116.6</c:v>
                </c:pt>
                <c:pt idx="15">
                  <c:v>129.80000000000001</c:v>
                </c:pt>
                <c:pt idx="16">
                  <c:v>108.9</c:v>
                </c:pt>
                <c:pt idx="17">
                  <c:v>110.2</c:v>
                </c:pt>
                <c:pt idx="18">
                  <c:v>126.7</c:v>
                </c:pt>
                <c:pt idx="19">
                  <c:v>139.6</c:v>
                </c:pt>
                <c:pt idx="20">
                  <c:v>145.4</c:v>
                </c:pt>
                <c:pt idx="21">
                  <c:v>157.19999999999999</c:v>
                </c:pt>
                <c:pt idx="22">
                  <c:v>227.8</c:v>
                </c:pt>
                <c:pt idx="23">
                  <c:v>121.4</c:v>
                </c:pt>
                <c:pt idx="24">
                  <c:v>146.69999999999999</c:v>
                </c:pt>
                <c:pt idx="25">
                  <c:v>158.5</c:v>
                </c:pt>
                <c:pt idx="26">
                  <c:v>176.7</c:v>
                </c:pt>
                <c:pt idx="27">
                  <c:v>191.8</c:v>
                </c:pt>
                <c:pt idx="28">
                  <c:v>188.7</c:v>
                </c:pt>
                <c:pt idx="29">
                  <c:v>191.2</c:v>
                </c:pt>
                <c:pt idx="30">
                  <c:v>214.2</c:v>
                </c:pt>
                <c:pt idx="31">
                  <c:v>213.9</c:v>
                </c:pt>
                <c:pt idx="32">
                  <c:v>231.7</c:v>
                </c:pt>
                <c:pt idx="33">
                  <c:v>110</c:v>
                </c:pt>
                <c:pt idx="34">
                  <c:v>137.30000000000001</c:v>
                </c:pt>
              </c:numCache>
            </c:numRef>
          </c:val>
        </c:ser>
        <c:dLbls>
          <c:showLegendKey val="0"/>
          <c:showVal val="1"/>
          <c:showCatName val="0"/>
          <c:showSerName val="0"/>
          <c:showPercent val="0"/>
          <c:showBubbleSize val="0"/>
        </c:dLbls>
        <c:gapWidth val="150"/>
        <c:overlap val="-25"/>
        <c:axId val="274256336"/>
        <c:axId val="274256728"/>
      </c:barChart>
      <c:catAx>
        <c:axId val="274256336"/>
        <c:scaling>
          <c:orientation val="minMax"/>
        </c:scaling>
        <c:delete val="0"/>
        <c:axPos val="l"/>
        <c:numFmt formatCode="General" sourceLinked="1"/>
        <c:majorTickMark val="none"/>
        <c:minorTickMark val="none"/>
        <c:tickLblPos val="nextTo"/>
        <c:txPr>
          <a:bodyPr/>
          <a:lstStyle/>
          <a:p>
            <a:pPr>
              <a:defRPr sz="1000" b="1">
                <a:latin typeface="Arial" pitchFamily="34" charset="0"/>
                <a:cs typeface="Arial" pitchFamily="34" charset="0"/>
              </a:defRPr>
            </a:pPr>
            <a:endParaRPr lang="en-US"/>
          </a:p>
        </c:txPr>
        <c:crossAx val="274256728"/>
        <c:crosses val="autoZero"/>
        <c:auto val="1"/>
        <c:lblAlgn val="ctr"/>
        <c:lblOffset val="100"/>
        <c:noMultiLvlLbl val="0"/>
      </c:catAx>
      <c:valAx>
        <c:axId val="274256728"/>
        <c:scaling>
          <c:orientation val="minMax"/>
        </c:scaling>
        <c:delete val="1"/>
        <c:axPos val="b"/>
        <c:numFmt formatCode="General" sourceLinked="1"/>
        <c:majorTickMark val="out"/>
        <c:minorTickMark val="none"/>
        <c:tickLblPos val="nextTo"/>
        <c:crossAx val="274256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Sheet1!$B$2:$B$8</c:f>
              <c:numCache>
                <c:formatCode>General</c:formatCode>
                <c:ptCount val="7"/>
                <c:pt idx="0">
                  <c:v>173.6</c:v>
                </c:pt>
                <c:pt idx="1">
                  <c:v>207.5</c:v>
                </c:pt>
                <c:pt idx="2">
                  <c:v>261.10000000000002</c:v>
                </c:pt>
                <c:pt idx="3">
                  <c:v>299.10000000000002</c:v>
                </c:pt>
                <c:pt idx="4">
                  <c:v>332.3</c:v>
                </c:pt>
                <c:pt idx="5">
                  <c:v>382.2</c:v>
                </c:pt>
                <c:pt idx="6">
                  <c:v>397.5</c:v>
                </c:pt>
              </c:numCache>
            </c:numRef>
          </c:val>
        </c:ser>
        <c:dLbls>
          <c:showLegendKey val="0"/>
          <c:showVal val="1"/>
          <c:showCatName val="0"/>
          <c:showSerName val="0"/>
          <c:showPercent val="0"/>
          <c:showBubbleSize val="0"/>
        </c:dLbls>
        <c:gapWidth val="150"/>
        <c:overlap val="-25"/>
        <c:axId val="274257512"/>
        <c:axId val="274257904"/>
      </c:barChart>
      <c:catAx>
        <c:axId val="274257512"/>
        <c:scaling>
          <c:orientation val="minMax"/>
        </c:scaling>
        <c:delete val="0"/>
        <c:axPos val="l"/>
        <c:numFmt formatCode="General" sourceLinked="1"/>
        <c:majorTickMark val="none"/>
        <c:minorTickMark val="none"/>
        <c:tickLblPos val="nextTo"/>
        <c:txPr>
          <a:bodyPr/>
          <a:lstStyle/>
          <a:p>
            <a:pPr>
              <a:defRPr sz="1100">
                <a:latin typeface="Arial" pitchFamily="34" charset="0"/>
                <a:cs typeface="Arial" pitchFamily="34" charset="0"/>
              </a:defRPr>
            </a:pPr>
            <a:endParaRPr lang="en-US"/>
          </a:p>
        </c:txPr>
        <c:crossAx val="274257904"/>
        <c:crosses val="autoZero"/>
        <c:auto val="1"/>
        <c:lblAlgn val="ctr"/>
        <c:lblOffset val="100"/>
        <c:noMultiLvlLbl val="0"/>
      </c:catAx>
      <c:valAx>
        <c:axId val="274257904"/>
        <c:scaling>
          <c:orientation val="minMax"/>
        </c:scaling>
        <c:delete val="1"/>
        <c:axPos val="b"/>
        <c:numFmt formatCode="General" sourceLinked="1"/>
        <c:majorTickMark val="out"/>
        <c:minorTickMark val="none"/>
        <c:tickLblPos val="nextTo"/>
        <c:crossAx val="274257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4214</c:v>
                </c:pt>
                <c:pt idx="1">
                  <c:v>4672</c:v>
                </c:pt>
                <c:pt idx="2">
                  <c:v>3948</c:v>
                </c:pt>
                <c:pt idx="3">
                  <c:v>3910</c:v>
                </c:pt>
                <c:pt idx="4">
                  <c:v>3898</c:v>
                </c:pt>
                <c:pt idx="5">
                  <c:v>3824</c:v>
                </c:pt>
                <c:pt idx="6">
                  <c:v>3897</c:v>
                </c:pt>
                <c:pt idx="7">
                  <c:v>4067</c:v>
                </c:pt>
                <c:pt idx="8">
                  <c:v>4017</c:v>
                </c:pt>
                <c:pt idx="9">
                  <c:v>4017</c:v>
                </c:pt>
                <c:pt idx="10">
                  <c:v>4087</c:v>
                </c:pt>
              </c:numCache>
            </c:numRef>
          </c:val>
        </c:ser>
        <c:dLbls>
          <c:showLegendKey val="0"/>
          <c:showVal val="0"/>
          <c:showCatName val="0"/>
          <c:showSerName val="0"/>
          <c:showPercent val="0"/>
          <c:showBubbleSize val="0"/>
        </c:dLbls>
        <c:gapWidth val="150"/>
        <c:axId val="274258296"/>
        <c:axId val="274259080"/>
      </c:barChart>
      <c:catAx>
        <c:axId val="274258296"/>
        <c:scaling>
          <c:orientation val="minMax"/>
        </c:scaling>
        <c:delete val="0"/>
        <c:axPos val="b"/>
        <c:numFmt formatCode="General" sourceLinked="1"/>
        <c:majorTickMark val="none"/>
        <c:minorTickMark val="none"/>
        <c:tickLblPos val="nextTo"/>
        <c:crossAx val="274259080"/>
        <c:crosses val="autoZero"/>
        <c:auto val="1"/>
        <c:lblAlgn val="ctr"/>
        <c:lblOffset val="100"/>
        <c:noMultiLvlLbl val="0"/>
      </c:catAx>
      <c:valAx>
        <c:axId val="274259080"/>
        <c:scaling>
          <c:orientation val="minMax"/>
        </c:scaling>
        <c:delete val="0"/>
        <c:axPos val="l"/>
        <c:majorGridlines/>
        <c:numFmt formatCode="General" sourceLinked="1"/>
        <c:majorTickMark val="none"/>
        <c:minorTickMark val="none"/>
        <c:tickLblPos val="nextTo"/>
        <c:txPr>
          <a:bodyPr/>
          <a:lstStyle/>
          <a:p>
            <a:pPr>
              <a:defRPr sz="1200">
                <a:latin typeface="Arial" pitchFamily="34" charset="0"/>
                <a:cs typeface="Arial" pitchFamily="34" charset="0"/>
              </a:defRPr>
            </a:pPr>
            <a:endParaRPr lang="en-US"/>
          </a:p>
        </c:txPr>
        <c:crossAx val="274258296"/>
        <c:crosses val="autoZero"/>
        <c:crossBetween val="between"/>
      </c:valAx>
      <c:dTable>
        <c:showHorzBorder val="1"/>
        <c:showVertBorder val="1"/>
        <c:showOutline val="1"/>
        <c:showKeys val="1"/>
        <c:txPr>
          <a:bodyPr/>
          <a:lstStyle/>
          <a:p>
            <a:pPr rtl="0">
              <a:defRPr sz="1200">
                <a:latin typeface="Arial" pitchFamily="34" charset="0"/>
                <a:cs typeface="Arial" pitchFamily="34" charset="0"/>
              </a:defRPr>
            </a:pPr>
            <a:endParaRPr lang="en-US"/>
          </a:p>
        </c:txPr>
      </c:dTable>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ЕБС-ийг багш нар </c:v>
                </c:pt>
              </c:strCache>
            </c:strRef>
          </c:tx>
          <c:spPr>
            <a:solidFill>
              <a:srgbClr val="FF0000"/>
            </a:solidFill>
          </c:spPr>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210</c:v>
                </c:pt>
                <c:pt idx="1">
                  <c:v>211</c:v>
                </c:pt>
                <c:pt idx="2">
                  <c:v>206</c:v>
                </c:pt>
                <c:pt idx="3">
                  <c:v>206</c:v>
                </c:pt>
                <c:pt idx="4">
                  <c:v>213</c:v>
                </c:pt>
                <c:pt idx="5">
                  <c:v>215</c:v>
                </c:pt>
                <c:pt idx="6">
                  <c:v>220</c:v>
                </c:pt>
                <c:pt idx="7">
                  <c:v>234</c:v>
                </c:pt>
                <c:pt idx="8">
                  <c:v>227</c:v>
                </c:pt>
                <c:pt idx="9">
                  <c:v>227</c:v>
                </c:pt>
                <c:pt idx="10">
                  <c:v>228</c:v>
                </c:pt>
              </c:numCache>
            </c:numRef>
          </c:val>
        </c:ser>
        <c:ser>
          <c:idx val="1"/>
          <c:order val="1"/>
          <c:tx>
            <c:strRef>
              <c:f>Sheet1!$C$1</c:f>
              <c:strCache>
                <c:ptCount val="1"/>
                <c:pt idx="0">
                  <c:v>1-р ангид элсэгчид </c:v>
                </c:pt>
              </c:strCache>
            </c:strRef>
          </c:tx>
          <c:spPr>
            <a:solidFill>
              <a:srgbClr val="00B0F0"/>
            </a:solidFill>
          </c:spPr>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465</c:v>
                </c:pt>
                <c:pt idx="1">
                  <c:v>359</c:v>
                </c:pt>
                <c:pt idx="2">
                  <c:v>318</c:v>
                </c:pt>
                <c:pt idx="3">
                  <c:v>300</c:v>
                </c:pt>
                <c:pt idx="4">
                  <c:v>286</c:v>
                </c:pt>
                <c:pt idx="5">
                  <c:v>355</c:v>
                </c:pt>
                <c:pt idx="6">
                  <c:v>416</c:v>
                </c:pt>
                <c:pt idx="7">
                  <c:v>430</c:v>
                </c:pt>
                <c:pt idx="8">
                  <c:v>377</c:v>
                </c:pt>
                <c:pt idx="9">
                  <c:v>377</c:v>
                </c:pt>
                <c:pt idx="10">
                  <c:v>381</c:v>
                </c:pt>
              </c:numCache>
            </c:numRef>
          </c:val>
        </c:ser>
        <c:ser>
          <c:idx val="2"/>
          <c:order val="2"/>
          <c:tx>
            <c:strRef>
              <c:f>Sheet1!$D$1</c:f>
              <c:strCache>
                <c:ptCount val="1"/>
                <c:pt idx="0">
                  <c:v>ЕБС-ийн дотуур байранд </c:v>
                </c:pt>
              </c:strCache>
            </c:strRef>
          </c:tx>
          <c:spPr>
            <a:solidFill>
              <a:schemeClr val="accent1">
                <a:lumMod val="75000"/>
              </a:schemeClr>
            </a:solidFill>
          </c:spPr>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Sheet1!$D$2:$D$12</c:f>
              <c:numCache>
                <c:formatCode>General</c:formatCode>
                <c:ptCount val="11"/>
                <c:pt idx="0">
                  <c:v>212</c:v>
                </c:pt>
                <c:pt idx="1">
                  <c:v>202</c:v>
                </c:pt>
                <c:pt idx="2">
                  <c:v>255</c:v>
                </c:pt>
                <c:pt idx="3">
                  <c:v>266</c:v>
                </c:pt>
                <c:pt idx="4">
                  <c:v>264</c:v>
                </c:pt>
                <c:pt idx="5">
                  <c:v>274</c:v>
                </c:pt>
                <c:pt idx="6">
                  <c:v>233</c:v>
                </c:pt>
                <c:pt idx="7">
                  <c:v>218</c:v>
                </c:pt>
                <c:pt idx="8">
                  <c:v>187</c:v>
                </c:pt>
                <c:pt idx="9">
                  <c:v>187</c:v>
                </c:pt>
                <c:pt idx="10">
                  <c:v>199</c:v>
                </c:pt>
              </c:numCache>
            </c:numRef>
          </c:val>
        </c:ser>
        <c:dLbls>
          <c:showLegendKey val="0"/>
          <c:showVal val="0"/>
          <c:showCatName val="0"/>
          <c:showSerName val="0"/>
          <c:showPercent val="0"/>
          <c:showBubbleSize val="0"/>
        </c:dLbls>
        <c:gapWidth val="150"/>
        <c:shape val="cone"/>
        <c:axId val="274188816"/>
        <c:axId val="274189208"/>
        <c:axId val="0"/>
      </c:bar3DChart>
      <c:catAx>
        <c:axId val="274188816"/>
        <c:scaling>
          <c:orientation val="minMax"/>
        </c:scaling>
        <c:delete val="0"/>
        <c:axPos val="b"/>
        <c:numFmt formatCode="General" sourceLinked="1"/>
        <c:majorTickMark val="none"/>
        <c:minorTickMark val="none"/>
        <c:tickLblPos val="nextTo"/>
        <c:txPr>
          <a:bodyPr/>
          <a:lstStyle/>
          <a:p>
            <a:pPr>
              <a:defRPr sz="1200">
                <a:latin typeface="Arial" pitchFamily="34" charset="0"/>
                <a:cs typeface="Arial" pitchFamily="34" charset="0"/>
              </a:defRPr>
            </a:pPr>
            <a:endParaRPr lang="en-US"/>
          </a:p>
        </c:txPr>
        <c:crossAx val="274189208"/>
        <c:crosses val="autoZero"/>
        <c:auto val="1"/>
        <c:lblAlgn val="ctr"/>
        <c:lblOffset val="100"/>
        <c:noMultiLvlLbl val="0"/>
      </c:catAx>
      <c:valAx>
        <c:axId val="274189208"/>
        <c:scaling>
          <c:orientation val="minMax"/>
        </c:scaling>
        <c:delete val="0"/>
        <c:axPos val="l"/>
        <c:majorGridlines/>
        <c:numFmt formatCode="General" sourceLinked="1"/>
        <c:majorTickMark val="none"/>
        <c:minorTickMark val="none"/>
        <c:tickLblPos val="nextTo"/>
        <c:txPr>
          <a:bodyPr/>
          <a:lstStyle/>
          <a:p>
            <a:pPr>
              <a:defRPr sz="1200">
                <a:latin typeface="Arial" pitchFamily="34" charset="0"/>
                <a:cs typeface="Arial" pitchFamily="34" charset="0"/>
              </a:defRPr>
            </a:pPr>
            <a:endParaRPr lang="en-US"/>
          </a:p>
        </c:txPr>
        <c:crossAx val="274188816"/>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spPr>
            <a:solidFill>
              <a:srgbClr val="00B050"/>
            </a:solidFill>
          </c:spPr>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191702.5</c:v>
                </c:pt>
                <c:pt idx="1">
                  <c:v>101568.5</c:v>
                </c:pt>
                <c:pt idx="2">
                  <c:v>114770.7</c:v>
                </c:pt>
                <c:pt idx="3">
                  <c:v>178373.2</c:v>
                </c:pt>
                <c:pt idx="4">
                  <c:v>256239.1</c:v>
                </c:pt>
                <c:pt idx="5">
                  <c:v>262312</c:v>
                </c:pt>
                <c:pt idx="6">
                  <c:v>324277.90000000002</c:v>
                </c:pt>
                <c:pt idx="7">
                  <c:v>301656.59999999998</c:v>
                </c:pt>
                <c:pt idx="8">
                  <c:v>374075.1</c:v>
                </c:pt>
                <c:pt idx="9">
                  <c:v>414674.2</c:v>
                </c:pt>
                <c:pt idx="10">
                  <c:v>660593.9</c:v>
                </c:pt>
              </c:numCache>
            </c:numRef>
          </c:val>
        </c:ser>
        <c:dLbls>
          <c:showLegendKey val="0"/>
          <c:showVal val="0"/>
          <c:showCatName val="0"/>
          <c:showSerName val="0"/>
          <c:showPercent val="0"/>
          <c:showBubbleSize val="0"/>
        </c:dLbls>
        <c:gapWidth val="150"/>
        <c:shape val="cone"/>
        <c:axId val="274190384"/>
        <c:axId val="274190776"/>
        <c:axId val="0"/>
      </c:bar3DChart>
      <c:catAx>
        <c:axId val="274190384"/>
        <c:scaling>
          <c:orientation val="minMax"/>
        </c:scaling>
        <c:delete val="0"/>
        <c:axPos val="b"/>
        <c:numFmt formatCode="General" sourceLinked="1"/>
        <c:majorTickMark val="none"/>
        <c:minorTickMark val="none"/>
        <c:tickLblPos val="nextTo"/>
        <c:crossAx val="274190776"/>
        <c:crosses val="autoZero"/>
        <c:auto val="1"/>
        <c:lblAlgn val="ctr"/>
        <c:lblOffset val="100"/>
        <c:noMultiLvlLbl val="0"/>
      </c:catAx>
      <c:valAx>
        <c:axId val="274190776"/>
        <c:scaling>
          <c:orientation val="minMax"/>
        </c:scaling>
        <c:delete val="0"/>
        <c:axPos val="l"/>
        <c:majorGridlines/>
        <c:numFmt formatCode="General" sourceLinked="1"/>
        <c:majorTickMark val="none"/>
        <c:minorTickMark val="none"/>
        <c:tickLblPos val="nextTo"/>
        <c:txPr>
          <a:bodyPr/>
          <a:lstStyle/>
          <a:p>
            <a:pPr>
              <a:defRPr sz="1200">
                <a:latin typeface="Arial" pitchFamily="34" charset="0"/>
                <a:cs typeface="Arial" pitchFamily="34" charset="0"/>
              </a:defRPr>
            </a:pPr>
            <a:endParaRPr lang="en-US"/>
          </a:p>
        </c:txPr>
        <c:crossAx val="274190384"/>
        <c:crosses val="autoZero"/>
        <c:crossBetween val="between"/>
      </c:valAx>
      <c:dTable>
        <c:showHorzBorder val="1"/>
        <c:showVertBorder val="1"/>
        <c:showOutline val="1"/>
        <c:showKeys val="0"/>
        <c:txPr>
          <a:bodyPr/>
          <a:lstStyle/>
          <a:p>
            <a:pPr rtl="0">
              <a:defRPr sz="12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төмс </c:v>
                </c:pt>
              </c:strCache>
            </c:strRef>
          </c:tx>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16</c:v>
                </c:pt>
                <c:pt idx="1">
                  <c:v>333</c:v>
                </c:pt>
                <c:pt idx="2">
                  <c:v>118.2</c:v>
                </c:pt>
                <c:pt idx="3">
                  <c:v>10.5</c:v>
                </c:pt>
                <c:pt idx="4">
                  <c:v>11.4</c:v>
                </c:pt>
                <c:pt idx="5">
                  <c:v>22.2</c:v>
                </c:pt>
                <c:pt idx="6">
                  <c:v>24.12</c:v>
                </c:pt>
                <c:pt idx="7">
                  <c:v>19</c:v>
                </c:pt>
                <c:pt idx="8">
                  <c:v>61.3</c:v>
                </c:pt>
                <c:pt idx="9">
                  <c:v>77.3</c:v>
                </c:pt>
                <c:pt idx="10">
                  <c:v>45.6</c:v>
                </c:pt>
              </c:numCache>
            </c:numRef>
          </c:val>
        </c:ser>
        <c:ser>
          <c:idx val="1"/>
          <c:order val="1"/>
          <c:tx>
            <c:strRef>
              <c:f>Sheet1!$C$1</c:f>
              <c:strCache>
                <c:ptCount val="1"/>
                <c:pt idx="0">
                  <c:v>хүнсний ногоо </c:v>
                </c:pt>
              </c:strCache>
            </c:strRef>
          </c:tx>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6.9</c:v>
                </c:pt>
                <c:pt idx="1">
                  <c:v>36</c:v>
                </c:pt>
                <c:pt idx="2">
                  <c:v>16</c:v>
                </c:pt>
                <c:pt idx="3">
                  <c:v>9.1</c:v>
                </c:pt>
                <c:pt idx="4">
                  <c:v>7.6</c:v>
                </c:pt>
                <c:pt idx="5">
                  <c:v>10.199999999999999</c:v>
                </c:pt>
                <c:pt idx="6">
                  <c:v>9.1180000000000003</c:v>
                </c:pt>
                <c:pt idx="7">
                  <c:v>17.3</c:v>
                </c:pt>
                <c:pt idx="8">
                  <c:v>43.3</c:v>
                </c:pt>
                <c:pt idx="9">
                  <c:v>43.73</c:v>
                </c:pt>
                <c:pt idx="10">
                  <c:v>18.8</c:v>
                </c:pt>
              </c:numCache>
            </c:numRef>
          </c:val>
        </c:ser>
        <c:ser>
          <c:idx val="2"/>
          <c:order val="2"/>
          <c:tx>
            <c:strRef>
              <c:f>Sheet1!$D$1</c:f>
              <c:strCache>
                <c:ptCount val="1"/>
                <c:pt idx="0">
                  <c:v>гар тэжээл </c:v>
                </c:pt>
              </c:strCache>
            </c:strRef>
          </c:tx>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Sheet1!$D$2:$D$12</c:f>
              <c:numCache>
                <c:formatCode>General</c:formatCode>
                <c:ptCount val="11"/>
                <c:pt idx="0">
                  <c:v>309</c:v>
                </c:pt>
                <c:pt idx="1">
                  <c:v>25</c:v>
                </c:pt>
                <c:pt idx="2">
                  <c:v>350</c:v>
                </c:pt>
                <c:pt idx="3">
                  <c:v>190</c:v>
                </c:pt>
                <c:pt idx="4">
                  <c:v>176.6</c:v>
                </c:pt>
                <c:pt idx="5">
                  <c:v>344.8</c:v>
                </c:pt>
                <c:pt idx="6">
                  <c:v>80.7</c:v>
                </c:pt>
                <c:pt idx="7">
                  <c:v>184.5</c:v>
                </c:pt>
                <c:pt idx="8">
                  <c:v>272.89999999999998</c:v>
                </c:pt>
                <c:pt idx="9">
                  <c:v>386.6</c:v>
                </c:pt>
                <c:pt idx="10">
                  <c:v>435.6</c:v>
                </c:pt>
              </c:numCache>
            </c:numRef>
          </c:val>
        </c:ser>
        <c:dLbls>
          <c:showLegendKey val="0"/>
          <c:showVal val="0"/>
          <c:showCatName val="0"/>
          <c:showSerName val="0"/>
          <c:showPercent val="0"/>
          <c:showBubbleSize val="0"/>
        </c:dLbls>
        <c:gapWidth val="150"/>
        <c:axId val="275383408"/>
        <c:axId val="275383800"/>
      </c:barChart>
      <c:catAx>
        <c:axId val="275383408"/>
        <c:scaling>
          <c:orientation val="minMax"/>
        </c:scaling>
        <c:delete val="0"/>
        <c:axPos val="b"/>
        <c:numFmt formatCode="General" sourceLinked="1"/>
        <c:majorTickMark val="none"/>
        <c:minorTickMark val="none"/>
        <c:tickLblPos val="nextTo"/>
        <c:crossAx val="275383800"/>
        <c:crosses val="autoZero"/>
        <c:auto val="1"/>
        <c:lblAlgn val="ctr"/>
        <c:lblOffset val="100"/>
        <c:noMultiLvlLbl val="0"/>
      </c:catAx>
      <c:valAx>
        <c:axId val="275383800"/>
        <c:scaling>
          <c:orientation val="minMax"/>
        </c:scaling>
        <c:delete val="0"/>
        <c:axPos val="l"/>
        <c:majorGridlines/>
        <c:numFmt formatCode="General" sourceLinked="1"/>
        <c:majorTickMark val="none"/>
        <c:minorTickMark val="none"/>
        <c:tickLblPos val="nextTo"/>
        <c:txPr>
          <a:bodyPr/>
          <a:lstStyle/>
          <a:p>
            <a:pPr>
              <a:defRPr sz="1200">
                <a:latin typeface="Arial" pitchFamily="34" charset="0"/>
                <a:cs typeface="Arial" pitchFamily="34" charset="0"/>
              </a:defRPr>
            </a:pPr>
            <a:endParaRPr lang="en-US"/>
          </a:p>
        </c:txPr>
        <c:crossAx val="275383408"/>
        <c:crosses val="autoZero"/>
        <c:crossBetween val="between"/>
      </c:valAx>
      <c:dTable>
        <c:showHorzBorder val="1"/>
        <c:showVertBorder val="1"/>
        <c:showOutline val="1"/>
        <c:showKeys val="1"/>
        <c:txPr>
          <a:bodyPr/>
          <a:lstStyle/>
          <a:p>
            <a:pPr rtl="0">
              <a:defRPr sz="1200">
                <a:latin typeface="Arial" pitchFamily="34" charset="0"/>
                <a:cs typeface="Arial" pitchFamily="34" charset="0"/>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85573678290216"/>
          <c:y val="1.8625109361329835E-2"/>
          <c:w val="0.63726331083614551"/>
          <c:h val="0.79468547681539803"/>
        </c:manualLayout>
      </c:layout>
      <c:lineChart>
        <c:grouping val="standard"/>
        <c:varyColors val="0"/>
        <c:ser>
          <c:idx val="0"/>
          <c:order val="0"/>
          <c:tx>
            <c:strRef>
              <c:f>Sheet1!$B$1</c:f>
              <c:strCache>
                <c:ptCount val="1"/>
                <c:pt idx="0">
                  <c:v>Зээлийн хэмжээ / сая төгрөг / </c:v>
                </c:pt>
              </c:strCache>
            </c:strRef>
          </c:tx>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Sheet1!$B$2:$B$9</c:f>
              <c:numCache>
                <c:formatCode>General</c:formatCode>
                <c:ptCount val="8"/>
                <c:pt idx="0">
                  <c:v>279.60000000000002</c:v>
                </c:pt>
                <c:pt idx="1">
                  <c:v>91</c:v>
                </c:pt>
                <c:pt idx="2">
                  <c:v>722.4</c:v>
                </c:pt>
                <c:pt idx="3">
                  <c:v>299.8</c:v>
                </c:pt>
                <c:pt idx="4">
                  <c:v>322.3</c:v>
                </c:pt>
                <c:pt idx="5">
                  <c:v>393</c:v>
                </c:pt>
                <c:pt idx="6">
                  <c:v>251.6</c:v>
                </c:pt>
                <c:pt idx="7">
                  <c:v>348.2</c:v>
                </c:pt>
              </c:numCache>
            </c:numRef>
          </c:val>
          <c:smooth val="1"/>
        </c:ser>
        <c:ser>
          <c:idx val="1"/>
          <c:order val="1"/>
          <c:tx>
            <c:strRef>
              <c:f>Sheet1!$C$1</c:f>
              <c:strCache>
                <c:ptCount val="1"/>
                <c:pt idx="0">
                  <c:v>Зээл олгосон иргэд, ААНэгжийн тоо </c:v>
                </c:pt>
              </c:strCache>
            </c:strRef>
          </c:tx>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Sheet1!$C$2:$C$9</c:f>
              <c:numCache>
                <c:formatCode>General</c:formatCode>
                <c:ptCount val="8"/>
                <c:pt idx="0">
                  <c:v>43</c:v>
                </c:pt>
                <c:pt idx="1">
                  <c:v>15</c:v>
                </c:pt>
                <c:pt idx="2">
                  <c:v>81</c:v>
                </c:pt>
                <c:pt idx="3">
                  <c:v>28</c:v>
                </c:pt>
                <c:pt idx="4">
                  <c:v>31</c:v>
                </c:pt>
                <c:pt idx="5">
                  <c:v>39</c:v>
                </c:pt>
                <c:pt idx="6">
                  <c:v>28</c:v>
                </c:pt>
                <c:pt idx="7">
                  <c:v>39</c:v>
                </c:pt>
              </c:numCache>
            </c:numRef>
          </c:val>
          <c:smooth val="1"/>
        </c:ser>
        <c:dLbls>
          <c:showLegendKey val="0"/>
          <c:showVal val="0"/>
          <c:showCatName val="0"/>
          <c:showSerName val="0"/>
          <c:showPercent val="0"/>
          <c:showBubbleSize val="0"/>
        </c:dLbls>
        <c:marker val="1"/>
        <c:smooth val="0"/>
        <c:axId val="275384976"/>
        <c:axId val="275385368"/>
      </c:lineChart>
      <c:catAx>
        <c:axId val="275384976"/>
        <c:scaling>
          <c:orientation val="minMax"/>
        </c:scaling>
        <c:delete val="0"/>
        <c:axPos val="b"/>
        <c:numFmt formatCode="General" sourceLinked="1"/>
        <c:majorTickMark val="none"/>
        <c:minorTickMark val="none"/>
        <c:tickLblPos val="nextTo"/>
        <c:crossAx val="275385368"/>
        <c:crosses val="autoZero"/>
        <c:auto val="1"/>
        <c:lblAlgn val="ctr"/>
        <c:lblOffset val="100"/>
        <c:noMultiLvlLbl val="0"/>
      </c:catAx>
      <c:valAx>
        <c:axId val="275385368"/>
        <c:scaling>
          <c:orientation val="minMax"/>
        </c:scaling>
        <c:delete val="0"/>
        <c:axPos val="l"/>
        <c:majorGridlines/>
        <c:numFmt formatCode="General" sourceLinked="1"/>
        <c:majorTickMark val="none"/>
        <c:minorTickMark val="none"/>
        <c:tickLblPos val="nextTo"/>
        <c:txPr>
          <a:bodyPr/>
          <a:lstStyle/>
          <a:p>
            <a:pPr>
              <a:defRPr sz="1200">
                <a:latin typeface="Arial" pitchFamily="34" charset="0"/>
                <a:cs typeface="Arial" pitchFamily="34" charset="0"/>
              </a:defRPr>
            </a:pPr>
            <a:endParaRPr lang="en-US"/>
          </a:p>
        </c:txPr>
        <c:crossAx val="275384976"/>
        <c:crosses val="autoZero"/>
        <c:crossBetween val="between"/>
      </c:valAx>
      <c:dTable>
        <c:showHorzBorder val="1"/>
        <c:showVertBorder val="1"/>
        <c:showOutline val="1"/>
        <c:showKeys val="1"/>
        <c:txPr>
          <a:bodyPr/>
          <a:lstStyle/>
          <a:p>
            <a:pPr rtl="0">
              <a:defRPr sz="1200" b="1">
                <a:latin typeface="Arial" pitchFamily="34" charset="0"/>
                <a:cs typeface="Arial" pitchFamily="34" charset="0"/>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өрхийн тоо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3602</c:v>
                </c:pt>
                <c:pt idx="1">
                  <c:v>3735</c:v>
                </c:pt>
                <c:pt idx="2">
                  <c:v>3780</c:v>
                </c:pt>
                <c:pt idx="3">
                  <c:v>4004</c:v>
                </c:pt>
                <c:pt idx="4">
                  <c:v>4099</c:v>
                </c:pt>
                <c:pt idx="5">
                  <c:v>4181</c:v>
                </c:pt>
                <c:pt idx="6">
                  <c:v>4262</c:v>
                </c:pt>
                <c:pt idx="7">
                  <c:v>4477</c:v>
                </c:pt>
                <c:pt idx="8">
                  <c:v>4588</c:v>
                </c:pt>
                <c:pt idx="9">
                  <c:v>4721</c:v>
                </c:pt>
                <c:pt idx="10">
                  <c:v>4868</c:v>
                </c:pt>
              </c:numCache>
            </c:numRef>
          </c:val>
        </c:ser>
        <c:dLbls>
          <c:showLegendKey val="0"/>
          <c:showVal val="1"/>
          <c:showCatName val="0"/>
          <c:showSerName val="0"/>
          <c:showPercent val="0"/>
          <c:showBubbleSize val="0"/>
        </c:dLbls>
        <c:gapWidth val="75"/>
        <c:shape val="cylinder"/>
        <c:axId val="241032520"/>
        <c:axId val="242981432"/>
        <c:axId val="0"/>
      </c:bar3DChart>
      <c:catAx>
        <c:axId val="241032520"/>
        <c:scaling>
          <c:orientation val="minMax"/>
        </c:scaling>
        <c:delete val="0"/>
        <c:axPos val="b"/>
        <c:numFmt formatCode="General" sourceLinked="1"/>
        <c:majorTickMark val="none"/>
        <c:minorTickMark val="none"/>
        <c:tickLblPos val="nextTo"/>
        <c:txPr>
          <a:bodyPr/>
          <a:lstStyle/>
          <a:p>
            <a:pPr>
              <a:defRPr sz="1200"/>
            </a:pPr>
            <a:endParaRPr lang="en-US"/>
          </a:p>
        </c:txPr>
        <c:crossAx val="242981432"/>
        <c:crosses val="autoZero"/>
        <c:auto val="1"/>
        <c:lblAlgn val="ctr"/>
        <c:lblOffset val="100"/>
        <c:noMultiLvlLbl val="0"/>
      </c:catAx>
      <c:valAx>
        <c:axId val="242981432"/>
        <c:scaling>
          <c:orientation val="minMax"/>
        </c:scaling>
        <c:delete val="0"/>
        <c:axPos val="l"/>
        <c:numFmt formatCode="General" sourceLinked="1"/>
        <c:majorTickMark val="none"/>
        <c:minorTickMark val="none"/>
        <c:tickLblPos val="nextTo"/>
        <c:txPr>
          <a:bodyPr/>
          <a:lstStyle/>
          <a:p>
            <a:pPr>
              <a:defRPr sz="1400"/>
            </a:pPr>
            <a:endParaRPr lang="en-US"/>
          </a:p>
        </c:txPr>
        <c:crossAx val="241032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tx>
            <c:strRef>
              <c:f>Sheet1!$B$1</c:f>
              <c:strCache>
                <c:ptCount val="1"/>
                <c:pt idx="0">
                  <c:v>Сая төгрөгөөр </c:v>
                </c:pt>
              </c:strCache>
            </c:strRef>
          </c:tx>
          <c:invertIfNegative val="0"/>
          <c:dLbls>
            <c:spPr>
              <a:noFill/>
              <a:ln>
                <a:noFill/>
              </a:ln>
              <a:effectLst/>
            </c:spPr>
            <c:txPr>
              <a:bodyPr/>
              <a:lstStyle/>
              <a:p>
                <a:pPr>
                  <a:defRPr sz="16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481520.6</c:v>
                </c:pt>
                <c:pt idx="1">
                  <c:v>402519.1</c:v>
                </c:pt>
                <c:pt idx="2">
                  <c:v>129442.5</c:v>
                </c:pt>
                <c:pt idx="3">
                  <c:v>165449</c:v>
                </c:pt>
              </c:numCache>
            </c:numRef>
          </c:val>
        </c:ser>
        <c:dLbls>
          <c:showLegendKey val="0"/>
          <c:showVal val="1"/>
          <c:showCatName val="0"/>
          <c:showSerName val="0"/>
          <c:showPercent val="0"/>
          <c:showBubbleSize val="0"/>
        </c:dLbls>
        <c:gapWidth val="75"/>
        <c:axId val="275527392"/>
        <c:axId val="275527000"/>
      </c:barChart>
      <c:valAx>
        <c:axId val="275527000"/>
        <c:scaling>
          <c:orientation val="minMax"/>
        </c:scaling>
        <c:delete val="0"/>
        <c:axPos val="b"/>
        <c:numFmt formatCode="General" sourceLinked="1"/>
        <c:majorTickMark val="none"/>
        <c:minorTickMark val="none"/>
        <c:tickLblPos val="nextTo"/>
        <c:txPr>
          <a:bodyPr/>
          <a:lstStyle/>
          <a:p>
            <a:pPr>
              <a:defRPr sz="1200">
                <a:latin typeface="Arial" pitchFamily="34" charset="0"/>
                <a:cs typeface="Arial" pitchFamily="34" charset="0"/>
              </a:defRPr>
            </a:pPr>
            <a:endParaRPr lang="en-US"/>
          </a:p>
        </c:txPr>
        <c:crossAx val="275527392"/>
        <c:crosses val="autoZero"/>
        <c:crossBetween val="between"/>
      </c:valAx>
      <c:catAx>
        <c:axId val="275527392"/>
        <c:scaling>
          <c:orientation val="minMax"/>
        </c:scaling>
        <c:delete val="0"/>
        <c:axPos val="l"/>
        <c:numFmt formatCode="General" sourceLinked="1"/>
        <c:majorTickMark val="none"/>
        <c:minorTickMark val="none"/>
        <c:tickLblPos val="nextTo"/>
        <c:txPr>
          <a:bodyPr/>
          <a:lstStyle/>
          <a:p>
            <a:pPr>
              <a:defRPr sz="1200" b="1">
                <a:latin typeface="Arial" pitchFamily="34" charset="0"/>
                <a:cs typeface="Arial" pitchFamily="34" charset="0"/>
              </a:defRPr>
            </a:pPr>
            <a:endParaRPr lang="en-US"/>
          </a:p>
        </c:txPr>
        <c:crossAx val="275527000"/>
        <c:crosses val="autoZero"/>
        <c:auto val="1"/>
        <c:lblAlgn val="ctr"/>
        <c:lblOffset val="100"/>
        <c:noMultiLvlLbl val="0"/>
      </c:cat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Өмчлөх хүсэлт ирүүлсэн өрх </c:v>
                </c:pt>
              </c:strCache>
            </c:strRef>
          </c:tx>
          <c:invertIfNegative val="0"/>
          <c:dLbls>
            <c:spPr>
              <a:noFill/>
              <a:ln>
                <a:noFill/>
              </a:ln>
              <a:effectLst/>
            </c:spPr>
            <c:txPr>
              <a:bodyPr/>
              <a:lstStyle/>
              <a:p>
                <a:pPr>
                  <a:defRPr sz="14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1652</c:v>
                </c:pt>
                <c:pt idx="1">
                  <c:v>1478</c:v>
                </c:pt>
                <c:pt idx="2">
                  <c:v>2103</c:v>
                </c:pt>
                <c:pt idx="3">
                  <c:v>2460</c:v>
                </c:pt>
              </c:numCache>
            </c:numRef>
          </c:val>
        </c:ser>
        <c:ser>
          <c:idx val="1"/>
          <c:order val="1"/>
          <c:tx>
            <c:strRef>
              <c:f>Sheet1!$C$1</c:f>
              <c:strCache>
                <c:ptCount val="1"/>
                <c:pt idx="0">
                  <c:v>Өмчлүүлэх шийдвэр гаргасан өрх </c:v>
                </c:pt>
              </c:strCache>
            </c:strRef>
          </c:tx>
          <c:invertIfNegative val="0"/>
          <c:dLbls>
            <c:dLbl>
              <c:idx val="0"/>
              <c:layout>
                <c:manualLayout>
                  <c:x val="1.984126984126984E-3"/>
                  <c:y val="7.674738427245522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7.674738427245522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0.1023298456966069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9.9206349206349201E-3"/>
                  <c:y val="0.1023298456966069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2015</c:v>
                </c:pt>
                <c:pt idx="1">
                  <c:v>2016</c:v>
                </c:pt>
                <c:pt idx="2">
                  <c:v>2017</c:v>
                </c:pt>
                <c:pt idx="3">
                  <c:v>2018</c:v>
                </c:pt>
              </c:numCache>
            </c:numRef>
          </c:cat>
          <c:val>
            <c:numRef>
              <c:f>Sheet1!$C$2:$C$5</c:f>
              <c:numCache>
                <c:formatCode>General</c:formatCode>
                <c:ptCount val="4"/>
                <c:pt idx="0">
                  <c:v>1094</c:v>
                </c:pt>
                <c:pt idx="1">
                  <c:v>1278</c:v>
                </c:pt>
                <c:pt idx="2">
                  <c:v>2062</c:v>
                </c:pt>
                <c:pt idx="3">
                  <c:v>1963</c:v>
                </c:pt>
              </c:numCache>
            </c:numRef>
          </c:val>
        </c:ser>
        <c:ser>
          <c:idx val="2"/>
          <c:order val="2"/>
          <c:tx>
            <c:strRef>
              <c:f>Sheet1!$D$1</c:f>
              <c:strCache>
                <c:ptCount val="1"/>
                <c:pt idx="0">
                  <c:v>Өмчлүүлсэн газрын хэмжээ /га/</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2015</c:v>
                </c:pt>
                <c:pt idx="1">
                  <c:v>2016</c:v>
                </c:pt>
                <c:pt idx="2">
                  <c:v>2017</c:v>
                </c:pt>
                <c:pt idx="3">
                  <c:v>2018</c:v>
                </c:pt>
              </c:numCache>
            </c:numRef>
          </c:cat>
          <c:val>
            <c:numRef>
              <c:f>Sheet1!$D$2:$D$5</c:f>
              <c:numCache>
                <c:formatCode>General</c:formatCode>
                <c:ptCount val="4"/>
                <c:pt idx="0">
                  <c:v>80.08</c:v>
                </c:pt>
                <c:pt idx="1">
                  <c:v>94.32</c:v>
                </c:pt>
                <c:pt idx="2">
                  <c:v>172.23</c:v>
                </c:pt>
                <c:pt idx="3">
                  <c:v>144.44999999999999</c:v>
                </c:pt>
              </c:numCache>
            </c:numRef>
          </c:val>
        </c:ser>
        <c:dLbls>
          <c:showLegendKey val="0"/>
          <c:showVal val="1"/>
          <c:showCatName val="0"/>
          <c:showSerName val="0"/>
          <c:showPercent val="0"/>
          <c:showBubbleSize val="0"/>
        </c:dLbls>
        <c:gapWidth val="75"/>
        <c:axId val="275527784"/>
        <c:axId val="275528568"/>
      </c:barChart>
      <c:catAx>
        <c:axId val="275527784"/>
        <c:scaling>
          <c:orientation val="minMax"/>
        </c:scaling>
        <c:delete val="0"/>
        <c:axPos val="b"/>
        <c:numFmt formatCode="General" sourceLinked="1"/>
        <c:majorTickMark val="none"/>
        <c:minorTickMark val="none"/>
        <c:tickLblPos val="nextTo"/>
        <c:txPr>
          <a:bodyPr/>
          <a:lstStyle/>
          <a:p>
            <a:pPr>
              <a:defRPr sz="1400">
                <a:latin typeface="Arial" pitchFamily="34" charset="0"/>
                <a:cs typeface="Arial" pitchFamily="34" charset="0"/>
              </a:defRPr>
            </a:pPr>
            <a:endParaRPr lang="en-US"/>
          </a:p>
        </c:txPr>
        <c:crossAx val="275528568"/>
        <c:crosses val="autoZero"/>
        <c:auto val="1"/>
        <c:lblAlgn val="ctr"/>
        <c:lblOffset val="100"/>
        <c:noMultiLvlLbl val="0"/>
      </c:catAx>
      <c:valAx>
        <c:axId val="275528568"/>
        <c:scaling>
          <c:orientation val="minMax"/>
        </c:scaling>
        <c:delete val="1"/>
        <c:axPos val="l"/>
        <c:numFmt formatCode="General" sourceLinked="1"/>
        <c:majorTickMark val="none"/>
        <c:minorTickMark val="none"/>
        <c:tickLblPos val="none"/>
        <c:crossAx val="275527784"/>
        <c:crosses val="autoZero"/>
        <c:crossBetween val="between"/>
      </c:valAx>
    </c:plotArea>
    <c:legend>
      <c:legendPos val="t"/>
      <c:overlay val="0"/>
      <c:txPr>
        <a:bodyPr/>
        <a:lstStyle/>
        <a:p>
          <a:pPr>
            <a:defRPr sz="12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layout/>
      <c:overlay val="0"/>
      <c:txPr>
        <a:bodyPr/>
        <a:lstStyle/>
        <a:p>
          <a:pPr>
            <a:defRPr sz="2000"/>
          </a:pPr>
          <a:endParaRPr lang="en-US"/>
        </a:p>
      </c:txPr>
    </c:title>
    <c:autoTitleDeleted val="0"/>
    <c:plotArea>
      <c:layout/>
      <c:barChart>
        <c:barDir val="col"/>
        <c:grouping val="stacked"/>
        <c:varyColors val="0"/>
        <c:ser>
          <c:idx val="0"/>
          <c:order val="0"/>
          <c:tx>
            <c:strRef>
              <c:f>Sheet1!$B$1</c:f>
              <c:strCache>
                <c:ptCount val="1"/>
                <c:pt idx="0">
                  <c:v>Өрх толгойлсон эмэгтэй </c:v>
                </c:pt>
              </c:strCache>
            </c:strRef>
          </c:tx>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655</c:v>
                </c:pt>
                <c:pt idx="1">
                  <c:v>625</c:v>
                </c:pt>
                <c:pt idx="2">
                  <c:v>759</c:v>
                </c:pt>
                <c:pt idx="3">
                  <c:v>808</c:v>
                </c:pt>
                <c:pt idx="4">
                  <c:v>830</c:v>
                </c:pt>
                <c:pt idx="5">
                  <c:v>900</c:v>
                </c:pt>
                <c:pt idx="6">
                  <c:v>968</c:v>
                </c:pt>
                <c:pt idx="7">
                  <c:v>833</c:v>
                </c:pt>
                <c:pt idx="8">
                  <c:v>836</c:v>
                </c:pt>
                <c:pt idx="9">
                  <c:v>842</c:v>
                </c:pt>
                <c:pt idx="10">
                  <c:v>800</c:v>
                </c:pt>
              </c:numCache>
            </c:numRef>
          </c:val>
        </c:ser>
        <c:dLbls>
          <c:showLegendKey val="0"/>
          <c:showVal val="0"/>
          <c:showCatName val="0"/>
          <c:showSerName val="0"/>
          <c:showPercent val="0"/>
          <c:showBubbleSize val="0"/>
        </c:dLbls>
        <c:gapWidth val="95"/>
        <c:overlap val="100"/>
        <c:axId val="242982608"/>
        <c:axId val="242982216"/>
      </c:barChart>
      <c:valAx>
        <c:axId val="242982216"/>
        <c:scaling>
          <c:orientation val="minMax"/>
        </c:scaling>
        <c:delete val="0"/>
        <c:axPos val="l"/>
        <c:majorGridlines/>
        <c:numFmt formatCode="General" sourceLinked="1"/>
        <c:majorTickMark val="none"/>
        <c:minorTickMark val="none"/>
        <c:tickLblPos val="nextTo"/>
        <c:txPr>
          <a:bodyPr/>
          <a:lstStyle/>
          <a:p>
            <a:pPr>
              <a:defRPr sz="1600"/>
            </a:pPr>
            <a:endParaRPr lang="en-US"/>
          </a:p>
        </c:txPr>
        <c:crossAx val="242982608"/>
        <c:crosses val="autoZero"/>
        <c:crossBetween val="between"/>
      </c:valAx>
      <c:catAx>
        <c:axId val="242982608"/>
        <c:scaling>
          <c:orientation val="minMax"/>
        </c:scaling>
        <c:delete val="0"/>
        <c:axPos val="b"/>
        <c:numFmt formatCode="General" sourceLinked="1"/>
        <c:majorTickMark val="none"/>
        <c:minorTickMark val="none"/>
        <c:tickLblPos val="nextTo"/>
        <c:crossAx val="242982216"/>
        <c:crosses val="autoZero"/>
        <c:auto val="1"/>
        <c:lblAlgn val="ctr"/>
        <c:lblOffset val="100"/>
        <c:noMultiLvlLbl val="0"/>
      </c:catAx>
      <c:dTable>
        <c:showHorzBorder val="1"/>
        <c:showVertBorder val="1"/>
        <c:showOutline val="1"/>
        <c:showKeys val="1"/>
        <c:txPr>
          <a:bodyPr/>
          <a:lstStyle/>
          <a:p>
            <a:pPr rtl="0">
              <a:defRPr sz="1600"/>
            </a:pPr>
            <a:endParaRPr lang="en-US"/>
          </a:p>
        </c:txPr>
      </c:dTable>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698</c:v>
                </c:pt>
                <c:pt idx="1">
                  <c:v>471</c:v>
                </c:pt>
                <c:pt idx="2">
                  <c:v>555</c:v>
                </c:pt>
                <c:pt idx="3">
                  <c:v>480</c:v>
                </c:pt>
                <c:pt idx="4">
                  <c:v>602</c:v>
                </c:pt>
                <c:pt idx="5">
                  <c:v>669</c:v>
                </c:pt>
                <c:pt idx="6">
                  <c:v>689</c:v>
                </c:pt>
                <c:pt idx="7">
                  <c:v>634</c:v>
                </c:pt>
                <c:pt idx="8">
                  <c:v>628</c:v>
                </c:pt>
                <c:pt idx="9">
                  <c:v>644</c:v>
                </c:pt>
                <c:pt idx="10">
                  <c:v>675</c:v>
                </c:pt>
              </c:numCache>
            </c:numRef>
          </c:val>
        </c:ser>
        <c:dLbls>
          <c:showLegendKey val="0"/>
          <c:showVal val="0"/>
          <c:showCatName val="0"/>
          <c:showSerName val="0"/>
          <c:showPercent val="0"/>
          <c:showBubbleSize val="0"/>
        </c:dLbls>
        <c:gapWidth val="150"/>
        <c:shape val="cylinder"/>
        <c:axId val="243092456"/>
        <c:axId val="243092848"/>
        <c:axId val="0"/>
      </c:bar3DChart>
      <c:catAx>
        <c:axId val="243092456"/>
        <c:scaling>
          <c:orientation val="minMax"/>
        </c:scaling>
        <c:delete val="0"/>
        <c:axPos val="b"/>
        <c:numFmt formatCode="General" sourceLinked="1"/>
        <c:majorTickMark val="none"/>
        <c:minorTickMark val="none"/>
        <c:tickLblPos val="nextTo"/>
        <c:crossAx val="243092848"/>
        <c:crosses val="autoZero"/>
        <c:auto val="1"/>
        <c:lblAlgn val="ctr"/>
        <c:lblOffset val="100"/>
        <c:noMultiLvlLbl val="0"/>
      </c:catAx>
      <c:valAx>
        <c:axId val="243092848"/>
        <c:scaling>
          <c:orientation val="minMax"/>
        </c:scaling>
        <c:delete val="0"/>
        <c:axPos val="l"/>
        <c:majorGridlines/>
        <c:numFmt formatCode="General" sourceLinked="1"/>
        <c:majorTickMark val="none"/>
        <c:minorTickMark val="none"/>
        <c:tickLblPos val="nextTo"/>
        <c:txPr>
          <a:bodyPr/>
          <a:lstStyle/>
          <a:p>
            <a:pPr>
              <a:defRPr sz="1400">
                <a:latin typeface="Arial" pitchFamily="34" charset="0"/>
                <a:cs typeface="Arial" pitchFamily="34" charset="0"/>
              </a:defRPr>
            </a:pPr>
            <a:endParaRPr lang="en-US"/>
          </a:p>
        </c:txPr>
        <c:crossAx val="243092456"/>
        <c:crosses val="autoZero"/>
        <c:crossBetween val="between"/>
      </c:valAx>
      <c:dTable>
        <c:showHorzBorder val="1"/>
        <c:showVertBorder val="1"/>
        <c:showOutline val="1"/>
        <c:showKeys val="1"/>
        <c:txPr>
          <a:bodyPr/>
          <a:lstStyle/>
          <a:p>
            <a:pPr rtl="0">
              <a:defRPr sz="1400">
                <a:latin typeface="Arial" pitchFamily="34" charset="0"/>
                <a:cs typeface="Arial" pitchFamily="34" charset="0"/>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шинээр төрсөн хүүхэд </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303</c:v>
                </c:pt>
                <c:pt idx="1">
                  <c:v>369</c:v>
                </c:pt>
                <c:pt idx="2">
                  <c:v>290</c:v>
                </c:pt>
                <c:pt idx="3">
                  <c:v>290</c:v>
                </c:pt>
                <c:pt idx="4">
                  <c:v>308</c:v>
                </c:pt>
                <c:pt idx="5">
                  <c:v>325</c:v>
                </c:pt>
                <c:pt idx="6">
                  <c:v>373</c:v>
                </c:pt>
                <c:pt idx="7">
                  <c:v>357</c:v>
                </c:pt>
                <c:pt idx="8">
                  <c:v>397</c:v>
                </c:pt>
                <c:pt idx="9">
                  <c:v>339</c:v>
                </c:pt>
                <c:pt idx="10">
                  <c:v>438</c:v>
                </c:pt>
              </c:numCache>
            </c:numRef>
          </c:val>
        </c:ser>
        <c:dLbls>
          <c:showLegendKey val="0"/>
          <c:showVal val="1"/>
          <c:showCatName val="0"/>
          <c:showSerName val="0"/>
          <c:showPercent val="0"/>
          <c:showBubbleSize val="0"/>
        </c:dLbls>
        <c:gapWidth val="150"/>
        <c:axId val="243093632"/>
        <c:axId val="243094024"/>
      </c:barChart>
      <c:catAx>
        <c:axId val="243093632"/>
        <c:scaling>
          <c:orientation val="minMax"/>
        </c:scaling>
        <c:delete val="0"/>
        <c:axPos val="b"/>
        <c:numFmt formatCode="General" sourceLinked="1"/>
        <c:majorTickMark val="none"/>
        <c:minorTickMark val="none"/>
        <c:tickLblPos val="nextTo"/>
        <c:txPr>
          <a:bodyPr/>
          <a:lstStyle/>
          <a:p>
            <a:pPr>
              <a:defRPr sz="1200"/>
            </a:pPr>
            <a:endParaRPr lang="en-US"/>
          </a:p>
        </c:txPr>
        <c:crossAx val="243094024"/>
        <c:crosses val="autoZero"/>
        <c:auto val="1"/>
        <c:lblAlgn val="ctr"/>
        <c:lblOffset val="100"/>
        <c:noMultiLvlLbl val="0"/>
      </c:catAx>
      <c:valAx>
        <c:axId val="243094024"/>
        <c:scaling>
          <c:orientation val="minMax"/>
        </c:scaling>
        <c:delete val="1"/>
        <c:axPos val="l"/>
        <c:numFmt formatCode="General" sourceLinked="1"/>
        <c:majorTickMark val="out"/>
        <c:minorTickMark val="none"/>
        <c:tickLblPos val="none"/>
        <c:crossAx val="243093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lineChart>
        <c:grouping val="standard"/>
        <c:varyColors val="0"/>
        <c:ser>
          <c:idx val="0"/>
          <c:order val="0"/>
          <c:tx>
            <c:strRef>
              <c:f>Sheet1!$B$1</c:f>
              <c:strCache>
                <c:ptCount val="1"/>
                <c:pt idx="0">
                  <c:v>бүтэн өнчин хүүхдийн тоо </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Sheet1!$B$2:$B$11</c:f>
              <c:numCache>
                <c:formatCode>General</c:formatCode>
                <c:ptCount val="10"/>
                <c:pt idx="0">
                  <c:v>11</c:v>
                </c:pt>
                <c:pt idx="1">
                  <c:v>20</c:v>
                </c:pt>
                <c:pt idx="2">
                  <c:v>21</c:v>
                </c:pt>
                <c:pt idx="3">
                  <c:v>17</c:v>
                </c:pt>
                <c:pt idx="4">
                  <c:v>21</c:v>
                </c:pt>
                <c:pt idx="5">
                  <c:v>20</c:v>
                </c:pt>
                <c:pt idx="6">
                  <c:v>19</c:v>
                </c:pt>
                <c:pt idx="7">
                  <c:v>16</c:v>
                </c:pt>
                <c:pt idx="8">
                  <c:v>14</c:v>
                </c:pt>
                <c:pt idx="9">
                  <c:v>15</c:v>
                </c:pt>
              </c:numCache>
            </c:numRef>
          </c:val>
          <c:smooth val="1"/>
        </c:ser>
        <c:dLbls>
          <c:showLegendKey val="0"/>
          <c:showVal val="1"/>
          <c:showCatName val="0"/>
          <c:showSerName val="0"/>
          <c:showPercent val="0"/>
          <c:showBubbleSize val="0"/>
        </c:dLbls>
        <c:marker val="1"/>
        <c:smooth val="0"/>
        <c:axId val="243094416"/>
        <c:axId val="243095200"/>
      </c:lineChart>
      <c:catAx>
        <c:axId val="243094416"/>
        <c:scaling>
          <c:orientation val="minMax"/>
        </c:scaling>
        <c:delete val="0"/>
        <c:axPos val="b"/>
        <c:numFmt formatCode="General" sourceLinked="1"/>
        <c:majorTickMark val="none"/>
        <c:minorTickMark val="none"/>
        <c:tickLblPos val="nextTo"/>
        <c:crossAx val="243095200"/>
        <c:crosses val="autoZero"/>
        <c:auto val="1"/>
        <c:lblAlgn val="ctr"/>
        <c:lblOffset val="100"/>
        <c:noMultiLvlLbl val="0"/>
      </c:catAx>
      <c:valAx>
        <c:axId val="243095200"/>
        <c:scaling>
          <c:orientation val="minMax"/>
        </c:scaling>
        <c:delete val="0"/>
        <c:axPos val="l"/>
        <c:numFmt formatCode="General" sourceLinked="1"/>
        <c:majorTickMark val="none"/>
        <c:minorTickMark val="none"/>
        <c:tickLblPos val="none"/>
        <c:crossAx val="2430944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Series 1</c:v>
                </c:pt>
              </c:strCache>
            </c:strRef>
          </c:tx>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201</c:v>
                </c:pt>
                <c:pt idx="1">
                  <c:v>176</c:v>
                </c:pt>
                <c:pt idx="2">
                  <c:v>191</c:v>
                </c:pt>
                <c:pt idx="3">
                  <c:v>234</c:v>
                </c:pt>
                <c:pt idx="4">
                  <c:v>217</c:v>
                </c:pt>
                <c:pt idx="5">
                  <c:v>155</c:v>
                </c:pt>
                <c:pt idx="6">
                  <c:v>152</c:v>
                </c:pt>
                <c:pt idx="7">
                  <c:v>148</c:v>
                </c:pt>
                <c:pt idx="8">
                  <c:v>146</c:v>
                </c:pt>
                <c:pt idx="9">
                  <c:v>112</c:v>
                </c:pt>
                <c:pt idx="10">
                  <c:v>125</c:v>
                </c:pt>
              </c:numCache>
            </c:numRef>
          </c:val>
          <c:smooth val="0"/>
        </c:ser>
        <c:dLbls>
          <c:showLegendKey val="0"/>
          <c:showVal val="0"/>
          <c:showCatName val="0"/>
          <c:showSerName val="0"/>
          <c:showPercent val="0"/>
          <c:showBubbleSize val="0"/>
        </c:dLbls>
        <c:marker val="1"/>
        <c:smooth val="0"/>
        <c:axId val="242984176"/>
        <c:axId val="242984568"/>
      </c:lineChart>
      <c:catAx>
        <c:axId val="242984176"/>
        <c:scaling>
          <c:orientation val="minMax"/>
        </c:scaling>
        <c:delete val="0"/>
        <c:axPos val="b"/>
        <c:numFmt formatCode="General" sourceLinked="1"/>
        <c:majorTickMark val="none"/>
        <c:minorTickMark val="none"/>
        <c:tickLblPos val="nextTo"/>
        <c:crossAx val="242984568"/>
        <c:crosses val="autoZero"/>
        <c:auto val="1"/>
        <c:lblAlgn val="ctr"/>
        <c:lblOffset val="100"/>
        <c:noMultiLvlLbl val="0"/>
      </c:catAx>
      <c:valAx>
        <c:axId val="242984568"/>
        <c:scaling>
          <c:orientation val="minMax"/>
        </c:scaling>
        <c:delete val="0"/>
        <c:axPos val="l"/>
        <c:majorGridlines/>
        <c:numFmt formatCode="General" sourceLinked="1"/>
        <c:majorTickMark val="none"/>
        <c:minorTickMark val="none"/>
        <c:tickLblPos val="nextTo"/>
        <c:crossAx val="242984176"/>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cked"/>
        <c:varyColors val="0"/>
        <c:ser>
          <c:idx val="0"/>
          <c:order val="0"/>
          <c:tx>
            <c:strRef>
              <c:f>Sheet1!$B$1</c:f>
              <c:strCache>
                <c:ptCount val="1"/>
                <c:pt idx="0">
                  <c:v>Шилэжин ирсэн </c:v>
                </c:pt>
              </c:strCache>
            </c:strRef>
          </c:tx>
          <c:spPr>
            <a:ln>
              <a:solidFill>
                <a:srgbClr val="FF0000"/>
              </a:solidFill>
            </a:ln>
          </c:spPr>
          <c:marker>
            <c:symbol val="none"/>
          </c:marker>
          <c:dLbls>
            <c:dLbl>
              <c:idx val="6"/>
              <c:layout>
                <c:manualLayout>
                  <c:x val="1.8315018315018332E-3"/>
                  <c:y val="0.1029411764705882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99</c:v>
                </c:pt>
                <c:pt idx="1">
                  <c:v>18</c:v>
                </c:pt>
                <c:pt idx="2">
                  <c:v>21</c:v>
                </c:pt>
                <c:pt idx="3">
                  <c:v>47</c:v>
                </c:pt>
                <c:pt idx="4">
                  <c:v>130</c:v>
                </c:pt>
                <c:pt idx="5">
                  <c:v>219</c:v>
                </c:pt>
                <c:pt idx="6">
                  <c:v>228</c:v>
                </c:pt>
                <c:pt idx="7">
                  <c:v>347</c:v>
                </c:pt>
                <c:pt idx="8">
                  <c:v>243</c:v>
                </c:pt>
                <c:pt idx="9">
                  <c:v>622</c:v>
                </c:pt>
                <c:pt idx="10">
                  <c:v>927</c:v>
                </c:pt>
              </c:numCache>
            </c:numRef>
          </c:val>
          <c:smooth val="0"/>
        </c:ser>
        <c:ser>
          <c:idx val="1"/>
          <c:order val="1"/>
          <c:tx>
            <c:strRef>
              <c:f>Sheet1!$C$1</c:f>
              <c:strCache>
                <c:ptCount val="1"/>
                <c:pt idx="0">
                  <c:v>шилжин явсан </c:v>
                </c:pt>
              </c:strCache>
            </c:strRef>
          </c:tx>
          <c:spPr>
            <a:ln>
              <a:solidFill>
                <a:srgbClr val="00B050"/>
              </a:solidFill>
            </a:ln>
          </c:spPr>
          <c:marker>
            <c:symbol val="none"/>
          </c:marker>
          <c:dLbls>
            <c:dLbl>
              <c:idx val="6"/>
              <c:layout>
                <c:manualLayout>
                  <c:x val="1.8315018315018332E-3"/>
                  <c:y val="-8.333333333333334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494</c:v>
                </c:pt>
                <c:pt idx="1">
                  <c:v>603</c:v>
                </c:pt>
                <c:pt idx="2">
                  <c:v>603</c:v>
                </c:pt>
                <c:pt idx="3">
                  <c:v>588</c:v>
                </c:pt>
                <c:pt idx="4">
                  <c:v>444</c:v>
                </c:pt>
                <c:pt idx="5">
                  <c:v>505</c:v>
                </c:pt>
                <c:pt idx="6">
                  <c:v>415</c:v>
                </c:pt>
                <c:pt idx="7">
                  <c:v>332</c:v>
                </c:pt>
                <c:pt idx="8">
                  <c:v>351</c:v>
                </c:pt>
                <c:pt idx="9">
                  <c:v>496</c:v>
                </c:pt>
                <c:pt idx="10">
                  <c:v>575</c:v>
                </c:pt>
              </c:numCache>
            </c:numRef>
          </c:val>
          <c:smooth val="0"/>
        </c:ser>
        <c:dLbls>
          <c:showLegendKey val="0"/>
          <c:showVal val="0"/>
          <c:showCatName val="0"/>
          <c:showSerName val="0"/>
          <c:showPercent val="0"/>
          <c:showBubbleSize val="0"/>
        </c:dLbls>
        <c:smooth val="0"/>
        <c:axId val="242821632"/>
        <c:axId val="242822024"/>
      </c:lineChart>
      <c:catAx>
        <c:axId val="242821632"/>
        <c:scaling>
          <c:orientation val="minMax"/>
        </c:scaling>
        <c:delete val="0"/>
        <c:axPos val="b"/>
        <c:numFmt formatCode="General" sourceLinked="1"/>
        <c:majorTickMark val="none"/>
        <c:minorTickMark val="none"/>
        <c:tickLblPos val="nextTo"/>
        <c:txPr>
          <a:bodyPr/>
          <a:lstStyle/>
          <a:p>
            <a:pPr>
              <a:defRPr sz="1200">
                <a:latin typeface="Arial" pitchFamily="34" charset="0"/>
                <a:cs typeface="Arial" pitchFamily="34" charset="0"/>
              </a:defRPr>
            </a:pPr>
            <a:endParaRPr lang="en-US"/>
          </a:p>
        </c:txPr>
        <c:crossAx val="242822024"/>
        <c:crosses val="autoZero"/>
        <c:auto val="1"/>
        <c:lblAlgn val="ctr"/>
        <c:lblOffset val="100"/>
        <c:noMultiLvlLbl val="0"/>
      </c:catAx>
      <c:valAx>
        <c:axId val="242822024"/>
        <c:scaling>
          <c:orientation val="minMax"/>
        </c:scaling>
        <c:delete val="1"/>
        <c:axPos val="l"/>
        <c:numFmt formatCode="General" sourceLinked="1"/>
        <c:majorTickMark val="none"/>
        <c:minorTickMark val="none"/>
        <c:tickLblPos val="none"/>
        <c:crossAx val="242821632"/>
        <c:crosses val="autoZero"/>
        <c:crossBetween val="between"/>
      </c:valAx>
    </c:plotArea>
    <c:legend>
      <c:legendPos val="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DC736-A23D-427C-BCE1-270AA7FE253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21AD45B-2038-4111-BF4F-399B4DC8F92C}">
      <dgm:prSet phldrT="[Text]" custT="1">
        <dgm:style>
          <a:lnRef idx="2">
            <a:schemeClr val="accent1"/>
          </a:lnRef>
          <a:fillRef idx="1">
            <a:schemeClr val="lt1"/>
          </a:fillRef>
          <a:effectRef idx="0">
            <a:schemeClr val="accent1"/>
          </a:effectRef>
          <a:fontRef idx="minor">
            <a:schemeClr val="dk1"/>
          </a:fontRef>
        </dgm:style>
      </dgm:prSet>
      <dgm:spPr/>
      <dgm:t>
        <a:bodyPr/>
        <a:lstStyle/>
        <a:p>
          <a:r>
            <a:rPr lang="mn-MN" sz="3200" b="1" dirty="0">
              <a:latin typeface="Arial" panose="020B0604020202020204" pitchFamily="34" charset="0"/>
              <a:cs typeface="Arial" panose="020B0604020202020204" pitchFamily="34" charset="0"/>
            </a:rPr>
            <a:t>Сумын татвар</a:t>
          </a:r>
          <a:endParaRPr lang="en-US" sz="3200" b="1" dirty="0">
            <a:latin typeface="Arial" panose="020B0604020202020204" pitchFamily="34" charset="0"/>
            <a:cs typeface="Arial" panose="020B0604020202020204" pitchFamily="34" charset="0"/>
          </a:endParaRPr>
        </a:p>
      </dgm:t>
    </dgm:pt>
    <dgm:pt modelId="{A0D0C815-1EB7-4391-824F-9FC6AC626BAC}" type="parTrans" cxnId="{F0D420F1-9403-476D-BD8F-C241BCE77FED}">
      <dgm:prSet/>
      <dgm:spPr/>
      <dgm:t>
        <a:bodyPr/>
        <a:lstStyle/>
        <a:p>
          <a:endParaRPr lang="en-US"/>
        </a:p>
      </dgm:t>
    </dgm:pt>
    <dgm:pt modelId="{01EC735B-992E-4038-B89D-881A9BE6A73B}" type="sibTrans" cxnId="{F0D420F1-9403-476D-BD8F-C241BCE77FED}">
      <dgm:prSet/>
      <dgm:spPr/>
      <dgm:t>
        <a:bodyPr/>
        <a:lstStyle/>
        <a:p>
          <a:endParaRPr lang="en-US"/>
        </a:p>
      </dgm:t>
    </dgm:pt>
    <dgm:pt modelId="{0EE19BE0-9364-4223-939F-AF974A92B94A}">
      <dgm:prSet phldrT="[Text]" custT="1">
        <dgm:style>
          <a:lnRef idx="2">
            <a:schemeClr val="accent1"/>
          </a:lnRef>
          <a:fillRef idx="1">
            <a:schemeClr val="lt1"/>
          </a:fillRef>
          <a:effectRef idx="0">
            <a:schemeClr val="accent1"/>
          </a:effectRef>
          <a:fontRef idx="minor">
            <a:schemeClr val="dk1"/>
          </a:fontRef>
        </dgm:style>
      </dgm:prSet>
      <dgm:spPr/>
      <dgm:t>
        <a:bodyPr/>
        <a:lstStyle/>
        <a:p>
          <a:r>
            <a:rPr lang="mn-MN" sz="2400" b="1" dirty="0">
              <a:latin typeface="Arial" panose="020B0604020202020204" pitchFamily="34" charset="0"/>
              <a:cs typeface="Arial" panose="020B0604020202020204" pitchFamily="34" charset="0"/>
            </a:rPr>
            <a:t>Гүйцэтгэл </a:t>
          </a:r>
          <a:endParaRPr lang="en-US" sz="2400" b="1" dirty="0">
            <a:latin typeface="Arial" panose="020B0604020202020204" pitchFamily="34" charset="0"/>
            <a:cs typeface="Arial" panose="020B0604020202020204" pitchFamily="34" charset="0"/>
          </a:endParaRPr>
        </a:p>
      </dgm:t>
    </dgm:pt>
    <dgm:pt modelId="{B6E19015-995A-4E4A-9301-307BC7941242}" type="parTrans" cxnId="{35367C0E-E147-46CC-8CE9-43A0090F25CC}">
      <dgm:prSet/>
      <dgm:spPr/>
      <dgm:t>
        <a:bodyPr/>
        <a:lstStyle/>
        <a:p>
          <a:endParaRPr lang="en-US"/>
        </a:p>
      </dgm:t>
    </dgm:pt>
    <dgm:pt modelId="{2D4FB46B-E57B-4A10-93C3-BDE859F9CF44}" type="sibTrans" cxnId="{35367C0E-E147-46CC-8CE9-43A0090F25CC}">
      <dgm:prSet/>
      <dgm:spPr/>
      <dgm:t>
        <a:bodyPr/>
        <a:lstStyle/>
        <a:p>
          <a:endParaRPr lang="en-US"/>
        </a:p>
      </dgm:t>
    </dgm:pt>
    <dgm:pt modelId="{464E793E-93A2-4757-9A76-9FEE4892B9AA}">
      <dgm:prSet phldrT="[Text]" custT="1">
        <dgm:style>
          <a:lnRef idx="2">
            <a:schemeClr val="accent1"/>
          </a:lnRef>
          <a:fillRef idx="1">
            <a:schemeClr val="lt1"/>
          </a:fillRef>
          <a:effectRef idx="0">
            <a:schemeClr val="accent1"/>
          </a:effectRef>
          <a:fontRef idx="minor">
            <a:schemeClr val="dk1"/>
          </a:fontRef>
        </dgm:style>
      </dgm:prSet>
      <dgm:spPr/>
      <dgm:t>
        <a:bodyPr/>
        <a:lstStyle/>
        <a:p>
          <a:r>
            <a:rPr lang="mn-MN" sz="2400" b="1" dirty="0" smtClean="0">
              <a:latin typeface="Arial" panose="020B0604020202020204" pitchFamily="34" charset="0"/>
              <a:cs typeface="Arial" panose="020B0604020202020204" pitchFamily="34" charset="0"/>
            </a:rPr>
            <a:t>2017он </a:t>
          </a:r>
        </a:p>
        <a:p>
          <a:r>
            <a:rPr lang="mn-MN" sz="2400" b="1" dirty="0" smtClean="0">
              <a:latin typeface="Arial" panose="020B0604020202020204" pitchFamily="34" charset="0"/>
              <a:cs typeface="Arial" panose="020B0604020202020204" pitchFamily="34" charset="0"/>
            </a:rPr>
            <a:t>271,9 сая </a:t>
          </a:r>
          <a:endParaRPr lang="en-US" sz="2400" b="1" dirty="0">
            <a:latin typeface="Arial" panose="020B0604020202020204" pitchFamily="34" charset="0"/>
            <a:cs typeface="Arial" panose="020B0604020202020204" pitchFamily="34" charset="0"/>
          </a:endParaRPr>
        </a:p>
      </dgm:t>
    </dgm:pt>
    <dgm:pt modelId="{4F2BDE6B-584C-4DE2-BFB8-3209D67B7934}" type="parTrans" cxnId="{7435E2C9-2CF7-4117-A182-158ADDDE3183}">
      <dgm:prSet/>
      <dgm:spPr/>
      <dgm:t>
        <a:bodyPr/>
        <a:lstStyle/>
        <a:p>
          <a:endParaRPr lang="en-US"/>
        </a:p>
      </dgm:t>
    </dgm:pt>
    <dgm:pt modelId="{5750AAA9-B803-4896-8A22-8B4C7F2B879D}" type="sibTrans" cxnId="{7435E2C9-2CF7-4117-A182-158ADDDE3183}">
      <dgm:prSet/>
      <dgm:spPr/>
      <dgm:t>
        <a:bodyPr/>
        <a:lstStyle/>
        <a:p>
          <a:endParaRPr lang="en-US"/>
        </a:p>
      </dgm:t>
    </dgm:pt>
    <dgm:pt modelId="{B72F0B6C-2FEF-4BCD-A939-A6281D927674}">
      <dgm:prSet phldrT="[Text]" custT="1">
        <dgm:style>
          <a:lnRef idx="2">
            <a:schemeClr val="accent1"/>
          </a:lnRef>
          <a:fillRef idx="1">
            <a:schemeClr val="lt1"/>
          </a:fillRef>
          <a:effectRef idx="0">
            <a:schemeClr val="accent1"/>
          </a:effectRef>
          <a:fontRef idx="minor">
            <a:schemeClr val="dk1"/>
          </a:fontRef>
        </dgm:style>
      </dgm:prSet>
      <dgm:spPr/>
      <dgm:t>
        <a:bodyPr/>
        <a:lstStyle/>
        <a:p>
          <a:r>
            <a:rPr lang="mn-MN" sz="2400" b="1" dirty="0" smtClean="0">
              <a:solidFill>
                <a:srgbClr val="FF0000"/>
              </a:solidFill>
              <a:latin typeface="Arial" panose="020B0604020202020204" pitchFamily="34" charset="0"/>
              <a:cs typeface="Arial" panose="020B0604020202020204" pitchFamily="34" charset="0"/>
            </a:rPr>
            <a:t>2019он</a:t>
          </a:r>
        </a:p>
        <a:p>
          <a:r>
            <a:rPr lang="mn-MN" sz="2400" b="1" dirty="0" smtClean="0">
              <a:solidFill>
                <a:srgbClr val="FF0000"/>
              </a:solidFill>
              <a:latin typeface="Arial" panose="020B0604020202020204" pitchFamily="34" charset="0"/>
              <a:cs typeface="Arial" panose="020B0604020202020204" pitchFamily="34" charset="0"/>
            </a:rPr>
            <a:t>765,3 сая </a:t>
          </a:r>
        </a:p>
      </dgm:t>
    </dgm:pt>
    <dgm:pt modelId="{7E649447-9762-4681-9DF0-1C227DB82023}" type="parTrans" cxnId="{95951EC1-55B5-42CC-9B1D-3836A8FA71A2}">
      <dgm:prSet/>
      <dgm:spPr/>
      <dgm:t>
        <a:bodyPr/>
        <a:lstStyle/>
        <a:p>
          <a:endParaRPr lang="en-US"/>
        </a:p>
      </dgm:t>
    </dgm:pt>
    <dgm:pt modelId="{138D54ED-D9CF-453A-996C-A50411B0D07C}" type="sibTrans" cxnId="{95951EC1-55B5-42CC-9B1D-3836A8FA71A2}">
      <dgm:prSet/>
      <dgm:spPr/>
      <dgm:t>
        <a:bodyPr/>
        <a:lstStyle/>
        <a:p>
          <a:endParaRPr lang="en-US"/>
        </a:p>
      </dgm:t>
    </dgm:pt>
    <dgm:pt modelId="{8C86E345-4BE4-4176-8982-45BB1AE67008}">
      <dgm:prSet phldrT="[Text]" custT="1">
        <dgm:style>
          <a:lnRef idx="2">
            <a:schemeClr val="accent1"/>
          </a:lnRef>
          <a:fillRef idx="1">
            <a:schemeClr val="lt1"/>
          </a:fillRef>
          <a:effectRef idx="0">
            <a:schemeClr val="accent1"/>
          </a:effectRef>
          <a:fontRef idx="minor">
            <a:schemeClr val="dk1"/>
          </a:fontRef>
        </dgm:style>
      </dgm:prSet>
      <dgm:spPr/>
      <dgm:t>
        <a:bodyPr/>
        <a:lstStyle/>
        <a:p>
          <a:r>
            <a:rPr lang="mn-MN" sz="2400" b="1" dirty="0">
              <a:latin typeface="Arial" panose="020B0604020202020204" pitchFamily="34" charset="0"/>
              <a:cs typeface="Arial" panose="020B0604020202020204" pitchFamily="34" charset="0"/>
            </a:rPr>
            <a:t>Төлөвлөгөө</a:t>
          </a:r>
          <a:r>
            <a:rPr lang="mn-MN" sz="1600" dirty="0"/>
            <a:t> </a:t>
          </a:r>
          <a:endParaRPr lang="en-US" sz="1600" dirty="0"/>
        </a:p>
      </dgm:t>
    </dgm:pt>
    <dgm:pt modelId="{1ED12D61-F935-404D-BDC3-BBA4ACF6E32B}" type="parTrans" cxnId="{494CCC18-7F16-403C-98B8-65DA7F41AD91}">
      <dgm:prSet/>
      <dgm:spPr/>
      <dgm:t>
        <a:bodyPr/>
        <a:lstStyle/>
        <a:p>
          <a:endParaRPr lang="en-US"/>
        </a:p>
      </dgm:t>
    </dgm:pt>
    <dgm:pt modelId="{C571D6E7-B43D-493E-93AA-BFDFC2692C27}" type="sibTrans" cxnId="{494CCC18-7F16-403C-98B8-65DA7F41AD91}">
      <dgm:prSet/>
      <dgm:spPr/>
      <dgm:t>
        <a:bodyPr/>
        <a:lstStyle/>
        <a:p>
          <a:endParaRPr lang="en-US"/>
        </a:p>
      </dgm:t>
    </dgm:pt>
    <dgm:pt modelId="{6AAF4552-2C5D-4B21-97DA-B0F41E27DCAB}">
      <dgm:prSet phldrT="[Text]" custT="1">
        <dgm:style>
          <a:lnRef idx="2">
            <a:schemeClr val="accent1"/>
          </a:lnRef>
          <a:fillRef idx="1">
            <a:schemeClr val="lt1"/>
          </a:fillRef>
          <a:effectRef idx="0">
            <a:schemeClr val="accent1"/>
          </a:effectRef>
          <a:fontRef idx="minor">
            <a:schemeClr val="dk1"/>
          </a:fontRef>
        </dgm:style>
      </dgm:prSet>
      <dgm:spPr/>
      <dgm:t>
        <a:bodyPr/>
        <a:lstStyle/>
        <a:p>
          <a:pPr>
            <a:lnSpc>
              <a:spcPct val="100000"/>
            </a:lnSpc>
          </a:pPr>
          <a:r>
            <a:rPr lang="mn-MN" sz="2400" b="1" dirty="0" smtClean="0">
              <a:latin typeface="Arial" panose="020B0604020202020204" pitchFamily="34" charset="0"/>
              <a:cs typeface="Arial" panose="020B0604020202020204" pitchFamily="34" charset="0"/>
            </a:rPr>
            <a:t>2017 он</a:t>
          </a:r>
        </a:p>
        <a:p>
          <a:pPr>
            <a:lnSpc>
              <a:spcPct val="100000"/>
            </a:lnSpc>
          </a:pPr>
          <a:r>
            <a:rPr lang="mn-MN" sz="2400" b="1" dirty="0" smtClean="0">
              <a:latin typeface="Arial" panose="020B0604020202020204" pitchFamily="34" charset="0"/>
              <a:cs typeface="Arial" panose="020B0604020202020204" pitchFamily="34" charset="0"/>
            </a:rPr>
            <a:t>243,</a:t>
          </a:r>
          <a:r>
            <a:rPr lang="en-US" sz="2400" b="1" dirty="0" smtClean="0">
              <a:latin typeface="Arial" panose="020B0604020202020204" pitchFamily="34" charset="0"/>
              <a:cs typeface="Arial" panose="020B0604020202020204" pitchFamily="34" charset="0"/>
            </a:rPr>
            <a:t>7 </a:t>
          </a:r>
          <a:r>
            <a:rPr lang="mn-MN" sz="2400" b="1" dirty="0" smtClean="0">
              <a:latin typeface="Arial" panose="020B0604020202020204" pitchFamily="34" charset="0"/>
              <a:cs typeface="Arial" panose="020B0604020202020204" pitchFamily="34" charset="0"/>
            </a:rPr>
            <a:t>сая </a:t>
          </a:r>
          <a:endParaRPr lang="en-US" sz="2400" b="1" dirty="0">
            <a:latin typeface="Arial" panose="020B0604020202020204" pitchFamily="34" charset="0"/>
            <a:cs typeface="Arial" panose="020B0604020202020204" pitchFamily="34" charset="0"/>
          </a:endParaRPr>
        </a:p>
      </dgm:t>
    </dgm:pt>
    <dgm:pt modelId="{BF8D7D0F-7AB8-47F8-B80C-A6E688BE920C}" type="parTrans" cxnId="{5AE9883B-BF7F-4FEE-9927-422E4FA4414C}">
      <dgm:prSet/>
      <dgm:spPr/>
      <dgm:t>
        <a:bodyPr/>
        <a:lstStyle/>
        <a:p>
          <a:endParaRPr lang="en-US"/>
        </a:p>
      </dgm:t>
    </dgm:pt>
    <dgm:pt modelId="{7762888C-5A6A-454B-A333-F513EB1A9524}" type="sibTrans" cxnId="{5AE9883B-BF7F-4FEE-9927-422E4FA4414C}">
      <dgm:prSet/>
      <dgm:spPr/>
      <dgm:t>
        <a:bodyPr/>
        <a:lstStyle/>
        <a:p>
          <a:endParaRPr lang="en-US"/>
        </a:p>
      </dgm:t>
    </dgm:pt>
    <dgm:pt modelId="{90C5A084-B2F5-424E-85D0-AD613D1B6659}">
      <dgm:prSet phldrT="[Text]" custT="1">
        <dgm:style>
          <a:lnRef idx="2">
            <a:schemeClr val="accent1"/>
          </a:lnRef>
          <a:fillRef idx="1">
            <a:schemeClr val="lt1"/>
          </a:fillRef>
          <a:effectRef idx="0">
            <a:schemeClr val="accent1"/>
          </a:effectRef>
          <a:fontRef idx="minor">
            <a:schemeClr val="dk1"/>
          </a:fontRef>
        </dgm:style>
      </dgm:prSet>
      <dgm:spPr/>
      <dgm:t>
        <a:bodyPr/>
        <a:lstStyle/>
        <a:p>
          <a:r>
            <a:rPr lang="mn-MN" sz="2400" b="1" dirty="0" smtClean="0">
              <a:latin typeface="Arial" panose="020B0604020202020204" pitchFamily="34" charset="0"/>
              <a:cs typeface="Arial" panose="020B0604020202020204" pitchFamily="34" charset="0"/>
            </a:rPr>
            <a:t>2018 он</a:t>
          </a:r>
        </a:p>
        <a:p>
          <a:r>
            <a:rPr lang="mn-MN" sz="2400" b="1" dirty="0" smtClean="0">
              <a:latin typeface="Arial" panose="020B0604020202020204" pitchFamily="34" charset="0"/>
              <a:cs typeface="Arial" panose="020B0604020202020204" pitchFamily="34" charset="0"/>
            </a:rPr>
            <a:t>613,6 сая</a:t>
          </a:r>
          <a:endParaRPr lang="en-US" sz="2400" b="1" dirty="0">
            <a:latin typeface="Arial" panose="020B0604020202020204" pitchFamily="34" charset="0"/>
            <a:cs typeface="Arial" panose="020B0604020202020204" pitchFamily="34" charset="0"/>
          </a:endParaRPr>
        </a:p>
      </dgm:t>
    </dgm:pt>
    <dgm:pt modelId="{51AB4567-D7A5-4335-B75C-08BBE7FA4B45}" type="parTrans" cxnId="{E2AAB218-A7DB-4FE8-A3DC-DE544D54B7F0}">
      <dgm:prSet/>
      <dgm:spPr/>
      <dgm:t>
        <a:bodyPr/>
        <a:lstStyle/>
        <a:p>
          <a:endParaRPr lang="en-US"/>
        </a:p>
      </dgm:t>
    </dgm:pt>
    <dgm:pt modelId="{A2807B1C-26FA-47EF-BA1C-9CAF5C3B7118}" type="sibTrans" cxnId="{E2AAB218-A7DB-4FE8-A3DC-DE544D54B7F0}">
      <dgm:prSet/>
      <dgm:spPr/>
      <dgm:t>
        <a:bodyPr/>
        <a:lstStyle/>
        <a:p>
          <a:endParaRPr lang="en-US"/>
        </a:p>
      </dgm:t>
    </dgm:pt>
    <dgm:pt modelId="{6460C4F5-29C6-4E1E-A4A0-7A57E689DB30}">
      <dgm:prSet phldrT="[Text]" custT="1">
        <dgm:style>
          <a:lnRef idx="2">
            <a:schemeClr val="accent1"/>
          </a:lnRef>
          <a:fillRef idx="1">
            <a:schemeClr val="lt1"/>
          </a:fillRef>
          <a:effectRef idx="0">
            <a:schemeClr val="accent1"/>
          </a:effectRef>
          <a:fontRef idx="minor">
            <a:schemeClr val="dk1"/>
          </a:fontRef>
        </dgm:style>
      </dgm:prSet>
      <dgm:spPr/>
      <dgm:t>
        <a:bodyPr/>
        <a:lstStyle/>
        <a:p>
          <a:r>
            <a:rPr lang="mn-MN" sz="2400" b="1" dirty="0" smtClean="0">
              <a:latin typeface="Arial" panose="020B0604020202020204" pitchFamily="34" charset="0"/>
              <a:cs typeface="Arial" panose="020B0604020202020204" pitchFamily="34" charset="0"/>
            </a:rPr>
            <a:t>2018 он </a:t>
          </a:r>
        </a:p>
        <a:p>
          <a:r>
            <a:rPr lang="mn-MN" sz="2400" b="1" dirty="0" smtClean="0">
              <a:latin typeface="Arial" panose="020B0604020202020204" pitchFamily="34" charset="0"/>
              <a:cs typeface="Arial" panose="020B0604020202020204" pitchFamily="34" charset="0"/>
            </a:rPr>
            <a:t>660,5 сая </a:t>
          </a:r>
          <a:endParaRPr lang="en-US" sz="2400" b="1" dirty="0">
            <a:latin typeface="Arial" panose="020B0604020202020204" pitchFamily="34" charset="0"/>
            <a:cs typeface="Arial" panose="020B0604020202020204" pitchFamily="34" charset="0"/>
          </a:endParaRPr>
        </a:p>
      </dgm:t>
    </dgm:pt>
    <dgm:pt modelId="{A0A2641E-BDFC-4880-8C29-ED6798BCEB56}" type="parTrans" cxnId="{31487D4E-1CA9-4617-8AFB-3E67AC175CA2}">
      <dgm:prSet/>
      <dgm:spPr/>
      <dgm:t>
        <a:bodyPr/>
        <a:lstStyle/>
        <a:p>
          <a:endParaRPr lang="en-US"/>
        </a:p>
      </dgm:t>
    </dgm:pt>
    <dgm:pt modelId="{840A1139-EA17-4BA6-BA09-762A8D488967}" type="sibTrans" cxnId="{31487D4E-1CA9-4617-8AFB-3E67AC175CA2}">
      <dgm:prSet/>
      <dgm:spPr/>
      <dgm:t>
        <a:bodyPr/>
        <a:lstStyle/>
        <a:p>
          <a:endParaRPr lang="en-US"/>
        </a:p>
      </dgm:t>
    </dgm:pt>
    <dgm:pt modelId="{41048B1B-70D1-4F37-AEC5-7D819F1C9F2B}" type="pres">
      <dgm:prSet presAssocID="{D4EDC736-A23D-427C-BCE1-270AA7FE253B}" presName="Name0" presStyleCnt="0">
        <dgm:presLayoutVars>
          <dgm:dir/>
          <dgm:resizeHandles val="exact"/>
        </dgm:presLayoutVars>
      </dgm:prSet>
      <dgm:spPr/>
      <dgm:t>
        <a:bodyPr/>
        <a:lstStyle/>
        <a:p>
          <a:endParaRPr lang="en-US"/>
        </a:p>
      </dgm:t>
    </dgm:pt>
    <dgm:pt modelId="{589C5615-230B-4862-AC1E-A5C8FF935CFE}" type="pres">
      <dgm:prSet presAssocID="{D4EDC736-A23D-427C-BCE1-270AA7FE253B}" presName="cycle" presStyleCnt="0"/>
      <dgm:spPr/>
    </dgm:pt>
    <dgm:pt modelId="{64D126E8-8FC6-4C2D-AC0B-3525A463624A}" type="pres">
      <dgm:prSet presAssocID="{221AD45B-2038-4111-BF4F-399B4DC8F92C}" presName="nodeFirstNode" presStyleLbl="node1" presStyleIdx="0" presStyleCnt="8" custScaleX="255468" custScaleY="74587" custRadScaleRad="103045" custRadScaleInc="-37199">
        <dgm:presLayoutVars>
          <dgm:bulletEnabled val="1"/>
        </dgm:presLayoutVars>
      </dgm:prSet>
      <dgm:spPr/>
      <dgm:t>
        <a:bodyPr/>
        <a:lstStyle/>
        <a:p>
          <a:endParaRPr lang="en-US"/>
        </a:p>
      </dgm:t>
    </dgm:pt>
    <dgm:pt modelId="{7E2A14C7-47FB-4BA6-AF02-9D9DE6A4AD7F}" type="pres">
      <dgm:prSet presAssocID="{01EC735B-992E-4038-B89D-881A9BE6A73B}" presName="sibTransFirstNode" presStyleLbl="bgShp" presStyleIdx="0" presStyleCnt="1" custAng="9360824" custFlipVert="1" custFlipHor="1" custScaleX="4413" custScaleY="14886" custLinFactNeighborX="-43303" custLinFactNeighborY="-11124"/>
      <dgm:spPr/>
      <dgm:t>
        <a:bodyPr/>
        <a:lstStyle/>
        <a:p>
          <a:endParaRPr lang="en-US"/>
        </a:p>
      </dgm:t>
    </dgm:pt>
    <dgm:pt modelId="{2026534F-6FBA-4A9C-9C6F-88463517E784}" type="pres">
      <dgm:prSet presAssocID="{0EE19BE0-9364-4223-939F-AF974A92B94A}" presName="nodeFollowingNodes" presStyleLbl="node1" presStyleIdx="1" presStyleCnt="8" custScaleX="124753" custRadScaleRad="163502" custRadScaleInc="71342">
        <dgm:presLayoutVars>
          <dgm:bulletEnabled val="1"/>
        </dgm:presLayoutVars>
      </dgm:prSet>
      <dgm:spPr/>
      <dgm:t>
        <a:bodyPr/>
        <a:lstStyle/>
        <a:p>
          <a:endParaRPr lang="en-US"/>
        </a:p>
      </dgm:t>
    </dgm:pt>
    <dgm:pt modelId="{10710D7B-600A-4755-9294-33EE0DAED825}" type="pres">
      <dgm:prSet presAssocID="{464E793E-93A2-4757-9A76-9FEE4892B9AA}" presName="nodeFollowingNodes" presStyleLbl="node1" presStyleIdx="2" presStyleCnt="8" custScaleX="130105" custScaleY="123269" custRadScaleRad="164715" custRadScaleInc="-3071">
        <dgm:presLayoutVars>
          <dgm:bulletEnabled val="1"/>
        </dgm:presLayoutVars>
      </dgm:prSet>
      <dgm:spPr/>
      <dgm:t>
        <a:bodyPr/>
        <a:lstStyle/>
        <a:p>
          <a:endParaRPr lang="en-US"/>
        </a:p>
      </dgm:t>
    </dgm:pt>
    <dgm:pt modelId="{2A1295D1-D3A0-46F4-A54B-CCACE16C9B20}" type="pres">
      <dgm:prSet presAssocID="{6460C4F5-29C6-4E1E-A4A0-7A57E689DB30}" presName="nodeFollowingNodes" presStyleLbl="node1" presStyleIdx="3" presStyleCnt="8" custScaleX="123570" custScaleY="119568" custRadScaleRad="172221" custRadScaleInc="-71720">
        <dgm:presLayoutVars>
          <dgm:bulletEnabled val="1"/>
        </dgm:presLayoutVars>
      </dgm:prSet>
      <dgm:spPr/>
      <dgm:t>
        <a:bodyPr/>
        <a:lstStyle/>
        <a:p>
          <a:endParaRPr lang="en-US"/>
        </a:p>
      </dgm:t>
    </dgm:pt>
    <dgm:pt modelId="{859F8736-43D6-4E89-8AD3-783B199C51FA}" type="pres">
      <dgm:prSet presAssocID="{B72F0B6C-2FEF-4BCD-A939-A6281D927674}" presName="nodeFollowingNodes" presStyleLbl="node1" presStyleIdx="4" presStyleCnt="8" custScaleX="143138" custScaleY="129215" custRadScaleRad="201457" custRadScaleInc="158204">
        <dgm:presLayoutVars>
          <dgm:bulletEnabled val="1"/>
        </dgm:presLayoutVars>
      </dgm:prSet>
      <dgm:spPr/>
      <dgm:t>
        <a:bodyPr/>
        <a:lstStyle/>
        <a:p>
          <a:endParaRPr lang="en-US"/>
        </a:p>
      </dgm:t>
    </dgm:pt>
    <dgm:pt modelId="{D5367821-597C-4495-A6D0-2ED5A2F0AD9B}" type="pres">
      <dgm:prSet presAssocID="{90C5A084-B2F5-424E-85D0-AD613D1B6659}" presName="nodeFollowingNodes" presStyleLbl="node1" presStyleIdx="5" presStyleCnt="8" custScaleX="144137" custScaleY="120255" custRadScaleRad="184263" custRadScaleInc="81433">
        <dgm:presLayoutVars>
          <dgm:bulletEnabled val="1"/>
        </dgm:presLayoutVars>
      </dgm:prSet>
      <dgm:spPr/>
      <dgm:t>
        <a:bodyPr/>
        <a:lstStyle/>
        <a:p>
          <a:endParaRPr lang="en-US"/>
        </a:p>
      </dgm:t>
    </dgm:pt>
    <dgm:pt modelId="{A7B4B053-1BF8-45F1-8152-B0739497C4BF}" type="pres">
      <dgm:prSet presAssocID="{6AAF4552-2C5D-4B21-97DA-B0F41E27DCAB}" presName="nodeFollowingNodes" presStyleLbl="node1" presStyleIdx="6" presStyleCnt="8" custScaleX="136875" custScaleY="121283" custRadScaleRad="180152" custRadScaleInc="6847">
        <dgm:presLayoutVars>
          <dgm:bulletEnabled val="1"/>
        </dgm:presLayoutVars>
      </dgm:prSet>
      <dgm:spPr/>
      <dgm:t>
        <a:bodyPr/>
        <a:lstStyle/>
        <a:p>
          <a:endParaRPr lang="en-US"/>
        </a:p>
      </dgm:t>
    </dgm:pt>
    <dgm:pt modelId="{9F561C82-71F0-4FB4-A52B-792325BB6708}" type="pres">
      <dgm:prSet presAssocID="{8C86E345-4BE4-4176-8982-45BB1AE67008}" presName="nodeFollowingNodes" presStyleLbl="node1" presStyleIdx="7" presStyleCnt="8" custScaleX="142350" custScaleY="78497" custRadScaleRad="187052" custRadScaleInc="-72893">
        <dgm:presLayoutVars>
          <dgm:bulletEnabled val="1"/>
        </dgm:presLayoutVars>
      </dgm:prSet>
      <dgm:spPr/>
      <dgm:t>
        <a:bodyPr/>
        <a:lstStyle/>
        <a:p>
          <a:endParaRPr lang="en-US"/>
        </a:p>
      </dgm:t>
    </dgm:pt>
  </dgm:ptLst>
  <dgm:cxnLst>
    <dgm:cxn modelId="{E2AAB218-A7DB-4FE8-A3DC-DE544D54B7F0}" srcId="{D4EDC736-A23D-427C-BCE1-270AA7FE253B}" destId="{90C5A084-B2F5-424E-85D0-AD613D1B6659}" srcOrd="5" destOrd="0" parTransId="{51AB4567-D7A5-4335-B75C-08BBE7FA4B45}" sibTransId="{A2807B1C-26FA-47EF-BA1C-9CAF5C3B7118}"/>
    <dgm:cxn modelId="{F0D420F1-9403-476D-BD8F-C241BCE77FED}" srcId="{D4EDC736-A23D-427C-BCE1-270AA7FE253B}" destId="{221AD45B-2038-4111-BF4F-399B4DC8F92C}" srcOrd="0" destOrd="0" parTransId="{A0D0C815-1EB7-4391-824F-9FC6AC626BAC}" sibTransId="{01EC735B-992E-4038-B89D-881A9BE6A73B}"/>
    <dgm:cxn modelId="{0AEEAEAD-F9EE-4196-8BB3-8783A8F6915B}" type="presOf" srcId="{01EC735B-992E-4038-B89D-881A9BE6A73B}" destId="{7E2A14C7-47FB-4BA6-AF02-9D9DE6A4AD7F}" srcOrd="0" destOrd="0" presId="urn:microsoft.com/office/officeart/2005/8/layout/cycle3"/>
    <dgm:cxn modelId="{C2672CCE-9454-4182-A8AB-609EF86DDF5C}" type="presOf" srcId="{0EE19BE0-9364-4223-939F-AF974A92B94A}" destId="{2026534F-6FBA-4A9C-9C6F-88463517E784}" srcOrd="0" destOrd="0" presId="urn:microsoft.com/office/officeart/2005/8/layout/cycle3"/>
    <dgm:cxn modelId="{95951EC1-55B5-42CC-9B1D-3836A8FA71A2}" srcId="{D4EDC736-A23D-427C-BCE1-270AA7FE253B}" destId="{B72F0B6C-2FEF-4BCD-A939-A6281D927674}" srcOrd="4" destOrd="0" parTransId="{7E649447-9762-4681-9DF0-1C227DB82023}" sibTransId="{138D54ED-D9CF-453A-996C-A50411B0D07C}"/>
    <dgm:cxn modelId="{198B1E6E-420B-476B-AFE3-1E11C3F8DAF6}" type="presOf" srcId="{6460C4F5-29C6-4E1E-A4A0-7A57E689DB30}" destId="{2A1295D1-D3A0-46F4-A54B-CCACE16C9B20}" srcOrd="0" destOrd="0" presId="urn:microsoft.com/office/officeart/2005/8/layout/cycle3"/>
    <dgm:cxn modelId="{4171FFA9-1A3B-4042-9866-52CF8AADAC37}" type="presOf" srcId="{D4EDC736-A23D-427C-BCE1-270AA7FE253B}" destId="{41048B1B-70D1-4F37-AEC5-7D819F1C9F2B}" srcOrd="0" destOrd="0" presId="urn:microsoft.com/office/officeart/2005/8/layout/cycle3"/>
    <dgm:cxn modelId="{7435E2C9-2CF7-4117-A182-158ADDDE3183}" srcId="{D4EDC736-A23D-427C-BCE1-270AA7FE253B}" destId="{464E793E-93A2-4757-9A76-9FEE4892B9AA}" srcOrd="2" destOrd="0" parTransId="{4F2BDE6B-584C-4DE2-BFB8-3209D67B7934}" sibTransId="{5750AAA9-B803-4896-8A22-8B4C7F2B879D}"/>
    <dgm:cxn modelId="{494CCC18-7F16-403C-98B8-65DA7F41AD91}" srcId="{D4EDC736-A23D-427C-BCE1-270AA7FE253B}" destId="{8C86E345-4BE4-4176-8982-45BB1AE67008}" srcOrd="7" destOrd="0" parTransId="{1ED12D61-F935-404D-BDC3-BBA4ACF6E32B}" sibTransId="{C571D6E7-B43D-493E-93AA-BFDFC2692C27}"/>
    <dgm:cxn modelId="{31487D4E-1CA9-4617-8AFB-3E67AC175CA2}" srcId="{D4EDC736-A23D-427C-BCE1-270AA7FE253B}" destId="{6460C4F5-29C6-4E1E-A4A0-7A57E689DB30}" srcOrd="3" destOrd="0" parTransId="{A0A2641E-BDFC-4880-8C29-ED6798BCEB56}" sibTransId="{840A1139-EA17-4BA6-BA09-762A8D488967}"/>
    <dgm:cxn modelId="{C59F2609-B018-4554-8039-EBCB08771A7B}" type="presOf" srcId="{221AD45B-2038-4111-BF4F-399B4DC8F92C}" destId="{64D126E8-8FC6-4C2D-AC0B-3525A463624A}" srcOrd="0" destOrd="0" presId="urn:microsoft.com/office/officeart/2005/8/layout/cycle3"/>
    <dgm:cxn modelId="{110DC043-40B2-46B4-B9B2-012A0828CA05}" type="presOf" srcId="{90C5A084-B2F5-424E-85D0-AD613D1B6659}" destId="{D5367821-597C-4495-A6D0-2ED5A2F0AD9B}" srcOrd="0" destOrd="0" presId="urn:microsoft.com/office/officeart/2005/8/layout/cycle3"/>
    <dgm:cxn modelId="{35367C0E-E147-46CC-8CE9-43A0090F25CC}" srcId="{D4EDC736-A23D-427C-BCE1-270AA7FE253B}" destId="{0EE19BE0-9364-4223-939F-AF974A92B94A}" srcOrd="1" destOrd="0" parTransId="{B6E19015-995A-4E4A-9301-307BC7941242}" sibTransId="{2D4FB46B-E57B-4A10-93C3-BDE859F9CF44}"/>
    <dgm:cxn modelId="{DBA121AD-B222-4DE3-A01F-ABFEE8B23890}" type="presOf" srcId="{B72F0B6C-2FEF-4BCD-A939-A6281D927674}" destId="{859F8736-43D6-4E89-8AD3-783B199C51FA}" srcOrd="0" destOrd="0" presId="urn:microsoft.com/office/officeart/2005/8/layout/cycle3"/>
    <dgm:cxn modelId="{9558D8E5-A0F2-414F-9789-98B27B86D848}" type="presOf" srcId="{464E793E-93A2-4757-9A76-9FEE4892B9AA}" destId="{10710D7B-600A-4755-9294-33EE0DAED825}" srcOrd="0" destOrd="0" presId="urn:microsoft.com/office/officeart/2005/8/layout/cycle3"/>
    <dgm:cxn modelId="{A5A676C4-4E8E-4CDF-AFD3-B49F31D13552}" type="presOf" srcId="{6AAF4552-2C5D-4B21-97DA-B0F41E27DCAB}" destId="{A7B4B053-1BF8-45F1-8152-B0739497C4BF}" srcOrd="0" destOrd="0" presId="urn:microsoft.com/office/officeart/2005/8/layout/cycle3"/>
    <dgm:cxn modelId="{83CCE2FC-8451-4580-967A-4B5A42E3E42F}" type="presOf" srcId="{8C86E345-4BE4-4176-8982-45BB1AE67008}" destId="{9F561C82-71F0-4FB4-A52B-792325BB6708}" srcOrd="0" destOrd="0" presId="urn:microsoft.com/office/officeart/2005/8/layout/cycle3"/>
    <dgm:cxn modelId="{5AE9883B-BF7F-4FEE-9927-422E4FA4414C}" srcId="{D4EDC736-A23D-427C-BCE1-270AA7FE253B}" destId="{6AAF4552-2C5D-4B21-97DA-B0F41E27DCAB}" srcOrd="6" destOrd="0" parTransId="{BF8D7D0F-7AB8-47F8-B80C-A6E688BE920C}" sibTransId="{7762888C-5A6A-454B-A333-F513EB1A9524}"/>
    <dgm:cxn modelId="{7269633A-6739-4654-AA95-57ED72476E92}" type="presParOf" srcId="{41048B1B-70D1-4F37-AEC5-7D819F1C9F2B}" destId="{589C5615-230B-4862-AC1E-A5C8FF935CFE}" srcOrd="0" destOrd="0" presId="urn:microsoft.com/office/officeart/2005/8/layout/cycle3"/>
    <dgm:cxn modelId="{AC290B45-46DD-4BEE-BC24-1B8BA2EBD7DC}" type="presParOf" srcId="{589C5615-230B-4862-AC1E-A5C8FF935CFE}" destId="{64D126E8-8FC6-4C2D-AC0B-3525A463624A}" srcOrd="0" destOrd="0" presId="urn:microsoft.com/office/officeart/2005/8/layout/cycle3"/>
    <dgm:cxn modelId="{0FF7FDB5-4F3B-4617-9DBF-3E081BC0B1CF}" type="presParOf" srcId="{589C5615-230B-4862-AC1E-A5C8FF935CFE}" destId="{7E2A14C7-47FB-4BA6-AF02-9D9DE6A4AD7F}" srcOrd="1" destOrd="0" presId="urn:microsoft.com/office/officeart/2005/8/layout/cycle3"/>
    <dgm:cxn modelId="{9DAE7ED0-4B8D-40E1-951B-7A08A1386D22}" type="presParOf" srcId="{589C5615-230B-4862-AC1E-A5C8FF935CFE}" destId="{2026534F-6FBA-4A9C-9C6F-88463517E784}" srcOrd="2" destOrd="0" presId="urn:microsoft.com/office/officeart/2005/8/layout/cycle3"/>
    <dgm:cxn modelId="{8D5FCCC6-182A-433E-A3EE-B9E2391B4BC4}" type="presParOf" srcId="{589C5615-230B-4862-AC1E-A5C8FF935CFE}" destId="{10710D7B-600A-4755-9294-33EE0DAED825}" srcOrd="3" destOrd="0" presId="urn:microsoft.com/office/officeart/2005/8/layout/cycle3"/>
    <dgm:cxn modelId="{2504BF18-F421-49B6-9F54-A6C0942755D7}" type="presParOf" srcId="{589C5615-230B-4862-AC1E-A5C8FF935CFE}" destId="{2A1295D1-D3A0-46F4-A54B-CCACE16C9B20}" srcOrd="4" destOrd="0" presId="urn:microsoft.com/office/officeart/2005/8/layout/cycle3"/>
    <dgm:cxn modelId="{F7533A6F-9102-4E6C-B410-7D6607787E83}" type="presParOf" srcId="{589C5615-230B-4862-AC1E-A5C8FF935CFE}" destId="{859F8736-43D6-4E89-8AD3-783B199C51FA}" srcOrd="5" destOrd="0" presId="urn:microsoft.com/office/officeart/2005/8/layout/cycle3"/>
    <dgm:cxn modelId="{0792BE20-4C93-4C85-9FDC-1A65E012F318}" type="presParOf" srcId="{589C5615-230B-4862-AC1E-A5C8FF935CFE}" destId="{D5367821-597C-4495-A6D0-2ED5A2F0AD9B}" srcOrd="6" destOrd="0" presId="urn:microsoft.com/office/officeart/2005/8/layout/cycle3"/>
    <dgm:cxn modelId="{63493EF3-6D55-496E-8CE6-AFB680063C88}" type="presParOf" srcId="{589C5615-230B-4862-AC1E-A5C8FF935CFE}" destId="{A7B4B053-1BF8-45F1-8152-B0739497C4BF}" srcOrd="7" destOrd="0" presId="urn:microsoft.com/office/officeart/2005/8/layout/cycle3"/>
    <dgm:cxn modelId="{138D4C51-C026-409D-A1CC-CA975C5F53C5}" type="presParOf" srcId="{589C5615-230B-4862-AC1E-A5C8FF935CFE}" destId="{9F561C82-71F0-4FB4-A52B-792325BB6708}" srcOrd="8"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39.png"/></Relationships>
</file>

<file path=ppt/drawings/_rels/drawing2.xml.rels><?xml version="1.0" encoding="UTF-8" standalone="yes"?>
<Relationships xmlns="http://schemas.openxmlformats.org/package/2006/relationships"><Relationship Id="rId1" Type="http://schemas.openxmlformats.org/officeDocument/2006/relationships/image" Target="../media/image40.png"/></Relationships>
</file>

<file path=ppt/drawings/_rels/drawing3.xml.rels><?xml version="1.0" encoding="UTF-8" standalone="yes"?>
<Relationships xmlns="http://schemas.openxmlformats.org/package/2006/relationships"><Relationship Id="rId1" Type="http://schemas.openxmlformats.org/officeDocument/2006/relationships/image" Target="../media/image57.png"/></Relationships>
</file>

<file path=ppt/drawings/drawing1.xml><?xml version="1.0" encoding="utf-8"?>
<c:userShapes xmlns:c="http://schemas.openxmlformats.org/drawingml/2006/chart">
  <cdr:relSizeAnchor xmlns:cdr="http://schemas.openxmlformats.org/drawingml/2006/chartDrawing">
    <cdr:from>
      <cdr:x>0.0614</cdr:x>
      <cdr:y>0</cdr:y>
    </cdr:from>
    <cdr:to>
      <cdr:x>0.33333</cdr:x>
      <cdr:y>0.68965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33400" y="0"/>
          <a:ext cx="2362200" cy="173420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0.03448</cdr:x>
      <cdr:y>0.0625</cdr:y>
    </cdr:from>
    <cdr:to>
      <cdr:x>0.26724</cdr:x>
      <cdr:y>0.54913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04800" y="152400"/>
          <a:ext cx="2057400" cy="1186588"/>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0.0177</cdr:x>
      <cdr:y>0.05263</cdr:y>
    </cdr:from>
    <cdr:to>
      <cdr:x>0.22124</cdr:x>
      <cdr:y>0.71053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52400" y="152400"/>
          <a:ext cx="1752600" cy="19050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9689D1F2-3FD1-45C4-A87A-0FD158C561FE}" type="datetimeFigureOut">
              <a:rPr lang="en-US" smtClean="0"/>
              <a:t>10/9/2019</a:t>
            </a:fld>
            <a:endParaRPr lang="en-US"/>
          </a:p>
        </p:txBody>
      </p:sp>
      <p:sp>
        <p:nvSpPr>
          <p:cNvPr id="4" name="Footer Placeholder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241A0D9D-4EC3-45EA-A1E1-5E228B2F5ED7}" type="slidenum">
              <a:rPr lang="en-US" smtClean="0"/>
              <a:t>‹#›</a:t>
            </a:fld>
            <a:endParaRPr lang="en-US"/>
          </a:p>
        </p:txBody>
      </p:sp>
    </p:spTree>
    <p:extLst>
      <p:ext uri="{BB962C8B-B14F-4D97-AF65-F5344CB8AC3E}">
        <p14:creationId xmlns:p14="http://schemas.microsoft.com/office/powerpoint/2010/main" val="198835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22AAB7F9-F02C-44A0-8998-488000CDE088}" type="datetimeFigureOut">
              <a:rPr lang="en-US" smtClean="0"/>
              <a:pPr/>
              <a:t>10/9/2019</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22372D80-90E2-4187-8CEE-FEDABA963B67}" type="slidenum">
              <a:rPr lang="en-US" smtClean="0"/>
              <a:pPr/>
              <a:t>‹#›</a:t>
            </a:fld>
            <a:endParaRPr lang="en-US"/>
          </a:p>
        </p:txBody>
      </p:sp>
    </p:spTree>
    <p:extLst>
      <p:ext uri="{BB962C8B-B14F-4D97-AF65-F5344CB8AC3E}">
        <p14:creationId xmlns:p14="http://schemas.microsoft.com/office/powerpoint/2010/main" val="262941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372D80-90E2-4187-8CEE-FEDABA963B67}" type="slidenum">
              <a:rPr lang="en-US" smtClean="0"/>
              <a:pPr/>
              <a:t>13</a:t>
            </a:fld>
            <a:endParaRPr lang="en-US"/>
          </a:p>
        </p:txBody>
      </p:sp>
    </p:spTree>
    <p:extLst>
      <p:ext uri="{BB962C8B-B14F-4D97-AF65-F5344CB8AC3E}">
        <p14:creationId xmlns:p14="http://schemas.microsoft.com/office/powerpoint/2010/main" val="157391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372D80-90E2-4187-8CEE-FEDABA963B67}" type="slidenum">
              <a:rPr lang="en-US" smtClean="0"/>
              <a:pPr/>
              <a:t>15</a:t>
            </a:fld>
            <a:endParaRPr lang="en-US"/>
          </a:p>
        </p:txBody>
      </p:sp>
    </p:spTree>
    <p:extLst>
      <p:ext uri="{BB962C8B-B14F-4D97-AF65-F5344CB8AC3E}">
        <p14:creationId xmlns:p14="http://schemas.microsoft.com/office/powerpoint/2010/main" val="3985685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372D80-90E2-4187-8CEE-FEDABA963B67}" type="slidenum">
              <a:rPr lang="en-US" smtClean="0"/>
              <a:pPr/>
              <a:t>18</a:t>
            </a:fld>
            <a:endParaRPr lang="en-US"/>
          </a:p>
        </p:txBody>
      </p:sp>
    </p:spTree>
    <p:extLst>
      <p:ext uri="{BB962C8B-B14F-4D97-AF65-F5344CB8AC3E}">
        <p14:creationId xmlns:p14="http://schemas.microsoft.com/office/powerpoint/2010/main" val="285912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372D80-90E2-4187-8CEE-FEDABA963B67}" type="slidenum">
              <a:rPr lang="en-US" smtClean="0"/>
              <a:pPr/>
              <a:t>32</a:t>
            </a:fld>
            <a:endParaRPr lang="en-US"/>
          </a:p>
        </p:txBody>
      </p:sp>
    </p:spTree>
    <p:extLst>
      <p:ext uri="{BB962C8B-B14F-4D97-AF65-F5344CB8AC3E}">
        <p14:creationId xmlns:p14="http://schemas.microsoft.com/office/powerpoint/2010/main" val="2099289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n-MN" dirty="0" smtClean="0"/>
          </a:p>
          <a:p>
            <a:endParaRPr lang="en-US" dirty="0"/>
          </a:p>
        </p:txBody>
      </p:sp>
      <p:sp>
        <p:nvSpPr>
          <p:cNvPr id="4" name="Slide Number Placeholder 3"/>
          <p:cNvSpPr>
            <a:spLocks noGrp="1"/>
          </p:cNvSpPr>
          <p:nvPr>
            <p:ph type="sldNum" sz="quarter" idx="10"/>
          </p:nvPr>
        </p:nvSpPr>
        <p:spPr/>
        <p:txBody>
          <a:bodyPr/>
          <a:lstStyle/>
          <a:p>
            <a:fld id="{22372D80-90E2-4187-8CEE-FEDABA963B67}" type="slidenum">
              <a:rPr lang="en-US" smtClean="0"/>
              <a:pPr/>
              <a:t>38</a:t>
            </a:fld>
            <a:endParaRPr lang="en-US"/>
          </a:p>
        </p:txBody>
      </p:sp>
    </p:spTree>
    <p:extLst>
      <p:ext uri="{BB962C8B-B14F-4D97-AF65-F5344CB8AC3E}">
        <p14:creationId xmlns:p14="http://schemas.microsoft.com/office/powerpoint/2010/main" val="301897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BA8982-1B06-46B7-A58C-15C5982B7399}"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DD53B-48BB-4BBF-85FC-7224BD931F73}"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A8982-1B06-46B7-A58C-15C5982B7399}"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DD53B-48BB-4BBF-85FC-7224BD931F7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BA8982-1B06-46B7-A58C-15C5982B7399}"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DD53B-48BB-4BBF-85FC-7224BD931F7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BA8982-1B06-46B7-A58C-15C5982B7399}"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DD53B-48BB-4BBF-85FC-7224BD931F73}"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A8982-1B06-46B7-A58C-15C5982B7399}"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DD53B-48BB-4BBF-85FC-7224BD931F7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8BA8982-1B06-46B7-A58C-15C5982B7399}"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DD53B-48BB-4BBF-85FC-7224BD931F73}"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BA8982-1B06-46B7-A58C-15C5982B7399}" type="datetimeFigureOut">
              <a:rPr lang="en-US" smtClean="0"/>
              <a:pPr/>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1DD53B-48BB-4BBF-85FC-7224BD931F73}"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BA8982-1B06-46B7-A58C-15C5982B7399}" type="datetimeFigureOut">
              <a:rPr lang="en-US" smtClean="0"/>
              <a:pPr/>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1DD53B-48BB-4BBF-85FC-7224BD931F7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A8982-1B06-46B7-A58C-15C5982B7399}" type="datetimeFigureOut">
              <a:rPr lang="en-US" smtClean="0"/>
              <a:pPr/>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1DD53B-48BB-4BBF-85FC-7224BD931F7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A8982-1B06-46B7-A58C-15C5982B7399}"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DD53B-48BB-4BBF-85FC-7224BD931F7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A8982-1B06-46B7-A58C-15C5982B7399}"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DD53B-48BB-4BBF-85FC-7224BD931F73}"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8BA8982-1B06-46B7-A58C-15C5982B7399}" type="datetimeFigureOut">
              <a:rPr lang="en-US" smtClean="0"/>
              <a:pPr/>
              <a:t>10/9/2019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B1DD53B-48BB-4BBF-85FC-7224BD931F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hart" Target="../charts/chart14.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chart" Target="../charts/chart19.xml"/><Relationship Id="rId1" Type="http://schemas.openxmlformats.org/officeDocument/2006/relationships/slideLayout" Target="../slideLayouts/slideLayout6.xml"/><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chart" Target="../charts/chart20.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chart" Target="../charts/chart21.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9.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gif"/><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fif"/><Relationship Id="rId4" Type="http://schemas.openxmlformats.org/officeDocument/2006/relationships/image" Target="../media/image62.jpeg"/></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chart" Target="../charts/chart30.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304800"/>
            <a:ext cx="8610600" cy="4724400"/>
          </a:xfrm>
        </p:spPr>
        <p:txBody>
          <a:bodyPr>
            <a:normAutofit/>
          </a:bodyPr>
          <a:lstStyle/>
          <a:p>
            <a:pPr marL="45720" indent="0" algn="just" fontAlgn="base">
              <a:buNone/>
            </a:pPr>
            <a:r>
              <a:rPr lang="mn-MN" sz="1400" b="1" i="1" dirty="0">
                <a:latin typeface="Arial" pitchFamily="34" charset="0"/>
                <a:cs typeface="Arial" pitchFamily="34" charset="0"/>
              </a:rPr>
              <a:t> СУМ ҮҮССЭН НЬ:</a:t>
            </a:r>
            <a:r>
              <a:rPr lang="mn-MN" sz="1400" dirty="0">
                <a:latin typeface="Arial" pitchFamily="34" charset="0"/>
                <a:cs typeface="Arial" pitchFamily="34" charset="0"/>
              </a:rPr>
              <a:t> </a:t>
            </a:r>
            <a:r>
              <a:rPr lang="mn-MN" sz="1200" dirty="0">
                <a:latin typeface="Arial" pitchFamily="34" charset="0"/>
                <a:cs typeface="Arial" pitchFamily="34" charset="0"/>
              </a:rPr>
              <a:t> </a:t>
            </a:r>
            <a:r>
              <a:rPr lang="mn-MN" sz="1200" b="1" dirty="0">
                <a:latin typeface="Arial" pitchFamily="34" charset="0"/>
                <a:cs typeface="Arial" pitchFamily="34" charset="0"/>
              </a:rPr>
              <a:t>Эдүгээгийн Сайнцагаан нь урьдын Түшээт хан аймгийн Дайчин бээсийн хошууны баруун сумын нутаг байжээ. Харин Ардын засгийн газраас 1923 онд батлан гаргасан “Улсын  нутгийн захиргааны дүрэм”-ийн дагуу Хөх хулгана жилийн хавар тавдугаар сарын 3-нд Богд хан уулын аймгийн Дэлгэрцогт уулын хошууны харьяанд Сайнцагаан сум анх үүссэн түүхтэй.</a:t>
            </a:r>
          </a:p>
          <a:p>
            <a:pPr marL="45720" indent="0" algn="just" fontAlgn="base">
              <a:buNone/>
            </a:pPr>
            <a:r>
              <a:rPr lang="mn-MN" sz="1200" b="1" dirty="0">
                <a:latin typeface="Arial" pitchFamily="34" charset="0"/>
                <a:cs typeface="Arial" pitchFamily="34" charset="0"/>
              </a:rPr>
              <a:t>    Энэ сумаа Сайнцагаан гэж нэрлэсний учир нь эрт цагт амны сайн устай, элбэг ундрагатай нэгэн худгийг ард түмэн Сайнжаргалан хэмээн нэрийдсэн байдаг. Зон олонд хийгээд мал сүрэгт маань жаргал болсон тэр худгийн хойморт орших, тэрүүхэндээ л өндөрлөг дүнхгэр овоог  цагаан нуруутай болхоор нь Цагаан овоо хэмээн нэрлэжээ. Хуучин Дайчин бээсийн, тэр үеийн Дэлгэрцогт уулын хошууны баруун су мын нутагт хамаарах энэ уул, усыг сонгон, төвлөрсөн сумаа хэрхэн нэрлэх тухайд ардууд хэлэлцээд Сайнжаргалан худгийнхаа нэрнээс “Сайн”-ыг Цагаан овооныхоо нэрнээс “Цагаан”-ыг сонгохоор тогтсон юмсанжээ.</a:t>
            </a:r>
          </a:p>
          <a:p>
            <a:pPr marL="45720" indent="0" algn="just" fontAlgn="base">
              <a:buNone/>
            </a:pPr>
            <a:r>
              <a:rPr lang="mn-MN" sz="1200" b="1" dirty="0">
                <a:latin typeface="Arial" pitchFamily="34" charset="0"/>
                <a:cs typeface="Arial" pitchFamily="34" charset="0"/>
              </a:rPr>
              <a:t>    Сайнцагаан сум анх Тамгын контор, зарлагын өрх, өргөөний гэр, гянданы хэрэгтэн манах сахих хуягийн гэр бүгд 10 гэртэйгээр байгуулагджээ. Сумын занги Бүрваа сард 8 лангийн цалинтай ажиллаж байжээ. Засаг захиргааны байгууллагыг ард иргэдэд ойртуулах зорилгоор  1931 оны 2-р сарын 4-ний өдөр гаргасан Засгийн газар, Улсын бага хурлын тэргүүлэгчдийн 5-р тогтоол ёсоор Богд хан зэрэг 6 аймгийг 13 аймаг болгон зохион байгуулж, Богдхан уулын аймгийн Дэлгэрхангай уул, Шанхай уулын хошуу, Цэцэрлэг мандал аймгийн Гурвансайхан уулын хошуудаар Өмнөговь аймгийг анх байгуулахад Сайнцагаан сум тус аймгийн харъяалалд орж Шар дэрсэнд төвлөрчээ. Гэвч Өмнөговь аймгийн хойд талын сум Сайнцагаан нь аймгаасаа хэт хол байснаас Төв аймгийн сум болж Бэлхнэг хадан хошуу хэмээх газар төвлөрсөн байна. Ийнхүү Сайнцагаан сум нь 1931 оноос эхлэн их нүүдэл хийж, Урсах бор өндрийн  дунд шанд, Хярын улаан худаг, Зодохын хөөвөр, 1934 онд Авдрангийн хүнхэрт, 1939 онд Улаан толгойд, 1940 оноос Нарангийн жас дээр төвларч байлаа. 1941 оны 12-р сарын 13-нд Өмнөговь аймгийн 8, Дорноговь аймгийн 3, Төв аймгийн 7 бүгд 18 сумыг нийлүүлэн Ембүү дэрсэнэ усанд төвтэй Шарангад аймгийн харъяаны сум болжээ. 1942 оны намар Мандалын говийн  Хар овооны энгэрт Дундговь аймгийг байгуулахад Дундговийн сум болсон байна</a:t>
            </a:r>
            <a:r>
              <a:rPr lang="mn-MN" sz="1200" b="1" dirty="0" smtClean="0">
                <a:latin typeface="Arial" pitchFamily="34" charset="0"/>
                <a:cs typeface="Arial" pitchFamily="34" charset="0"/>
              </a:rPr>
              <a:t>.</a:t>
            </a:r>
            <a:endParaRPr lang="mn-MN" sz="1200" b="1" dirty="0">
              <a:latin typeface="Arial" pitchFamily="34" charset="0"/>
              <a:cs typeface="Arial" pitchFamily="34" charset="0"/>
            </a:endParaRPr>
          </a:p>
        </p:txBody>
      </p:sp>
      <p:pic>
        <p:nvPicPr>
          <p:cNvPr id="3074" name="Picture 2" descr="C:\Users\Dell\Desktop\263486_293725840746392_88861638_n.jpg"/>
          <p:cNvPicPr>
            <a:picLocks noChangeAspect="1" noChangeArrowheads="1"/>
          </p:cNvPicPr>
          <p:nvPr/>
        </p:nvPicPr>
        <p:blipFill rotWithShape="1">
          <a:blip r:embed="rId2">
            <a:extLst>
              <a:ext uri="{28A0092B-C50C-407E-A947-70E740481C1C}">
                <a14:useLocalDpi xmlns:a14="http://schemas.microsoft.com/office/drawing/2010/main" val="0"/>
              </a:ext>
            </a:extLst>
          </a:blip>
          <a:srcRect t="32861" b="6756"/>
          <a:stretch/>
        </p:blipFill>
        <p:spPr bwMode="auto">
          <a:xfrm>
            <a:off x="381000" y="4836459"/>
            <a:ext cx="8534400" cy="1792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083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04800"/>
            <a:ext cx="8001000" cy="1219200"/>
          </a:xfrm>
        </p:spPr>
        <p:txBody>
          <a:bodyPr/>
          <a:lstStyle/>
          <a:p>
            <a:pPr algn="l">
              <a:buNone/>
            </a:pPr>
            <a:r>
              <a:rPr lang="mn-MN" sz="2000" dirty="0">
                <a:latin typeface="Arial" pitchFamily="34" charset="0"/>
                <a:cs typeface="Arial" pitchFamily="34" charset="0"/>
              </a:rPr>
              <a:t>Өрх толгойлсон эмэгтэй </a:t>
            </a:r>
            <a:r>
              <a:rPr lang="mn-MN" sz="1400" dirty="0"/>
              <a:t/>
            </a:r>
            <a:br>
              <a:rPr lang="mn-MN" sz="1400" dirty="0"/>
            </a:br>
            <a:r>
              <a:rPr lang="en-US" sz="1400" dirty="0" smtClean="0"/>
              <a:t/>
            </a:r>
            <a:br>
              <a:rPr lang="en-US" sz="1400" dirty="0" smtClean="0"/>
            </a:br>
            <a:r>
              <a:rPr lang="mn-MN" sz="1400" dirty="0" smtClean="0">
                <a:latin typeface="Arial" pitchFamily="34" charset="0"/>
                <a:cs typeface="Arial" pitchFamily="34" charset="0"/>
              </a:rPr>
              <a:t>Нийт </a:t>
            </a:r>
            <a:r>
              <a:rPr lang="en-US" sz="1400" dirty="0" smtClean="0">
                <a:latin typeface="Arial" pitchFamily="34" charset="0"/>
                <a:cs typeface="Arial" pitchFamily="34" charset="0"/>
              </a:rPr>
              <a:t>4868</a:t>
            </a:r>
            <a:r>
              <a:rPr lang="mn-MN" sz="1400" dirty="0" smtClean="0">
                <a:latin typeface="Arial" pitchFamily="34" charset="0"/>
                <a:cs typeface="Arial" pitchFamily="34" charset="0"/>
              </a:rPr>
              <a:t> байгаагаас  </a:t>
            </a:r>
            <a:r>
              <a:rPr lang="en-US" sz="1400" dirty="0" smtClean="0">
                <a:latin typeface="Arial" pitchFamily="34" charset="0"/>
                <a:cs typeface="Arial" pitchFamily="34" charset="0"/>
              </a:rPr>
              <a:t>800 </a:t>
            </a:r>
            <a:r>
              <a:rPr lang="mn-MN" sz="1400" dirty="0" smtClean="0">
                <a:latin typeface="Arial" pitchFamily="34" charset="0"/>
                <a:cs typeface="Arial" pitchFamily="34" charset="0"/>
              </a:rPr>
              <a:t>буюу 1</a:t>
            </a:r>
            <a:r>
              <a:rPr lang="en-US" sz="1400" dirty="0" smtClean="0">
                <a:latin typeface="Arial" pitchFamily="34" charset="0"/>
                <a:cs typeface="Arial" pitchFamily="34" charset="0"/>
              </a:rPr>
              <a:t>6</a:t>
            </a:r>
            <a:r>
              <a:rPr lang="mn-MN" sz="1400" dirty="0" smtClean="0">
                <a:latin typeface="Arial" pitchFamily="34" charset="0"/>
                <a:cs typeface="Arial" pitchFamily="34" charset="0"/>
              </a:rPr>
              <a:t>.</a:t>
            </a:r>
            <a:r>
              <a:rPr lang="en-US" sz="1400" dirty="0" smtClean="0">
                <a:latin typeface="Arial" pitchFamily="34" charset="0"/>
                <a:cs typeface="Arial" pitchFamily="34" charset="0"/>
              </a:rPr>
              <a:t>5</a:t>
            </a:r>
            <a:r>
              <a:rPr lang="mn-MN" sz="1400" dirty="0" smtClean="0">
                <a:latin typeface="Arial" pitchFamily="34" charset="0"/>
                <a:cs typeface="Arial" pitchFamily="34" charset="0"/>
              </a:rPr>
              <a:t> хувь нь эмэгтэй тэргүүлэгчтэй өрх байна.</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mn-MN" sz="2000" dirty="0" smtClean="0">
                <a:latin typeface="Arial" pitchFamily="34" charset="0"/>
                <a:cs typeface="Arial" pitchFamily="34" charset="0"/>
              </a:rPr>
              <a:t> </a:t>
            </a:r>
            <a:endParaRPr lang="en-US" sz="2000" dirty="0">
              <a:latin typeface="Arial" pitchFamily="34" charset="0"/>
              <a:cs typeface="Arial" pitchFamily="34" charset="0"/>
            </a:endParaRP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616793256"/>
              </p:ext>
            </p:extLst>
          </p:nvPr>
        </p:nvGraphicFramePr>
        <p:xfrm>
          <a:off x="152400" y="2057400"/>
          <a:ext cx="8458200" cy="4038600"/>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descr="C:\Users\Dell\Desktop\nas_baralt_1.jpg"/>
          <p:cNvPicPr>
            <a:picLocks noChangeAspect="1" noChangeArrowheads="1"/>
          </p:cNvPicPr>
          <p:nvPr/>
        </p:nvPicPr>
        <p:blipFill rotWithShape="1">
          <a:blip r:embed="rId3">
            <a:extLst>
              <a:ext uri="{28A0092B-C50C-407E-A947-70E740481C1C}">
                <a14:useLocalDpi xmlns:a14="http://schemas.microsoft.com/office/drawing/2010/main" val="0"/>
              </a:ext>
            </a:extLst>
          </a:blip>
          <a:srcRect r="57120"/>
          <a:stretch/>
        </p:blipFill>
        <p:spPr bwMode="auto">
          <a:xfrm>
            <a:off x="76200" y="2514600"/>
            <a:ext cx="2209101" cy="29762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784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65111" cy="1143000"/>
          </a:xfrm>
        </p:spPr>
        <p:txBody>
          <a:bodyPr/>
          <a:lstStyle/>
          <a:p>
            <a:pPr marL="0" indent="0" algn="l">
              <a:buNone/>
            </a:pPr>
            <a:r>
              <a:rPr lang="mn-MN" sz="2800" dirty="0" smtClean="0">
                <a:latin typeface="Arial" pitchFamily="34" charset="0"/>
                <a:cs typeface="Arial" pitchFamily="34" charset="0"/>
              </a:rPr>
              <a:t>Хөгжлийн бэрхшээлтэй иргэн</a:t>
            </a:r>
            <a:br>
              <a:rPr lang="mn-MN" sz="2800" dirty="0" smtClean="0">
                <a:latin typeface="Arial" pitchFamily="34" charset="0"/>
                <a:cs typeface="Arial" pitchFamily="34" charset="0"/>
              </a:rPr>
            </a:br>
            <a:r>
              <a:rPr lang="mn-MN" sz="2800" dirty="0" smtClean="0">
                <a:latin typeface="Arial" pitchFamily="34" charset="0"/>
                <a:cs typeface="Arial" pitchFamily="34" charset="0"/>
              </a:rPr>
              <a:t> </a:t>
            </a:r>
            <a:r>
              <a:rPr lang="mn-MN" sz="1600" dirty="0" smtClean="0">
                <a:latin typeface="Arial" pitchFamily="34" charset="0"/>
                <a:cs typeface="Arial" pitchFamily="34" charset="0"/>
              </a:rPr>
              <a:t>Сумын хэмжээнд 2018 онд хөгжлийн бэрхшээлтэй 675  байна. 2008, 2010, 2012-2014 , 2017-2018 онуудад өссөн үзүүлэлтэй байна.   </a:t>
            </a:r>
            <a:endParaRPr lang="en-US" sz="1600" dirty="0">
              <a:latin typeface="Arial" pitchFamily="34" charset="0"/>
              <a:cs typeface="Arial"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332244821"/>
              </p:ext>
            </p:extLst>
          </p:nvPr>
        </p:nvGraphicFramePr>
        <p:xfrm>
          <a:off x="1849530" y="1828800"/>
          <a:ext cx="706587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C:\Users\Dell\Desktop\09b28e8b-a921-40a6-bfa6-b2e39e6af16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70346"/>
            <a:ext cx="2230733" cy="13048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Ð¾Ð»Ð±Ð¾Ð¾ÑÐ¾Ð¹ ÐÑÑÐ°Ð³"/>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459" y="4111042"/>
            <a:ext cx="2164976" cy="133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876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0" y="395511"/>
            <a:ext cx="5791200" cy="677715"/>
          </a:xfrm>
        </p:spPr>
        <p:txBody>
          <a:bodyPr>
            <a:noAutofit/>
          </a:bodyPr>
          <a:lstStyle/>
          <a:p>
            <a:pPr marL="0" indent="0" algn="ctr">
              <a:buNone/>
            </a:pPr>
            <a:r>
              <a:rPr lang="mn-MN" sz="2800" b="1" dirty="0" smtClean="0">
                <a:latin typeface="Arial" pitchFamily="34" charset="0"/>
                <a:cs typeface="Arial" pitchFamily="34" charset="0"/>
              </a:rPr>
              <a:t> </a:t>
            </a:r>
            <a:r>
              <a:rPr lang="mn-MN" sz="2800" b="1" dirty="0">
                <a:latin typeface="Arial" pitchFamily="34" charset="0"/>
                <a:cs typeface="Arial" pitchFamily="34" charset="0"/>
              </a:rPr>
              <a:t>Х</a:t>
            </a:r>
            <a:r>
              <a:rPr lang="mn-MN" sz="2800" b="1" dirty="0" smtClean="0">
                <a:latin typeface="Arial" pitchFamily="34" charset="0"/>
                <a:cs typeface="Arial" pitchFamily="34" charset="0"/>
              </a:rPr>
              <a:t>үн амын насны бүлэг 2018 он </a:t>
            </a:r>
            <a:endParaRPr lang="en-US" sz="2800" b="1" dirty="0">
              <a:latin typeface="Arial" pitchFamily="34" charset="0"/>
              <a:cs typeface="Arial" pitchFamily="34" charset="0"/>
            </a:endParaRPr>
          </a:p>
        </p:txBody>
      </p:sp>
      <p:sp>
        <p:nvSpPr>
          <p:cNvPr id="3" name="Content Placeholder 2"/>
          <p:cNvSpPr>
            <a:spLocks noGrp="1"/>
          </p:cNvSpPr>
          <p:nvPr>
            <p:ph idx="4294967295"/>
          </p:nvPr>
        </p:nvSpPr>
        <p:spPr>
          <a:xfrm>
            <a:off x="391312" y="2500355"/>
            <a:ext cx="1790700" cy="356923"/>
          </a:xfrm>
          <a:prstGeom prst="rect">
            <a:avLst/>
          </a:prstGeom>
        </p:spPr>
        <p:txBody>
          <a:bodyPr>
            <a:noAutofit/>
          </a:bodyPr>
          <a:lstStyle/>
          <a:p>
            <a:pPr marL="0" indent="0">
              <a:buNone/>
            </a:pPr>
            <a:r>
              <a:rPr lang="mn-MN" sz="2000" b="1" dirty="0" smtClean="0">
                <a:solidFill>
                  <a:schemeClr val="tx1">
                    <a:lumMod val="95000"/>
                    <a:lumOff val="5000"/>
                  </a:schemeClr>
                </a:solidFill>
                <a:latin typeface="Arial" pitchFamily="34" charset="0"/>
                <a:cs typeface="Arial" pitchFamily="34" charset="0"/>
              </a:rPr>
              <a:t>0-1 нас 790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877" y="976792"/>
            <a:ext cx="940923" cy="14539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05149" y="2547704"/>
            <a:ext cx="1778051" cy="400110"/>
          </a:xfrm>
          <a:prstGeom prst="rect">
            <a:avLst/>
          </a:prstGeom>
        </p:spPr>
        <p:txBody>
          <a:bodyPr wrap="none">
            <a:spAutoFit/>
          </a:bodyPr>
          <a:lstStyle/>
          <a:p>
            <a:r>
              <a:rPr lang="mn-MN" sz="2000" b="1" dirty="0">
                <a:latin typeface="Arial" pitchFamily="34" charset="0"/>
                <a:cs typeface="Arial" pitchFamily="34" charset="0"/>
              </a:rPr>
              <a:t>2-5 нас 1539 </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4529" y="1181951"/>
            <a:ext cx="569119" cy="13985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53592" y="2662298"/>
            <a:ext cx="1850186" cy="400110"/>
          </a:xfrm>
          <a:prstGeom prst="rect">
            <a:avLst/>
          </a:prstGeom>
        </p:spPr>
        <p:txBody>
          <a:bodyPr wrap="none">
            <a:spAutoFit/>
          </a:bodyPr>
          <a:lstStyle/>
          <a:p>
            <a:r>
              <a:rPr lang="mn-MN" sz="2000" b="1" dirty="0">
                <a:latin typeface="Arial" pitchFamily="34" charset="0"/>
                <a:cs typeface="Arial" pitchFamily="34" charset="0"/>
              </a:rPr>
              <a:t>6-18 нас 3476</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4835" y="1118244"/>
            <a:ext cx="713979" cy="17672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039718" y="2990629"/>
            <a:ext cx="1850186" cy="400110"/>
          </a:xfrm>
          <a:prstGeom prst="rect">
            <a:avLst/>
          </a:prstGeom>
        </p:spPr>
        <p:txBody>
          <a:bodyPr wrap="none">
            <a:spAutoFit/>
          </a:bodyPr>
          <a:lstStyle/>
          <a:p>
            <a:r>
              <a:rPr lang="mn-MN" sz="2000" b="1" dirty="0">
                <a:latin typeface="Arial" pitchFamily="34" charset="0"/>
                <a:cs typeface="Arial" pitchFamily="34" charset="0"/>
              </a:rPr>
              <a:t>19-22 нас 980</a:t>
            </a:r>
          </a:p>
        </p:txBody>
      </p:sp>
      <p:sp>
        <p:nvSpPr>
          <p:cNvPr id="7" name="Rectangle 6"/>
          <p:cNvSpPr/>
          <p:nvPr/>
        </p:nvSpPr>
        <p:spPr>
          <a:xfrm>
            <a:off x="340723" y="5317765"/>
            <a:ext cx="2063385" cy="400110"/>
          </a:xfrm>
          <a:prstGeom prst="rect">
            <a:avLst/>
          </a:prstGeom>
        </p:spPr>
        <p:txBody>
          <a:bodyPr wrap="none">
            <a:spAutoFit/>
          </a:bodyPr>
          <a:lstStyle/>
          <a:p>
            <a:r>
              <a:rPr lang="mn-MN" sz="2000" b="1" dirty="0">
                <a:latin typeface="Arial" pitchFamily="34" charset="0"/>
                <a:cs typeface="Arial" pitchFamily="34" charset="0"/>
              </a:rPr>
              <a:t>23-60 нас 7930 </a:t>
            </a:r>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420" y="3798639"/>
            <a:ext cx="1149748" cy="150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5155" y="4107017"/>
            <a:ext cx="1669238" cy="119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882790" y="5338803"/>
            <a:ext cx="1911101" cy="400110"/>
          </a:xfrm>
          <a:prstGeom prst="rect">
            <a:avLst/>
          </a:prstGeom>
        </p:spPr>
        <p:txBody>
          <a:bodyPr wrap="none">
            <a:spAutoFit/>
          </a:bodyPr>
          <a:lstStyle/>
          <a:p>
            <a:r>
              <a:rPr lang="mn-MN" sz="2000" b="1" dirty="0">
                <a:latin typeface="Arial" pitchFamily="34" charset="0"/>
                <a:cs typeface="Arial" pitchFamily="34" charset="0"/>
              </a:rPr>
              <a:t>60 дээш 1228 </a:t>
            </a:r>
          </a:p>
        </p:txBody>
      </p:sp>
      <p:sp>
        <p:nvSpPr>
          <p:cNvPr id="9" name="Rectangle 8"/>
          <p:cNvSpPr/>
          <p:nvPr/>
        </p:nvSpPr>
        <p:spPr>
          <a:xfrm rot="336155">
            <a:off x="651917" y="6273804"/>
            <a:ext cx="7256846" cy="461665"/>
          </a:xfrm>
          <a:prstGeom prst="rect">
            <a:avLst/>
          </a:prstGeom>
        </p:spPr>
        <p:txBody>
          <a:bodyPr wrap="square">
            <a:spAutoFit/>
          </a:bodyPr>
          <a:lstStyle/>
          <a:p>
            <a:pPr lvl="1" algn="ctr"/>
            <a:endParaRPr lang="en-US" sz="2400" b="1" dirty="0">
              <a:latin typeface="Arial" pitchFamily="34" charset="0"/>
              <a:cs typeface="Arial" pitchFamily="34" charset="0"/>
            </a:endParaRPr>
          </a:p>
        </p:txBody>
      </p:sp>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1733" y="1276389"/>
            <a:ext cx="1517334" cy="11543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2"/>
          <p:cNvSpPr txBox="1">
            <a:spLocks/>
          </p:cNvSpPr>
          <p:nvPr/>
        </p:nvSpPr>
        <p:spPr>
          <a:xfrm>
            <a:off x="464393" y="2898399"/>
            <a:ext cx="1203525" cy="3569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mn-MN" sz="2000" b="1" dirty="0" smtClean="0">
                <a:solidFill>
                  <a:srgbClr val="C00000"/>
                </a:solidFill>
                <a:latin typeface="Arial" pitchFamily="34" charset="0"/>
                <a:cs typeface="Arial" pitchFamily="34" charset="0"/>
              </a:rPr>
              <a:t>5,0 хувь </a:t>
            </a:r>
          </a:p>
        </p:txBody>
      </p:sp>
      <p:sp>
        <p:nvSpPr>
          <p:cNvPr id="10" name="Rectangle 9"/>
          <p:cNvSpPr/>
          <p:nvPr/>
        </p:nvSpPr>
        <p:spPr>
          <a:xfrm>
            <a:off x="2772872" y="2903781"/>
            <a:ext cx="1284262" cy="400110"/>
          </a:xfrm>
          <a:prstGeom prst="rect">
            <a:avLst/>
          </a:prstGeom>
        </p:spPr>
        <p:txBody>
          <a:bodyPr wrap="none">
            <a:spAutoFit/>
          </a:bodyPr>
          <a:lstStyle/>
          <a:p>
            <a:r>
              <a:rPr lang="mn-MN" sz="2000" b="1" dirty="0" smtClean="0">
                <a:solidFill>
                  <a:srgbClr val="C00000"/>
                </a:solidFill>
                <a:latin typeface="Arial" pitchFamily="34" charset="0"/>
                <a:cs typeface="Arial" pitchFamily="34" charset="0"/>
              </a:rPr>
              <a:t>9,6 </a:t>
            </a:r>
            <a:r>
              <a:rPr lang="mn-MN" sz="2000" b="1" dirty="0">
                <a:solidFill>
                  <a:srgbClr val="C00000"/>
                </a:solidFill>
                <a:latin typeface="Arial" pitchFamily="34" charset="0"/>
                <a:cs typeface="Arial" pitchFamily="34" charset="0"/>
              </a:rPr>
              <a:t>хувь </a:t>
            </a:r>
          </a:p>
        </p:txBody>
      </p:sp>
      <p:sp>
        <p:nvSpPr>
          <p:cNvPr id="11" name="Rectangle 10"/>
          <p:cNvSpPr/>
          <p:nvPr/>
        </p:nvSpPr>
        <p:spPr>
          <a:xfrm>
            <a:off x="4960183" y="3045267"/>
            <a:ext cx="1426929" cy="400110"/>
          </a:xfrm>
          <a:prstGeom prst="rect">
            <a:avLst/>
          </a:prstGeom>
        </p:spPr>
        <p:txBody>
          <a:bodyPr wrap="none">
            <a:spAutoFit/>
          </a:bodyPr>
          <a:lstStyle/>
          <a:p>
            <a:r>
              <a:rPr lang="mn-MN" sz="2000" b="1" dirty="0" smtClean="0">
                <a:solidFill>
                  <a:srgbClr val="C00000"/>
                </a:solidFill>
                <a:latin typeface="Arial" pitchFamily="34" charset="0"/>
                <a:cs typeface="Arial" pitchFamily="34" charset="0"/>
              </a:rPr>
              <a:t>21,8 хувь </a:t>
            </a:r>
            <a:endParaRPr lang="mn-MN" sz="2000" b="1" dirty="0">
              <a:solidFill>
                <a:srgbClr val="C00000"/>
              </a:solidFill>
              <a:latin typeface="Arial" pitchFamily="34" charset="0"/>
              <a:cs typeface="Arial" pitchFamily="34" charset="0"/>
            </a:endParaRPr>
          </a:p>
        </p:txBody>
      </p:sp>
      <p:sp>
        <p:nvSpPr>
          <p:cNvPr id="12" name="Rectangle 11"/>
          <p:cNvSpPr/>
          <p:nvPr/>
        </p:nvSpPr>
        <p:spPr>
          <a:xfrm>
            <a:off x="7294379" y="3390739"/>
            <a:ext cx="1284262" cy="400110"/>
          </a:xfrm>
          <a:prstGeom prst="rect">
            <a:avLst/>
          </a:prstGeom>
        </p:spPr>
        <p:txBody>
          <a:bodyPr wrap="none">
            <a:spAutoFit/>
          </a:bodyPr>
          <a:lstStyle/>
          <a:p>
            <a:r>
              <a:rPr lang="mn-MN" sz="2000" b="1" dirty="0" smtClean="0">
                <a:solidFill>
                  <a:srgbClr val="C00000"/>
                </a:solidFill>
                <a:latin typeface="Arial" pitchFamily="34" charset="0"/>
                <a:cs typeface="Arial" pitchFamily="34" charset="0"/>
              </a:rPr>
              <a:t>6,2 хувь </a:t>
            </a:r>
            <a:endParaRPr lang="mn-MN" sz="2000" b="1" dirty="0">
              <a:solidFill>
                <a:srgbClr val="C00000"/>
              </a:solidFill>
              <a:latin typeface="Arial" pitchFamily="34" charset="0"/>
              <a:cs typeface="Arial" pitchFamily="34" charset="0"/>
            </a:endParaRPr>
          </a:p>
        </p:txBody>
      </p:sp>
      <p:sp>
        <p:nvSpPr>
          <p:cNvPr id="13" name="Rectangle 12"/>
          <p:cNvSpPr/>
          <p:nvPr/>
        </p:nvSpPr>
        <p:spPr>
          <a:xfrm>
            <a:off x="572829" y="5770805"/>
            <a:ext cx="1426929" cy="400110"/>
          </a:xfrm>
          <a:prstGeom prst="rect">
            <a:avLst/>
          </a:prstGeom>
        </p:spPr>
        <p:txBody>
          <a:bodyPr wrap="none">
            <a:spAutoFit/>
          </a:bodyPr>
          <a:lstStyle/>
          <a:p>
            <a:r>
              <a:rPr lang="mn-MN" sz="2000" b="1" dirty="0" smtClean="0">
                <a:solidFill>
                  <a:srgbClr val="C00000"/>
                </a:solidFill>
                <a:latin typeface="Arial" pitchFamily="34" charset="0"/>
                <a:cs typeface="Arial" pitchFamily="34" charset="0"/>
              </a:rPr>
              <a:t>49,7 хувь </a:t>
            </a:r>
            <a:endParaRPr lang="mn-MN" sz="2000" b="1" dirty="0">
              <a:solidFill>
                <a:srgbClr val="C00000"/>
              </a:solidFill>
              <a:latin typeface="Arial" pitchFamily="34" charset="0"/>
              <a:cs typeface="Arial" pitchFamily="34" charset="0"/>
            </a:endParaRPr>
          </a:p>
        </p:txBody>
      </p:sp>
      <p:sp>
        <p:nvSpPr>
          <p:cNvPr id="14" name="Rectangle 13"/>
          <p:cNvSpPr/>
          <p:nvPr/>
        </p:nvSpPr>
        <p:spPr>
          <a:xfrm>
            <a:off x="7294379" y="5770805"/>
            <a:ext cx="1284262" cy="400110"/>
          </a:xfrm>
          <a:prstGeom prst="rect">
            <a:avLst/>
          </a:prstGeom>
        </p:spPr>
        <p:txBody>
          <a:bodyPr wrap="none">
            <a:spAutoFit/>
          </a:bodyPr>
          <a:lstStyle/>
          <a:p>
            <a:r>
              <a:rPr lang="mn-MN" sz="2000" b="1" dirty="0" smtClean="0">
                <a:solidFill>
                  <a:srgbClr val="C00000"/>
                </a:solidFill>
                <a:latin typeface="Arial" pitchFamily="34" charset="0"/>
                <a:cs typeface="Arial" pitchFamily="34" charset="0"/>
              </a:rPr>
              <a:t>7,7 хувь </a:t>
            </a:r>
            <a:endParaRPr lang="mn-MN" sz="2000" b="1" dirty="0">
              <a:solidFill>
                <a:srgbClr val="C00000"/>
              </a:solidFill>
              <a:latin typeface="Arial" pitchFamily="34" charset="0"/>
              <a:cs typeface="Arial" pitchFamily="34" charset="0"/>
            </a:endParaRPr>
          </a:p>
        </p:txBody>
      </p:sp>
      <p:sp>
        <p:nvSpPr>
          <p:cNvPr id="15" name="Oval 14"/>
          <p:cNvSpPr/>
          <p:nvPr/>
        </p:nvSpPr>
        <p:spPr>
          <a:xfrm>
            <a:off x="2520950" y="4038600"/>
            <a:ext cx="4032250" cy="19322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mn-MN" sz="2400" b="1" dirty="0">
                <a:solidFill>
                  <a:schemeClr val="accent1">
                    <a:lumMod val="75000"/>
                  </a:schemeClr>
                </a:solidFill>
                <a:latin typeface="Arial" pitchFamily="34" charset="0"/>
                <a:cs typeface="Arial" pitchFamily="34" charset="0"/>
              </a:rPr>
              <a:t>Дундаж </a:t>
            </a:r>
            <a:r>
              <a:rPr lang="mn-MN" sz="2400" b="1" dirty="0" smtClean="0">
                <a:solidFill>
                  <a:schemeClr val="accent1">
                    <a:lumMod val="75000"/>
                  </a:schemeClr>
                </a:solidFill>
                <a:latin typeface="Arial" pitchFamily="34" charset="0"/>
                <a:cs typeface="Arial" pitchFamily="34" charset="0"/>
              </a:rPr>
              <a:t>наслалт</a:t>
            </a:r>
          </a:p>
          <a:p>
            <a:pPr marL="0" lvl="1" algn="ctr"/>
            <a:r>
              <a:rPr lang="mn-MN" sz="2400" b="1" dirty="0" smtClean="0">
                <a:solidFill>
                  <a:schemeClr val="accent1">
                    <a:lumMod val="75000"/>
                  </a:schemeClr>
                </a:solidFill>
                <a:latin typeface="Arial" pitchFamily="34" charset="0"/>
                <a:cs typeface="Arial" pitchFamily="34" charset="0"/>
              </a:rPr>
              <a:t> </a:t>
            </a:r>
            <a:r>
              <a:rPr lang="mn-MN" sz="2400" b="1" dirty="0">
                <a:solidFill>
                  <a:schemeClr val="accent1">
                    <a:lumMod val="75000"/>
                  </a:schemeClr>
                </a:solidFill>
                <a:latin typeface="Arial" pitchFamily="34" charset="0"/>
                <a:cs typeface="Arial" pitchFamily="34" charset="0"/>
              </a:rPr>
              <a:t>73,58 байна</a:t>
            </a:r>
            <a:endParaRPr lang="en-US" sz="2400" b="1" dirty="0">
              <a:solidFill>
                <a:schemeClr val="accent1">
                  <a:lumMod val="75000"/>
                </a:schemeClr>
              </a:solidFill>
              <a:latin typeface="Arial" pitchFamily="34" charset="0"/>
              <a:cs typeface="Arial" pitchFamily="34" charset="0"/>
            </a:endParaRPr>
          </a:p>
          <a:p>
            <a:pPr algn="ctr"/>
            <a:endParaRPr lang="en-US" dirty="0">
              <a:solidFill>
                <a:schemeClr val="accent1">
                  <a:lumMod val="75000"/>
                </a:schemeClr>
              </a:solidFill>
            </a:endParaRPr>
          </a:p>
        </p:txBody>
      </p:sp>
    </p:spTree>
    <p:extLst>
      <p:ext uri="{BB962C8B-B14F-4D97-AF65-F5344CB8AC3E}">
        <p14:creationId xmlns:p14="http://schemas.microsoft.com/office/powerpoint/2010/main" val="1350029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838200"/>
            <a:ext cx="4800600" cy="2011362"/>
          </a:xfrm>
        </p:spPr>
        <p:txBody>
          <a:bodyPr>
            <a:normAutofit fontScale="90000"/>
          </a:bodyPr>
          <a:lstStyle/>
          <a:p>
            <a:pPr marL="0" indent="0" algn="l">
              <a:buNone/>
            </a:pPr>
            <a:r>
              <a:rPr lang="mn-MN" sz="2000" dirty="0" smtClean="0">
                <a:solidFill>
                  <a:schemeClr val="tx1">
                    <a:lumMod val="95000"/>
                    <a:lumOff val="5000"/>
                  </a:schemeClr>
                </a:solidFill>
                <a:latin typeface="Arial" pitchFamily="34" charset="0"/>
                <a:cs typeface="Arial" pitchFamily="34" charset="0"/>
              </a:rPr>
              <a:t>Шинээр төрсөн хүүхэд</a:t>
            </a:r>
            <a:br>
              <a:rPr lang="mn-MN" sz="2000" dirty="0" smtClean="0">
                <a:solidFill>
                  <a:schemeClr val="tx1">
                    <a:lumMod val="95000"/>
                    <a:lumOff val="5000"/>
                  </a:schemeClr>
                </a:solidFill>
                <a:latin typeface="Arial" pitchFamily="34" charset="0"/>
                <a:cs typeface="Arial" pitchFamily="34" charset="0"/>
              </a:rPr>
            </a:br>
            <a:r>
              <a:rPr lang="mn-MN" sz="2000" b="0" dirty="0" smtClean="0">
                <a:solidFill>
                  <a:schemeClr val="tx1">
                    <a:lumMod val="95000"/>
                    <a:lumOff val="5000"/>
                  </a:schemeClr>
                </a:solidFill>
                <a:latin typeface="Arial" pitchFamily="34" charset="0"/>
                <a:cs typeface="Arial" pitchFamily="34" charset="0"/>
              </a:rPr>
              <a:t/>
            </a:r>
            <a:br>
              <a:rPr lang="mn-MN" sz="2000" b="0" dirty="0" smtClean="0">
                <a:solidFill>
                  <a:schemeClr val="tx1">
                    <a:lumMod val="95000"/>
                    <a:lumOff val="5000"/>
                  </a:schemeClr>
                </a:solidFill>
                <a:latin typeface="Arial" pitchFamily="34" charset="0"/>
                <a:cs typeface="Arial" pitchFamily="34" charset="0"/>
              </a:rPr>
            </a:br>
            <a:r>
              <a:rPr lang="en-US" sz="1600" dirty="0" smtClean="0">
                <a:solidFill>
                  <a:schemeClr val="tx1">
                    <a:lumMod val="95000"/>
                    <a:lumOff val="5000"/>
                  </a:schemeClr>
                </a:solidFill>
                <a:latin typeface="Arial" pitchFamily="34" charset="0"/>
                <a:cs typeface="Arial" pitchFamily="34" charset="0"/>
              </a:rPr>
              <a:t>201</a:t>
            </a:r>
            <a:r>
              <a:rPr lang="mn-MN" sz="1600" dirty="0" smtClean="0">
                <a:solidFill>
                  <a:schemeClr val="tx1">
                    <a:lumMod val="95000"/>
                    <a:lumOff val="5000"/>
                  </a:schemeClr>
                </a:solidFill>
                <a:latin typeface="Arial" pitchFamily="34" charset="0"/>
                <a:cs typeface="Arial" pitchFamily="34" charset="0"/>
              </a:rPr>
              <a:t>8 онд 410 хүүхэд төрсөн нь өнгөрсөн оноос 71 төрөлтөөр өссөн байна. 2010 болон 2011 онуудад хамгийн цөөхөн хүүхэд төрсөн бол 2016, 2018 онд хамгийн олон хүүхэд мэндэлжээ. Сүүлийн 10 жилд сумын хэмжээнд 3761 хүүхэд шинээр төрсөн үзүүлэлттэй байна.</a:t>
            </a:r>
            <a:r>
              <a:rPr lang="en-US" sz="1200" b="0" dirty="0" smtClean="0">
                <a:solidFill>
                  <a:schemeClr val="tx1">
                    <a:lumMod val="95000"/>
                    <a:lumOff val="5000"/>
                  </a:schemeClr>
                </a:solidFill>
                <a:latin typeface="Arial" pitchFamily="34" charset="0"/>
                <a:cs typeface="Arial" pitchFamily="34" charset="0"/>
              </a:rPr>
              <a:t/>
            </a:r>
            <a:br>
              <a:rPr lang="en-US" sz="1200" b="0" dirty="0" smtClean="0">
                <a:solidFill>
                  <a:schemeClr val="tx1">
                    <a:lumMod val="95000"/>
                    <a:lumOff val="5000"/>
                  </a:schemeClr>
                </a:solidFill>
                <a:latin typeface="Arial" pitchFamily="34" charset="0"/>
                <a:cs typeface="Arial" pitchFamily="34" charset="0"/>
              </a:rPr>
            </a:br>
            <a:r>
              <a:rPr lang="mn-MN" sz="1800" b="0" dirty="0" smtClean="0">
                <a:solidFill>
                  <a:schemeClr val="tx1">
                    <a:lumMod val="95000"/>
                    <a:lumOff val="5000"/>
                  </a:schemeClr>
                </a:solidFill>
                <a:latin typeface="Arial" pitchFamily="34" charset="0"/>
                <a:cs typeface="Arial" pitchFamily="34" charset="0"/>
              </a:rPr>
              <a:t> </a:t>
            </a:r>
            <a:endParaRPr lang="en-US" sz="1800" b="0" dirty="0">
              <a:solidFill>
                <a:schemeClr val="tx1">
                  <a:lumMod val="95000"/>
                  <a:lumOff val="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474019658"/>
              </p:ext>
            </p:extLst>
          </p:nvPr>
        </p:nvGraphicFramePr>
        <p:xfrm>
          <a:off x="685800" y="3505200"/>
          <a:ext cx="8153400" cy="2895600"/>
        </p:xfrm>
        <a:graphic>
          <a:graphicData uri="http://schemas.openxmlformats.org/drawingml/2006/chart">
            <c:chart xmlns:c="http://schemas.openxmlformats.org/drawingml/2006/chart" xmlns:r="http://schemas.openxmlformats.org/officeDocument/2006/relationships" r:id="rId3"/>
          </a:graphicData>
        </a:graphic>
      </p:graphicFrame>
      <p:pic>
        <p:nvPicPr>
          <p:cNvPr id="2052" name="Picture 4" descr="Image result for ÑÒ¯Ò¯Ñ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851" y="685800"/>
            <a:ext cx="3399127" cy="2438400"/>
          </a:xfrm>
          <a:prstGeom prst="rect">
            <a:avLst/>
          </a:prstGeom>
          <a:ln>
            <a:noFill/>
          </a:ln>
          <a:effectLst>
            <a:softEdge rad="112500"/>
          </a:effec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254237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611785758"/>
              </p:ext>
            </p:extLst>
          </p:nvPr>
        </p:nvGraphicFramePr>
        <p:xfrm>
          <a:off x="533400" y="2438400"/>
          <a:ext cx="83058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609600" y="381000"/>
            <a:ext cx="8153400" cy="1531190"/>
          </a:xfrm>
          <a:prstGeom prst="rect">
            <a:avLst/>
          </a:prstGeom>
        </p:spPr>
        <p:txBody>
          <a:bodyPr bIns="91440" anchor="b" anchorCtr="0">
            <a:normAutofit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mn-MN" sz="2200" b="1" dirty="0" smtClean="0">
                <a:solidFill>
                  <a:schemeClr val="tx1">
                    <a:lumMod val="95000"/>
                    <a:lumOff val="5000"/>
                  </a:schemeClr>
                </a:solidFill>
                <a:latin typeface="Arial" pitchFamily="34" charset="0"/>
                <a:cs typeface="Arial" pitchFamily="34" charset="0"/>
              </a:rPr>
              <a:t>Бүтэн өнчин  хүүхэд </a:t>
            </a:r>
          </a:p>
          <a:p>
            <a:endParaRPr lang="mn-MN" sz="1200" b="1" dirty="0" smtClean="0">
              <a:solidFill>
                <a:schemeClr val="tx1">
                  <a:lumMod val="95000"/>
                  <a:lumOff val="5000"/>
                </a:schemeClr>
              </a:solidFill>
              <a:latin typeface="Arial" pitchFamily="34" charset="0"/>
              <a:cs typeface="Arial" pitchFamily="34" charset="0"/>
            </a:endParaRPr>
          </a:p>
          <a:p>
            <a:r>
              <a:rPr lang="mn-MN" sz="1500" b="1" dirty="0" smtClean="0">
                <a:latin typeface="Arial" pitchFamily="34" charset="0"/>
                <a:cs typeface="Arial" pitchFamily="34" charset="0"/>
              </a:rPr>
              <a:t>Сайнцагаан суманд бүтэн өнчин 15 хүүхэд байгаагийн 8 нь эмэгтэй </a:t>
            </a:r>
            <a:r>
              <a:rPr lang="mn-MN" sz="1500" b="1" dirty="0">
                <a:latin typeface="Arial" pitchFamily="34" charset="0"/>
                <a:cs typeface="Arial" pitchFamily="34" charset="0"/>
              </a:rPr>
              <a:t>7</a:t>
            </a:r>
            <a:r>
              <a:rPr lang="mn-MN" sz="1500" b="1" dirty="0" smtClean="0">
                <a:latin typeface="Arial" pitchFamily="34" charset="0"/>
                <a:cs typeface="Arial" pitchFamily="34" charset="0"/>
              </a:rPr>
              <a:t> нь эрэгтэй хүүхэд байна. </a:t>
            </a:r>
            <a:endParaRPr lang="en-US" sz="1500" b="1" dirty="0" smtClean="0">
              <a:latin typeface="Arial" pitchFamily="34" charset="0"/>
              <a:cs typeface="Arial" pitchFamily="34" charset="0"/>
            </a:endParaRPr>
          </a:p>
          <a:p>
            <a:r>
              <a:rPr lang="mn-MN" sz="1400" dirty="0" smtClean="0">
                <a:solidFill>
                  <a:schemeClr val="tx1">
                    <a:lumMod val="95000"/>
                    <a:lumOff val="5000"/>
                  </a:schemeClr>
                </a:solidFill>
                <a:latin typeface="Arial" pitchFamily="34" charset="0"/>
                <a:cs typeface="Arial" pitchFamily="34" charset="0"/>
              </a:rPr>
              <a:t> </a:t>
            </a:r>
            <a:r>
              <a:rPr lang="mn-MN" sz="1400" dirty="0" smtClean="0"/>
              <a:t/>
            </a:r>
            <a:br>
              <a:rPr lang="mn-MN" sz="1400" dirty="0" smtClean="0"/>
            </a:br>
            <a:endParaRPr lang="en-US" sz="1400" dirty="0"/>
          </a:p>
        </p:txBody>
      </p:sp>
    </p:spTree>
    <p:extLst>
      <p:ext uri="{BB962C8B-B14F-4D97-AF65-F5344CB8AC3E}">
        <p14:creationId xmlns:p14="http://schemas.microsoft.com/office/powerpoint/2010/main" val="2678488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6934200" cy="1143000"/>
          </a:xfrm>
        </p:spPr>
        <p:txBody>
          <a:bodyPr/>
          <a:lstStyle/>
          <a:p>
            <a:pPr marL="0" indent="0">
              <a:buNone/>
            </a:pPr>
            <a:r>
              <a:rPr lang="mn-MN" sz="2200" dirty="0" smtClean="0">
                <a:latin typeface="Arial" pitchFamily="34" charset="0"/>
                <a:cs typeface="Arial" pitchFamily="34" charset="0"/>
              </a:rPr>
              <a:t>Хагас өнчин хүүхэд </a:t>
            </a:r>
            <a:endParaRPr lang="en-US" sz="2200" dirty="0">
              <a:latin typeface="Arial" pitchFamily="34" charset="0"/>
              <a:cs typeface="Arial"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790008247"/>
              </p:ext>
            </p:extLst>
          </p:nvPr>
        </p:nvGraphicFramePr>
        <p:xfrm>
          <a:off x="304800" y="1600200"/>
          <a:ext cx="8534400" cy="4160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135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453264678"/>
              </p:ext>
            </p:extLst>
          </p:nvPr>
        </p:nvGraphicFramePr>
        <p:xfrm>
          <a:off x="457200" y="2743200"/>
          <a:ext cx="82296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276600" y="762000"/>
            <a:ext cx="5486400" cy="2154436"/>
          </a:xfrm>
          <a:prstGeom prst="rect">
            <a:avLst/>
          </a:prstGeom>
        </p:spPr>
        <p:txBody>
          <a:bodyPr wrap="square">
            <a:spAutoFit/>
          </a:bodyPr>
          <a:lstStyle/>
          <a:p>
            <a:r>
              <a:rPr lang="mn-MN" sz="2000" b="1" dirty="0">
                <a:solidFill>
                  <a:schemeClr val="tx1">
                    <a:lumMod val="95000"/>
                    <a:lumOff val="5000"/>
                  </a:schemeClr>
                </a:solidFill>
                <a:latin typeface="Arial" pitchFamily="34" charset="0"/>
                <a:cs typeface="Arial" pitchFamily="34" charset="0"/>
              </a:rPr>
              <a:t>Шилжин ирсэн ба шилжин явсан хүний тоо  / сүүлийн </a:t>
            </a:r>
            <a:r>
              <a:rPr lang="mn-MN" sz="2000" b="1" dirty="0" smtClean="0">
                <a:solidFill>
                  <a:schemeClr val="tx1">
                    <a:lumMod val="95000"/>
                    <a:lumOff val="5000"/>
                  </a:schemeClr>
                </a:solidFill>
                <a:latin typeface="Arial" pitchFamily="34" charset="0"/>
                <a:cs typeface="Arial" pitchFamily="34" charset="0"/>
              </a:rPr>
              <a:t>10 </a:t>
            </a:r>
            <a:r>
              <a:rPr lang="mn-MN" sz="2000" b="1" dirty="0">
                <a:solidFill>
                  <a:schemeClr val="tx1">
                    <a:lumMod val="95000"/>
                    <a:lumOff val="5000"/>
                  </a:schemeClr>
                </a:solidFill>
                <a:latin typeface="Arial" pitchFamily="34" charset="0"/>
                <a:cs typeface="Arial" pitchFamily="34" charset="0"/>
              </a:rPr>
              <a:t>жилээр / </a:t>
            </a:r>
            <a:endParaRPr lang="mn-MN" sz="2000" b="1" dirty="0" smtClean="0">
              <a:solidFill>
                <a:schemeClr val="tx1">
                  <a:lumMod val="95000"/>
                  <a:lumOff val="5000"/>
                </a:schemeClr>
              </a:solidFill>
              <a:latin typeface="Arial" pitchFamily="34" charset="0"/>
              <a:cs typeface="Arial" pitchFamily="34" charset="0"/>
            </a:endParaRPr>
          </a:p>
          <a:p>
            <a:endParaRPr lang="mn-MN" sz="1400" b="1" dirty="0" smtClean="0">
              <a:solidFill>
                <a:schemeClr val="tx1">
                  <a:lumMod val="95000"/>
                  <a:lumOff val="5000"/>
                </a:schemeClr>
              </a:solidFill>
              <a:latin typeface="Arial" pitchFamily="34" charset="0"/>
              <a:cs typeface="Arial" pitchFamily="34" charset="0"/>
            </a:endParaRPr>
          </a:p>
          <a:p>
            <a:r>
              <a:rPr lang="mn-MN" sz="1400" b="1" dirty="0" smtClean="0">
                <a:solidFill>
                  <a:schemeClr val="tx1">
                    <a:lumMod val="95000"/>
                    <a:lumOff val="5000"/>
                  </a:schemeClr>
                </a:solidFill>
                <a:latin typeface="Arial" pitchFamily="34" charset="0"/>
                <a:cs typeface="Arial" pitchFamily="34" charset="0"/>
              </a:rPr>
              <a:t>Сүүлийн 10 жилийн хугацаанд 1974 хүн шилжин ирж, 4831 хүн өөр аймаг нийслэл рүү шилжсэн байна. 2009, 2010 онд хамгийн олон буюу 603 хүн тус суманд шилжиж явсан  бол 2018 онд хамгийн олон буюу 575 хүн шилжиж явсан байна.</a:t>
            </a:r>
            <a:endParaRPr lang="en-US" sz="1400" b="1" dirty="0" smtClean="0">
              <a:solidFill>
                <a:schemeClr val="tx1">
                  <a:lumMod val="95000"/>
                  <a:lumOff val="5000"/>
                </a:schemeClr>
              </a:solidFill>
              <a:latin typeface="Arial" pitchFamily="34" charset="0"/>
              <a:cs typeface="Arial" pitchFamily="34" charset="0"/>
            </a:endParaRPr>
          </a:p>
          <a:p>
            <a:r>
              <a:rPr lang="mn-MN" sz="1200" dirty="0">
                <a:solidFill>
                  <a:schemeClr val="tx1">
                    <a:lumMod val="95000"/>
                    <a:lumOff val="5000"/>
                  </a:schemeClr>
                </a:solidFill>
                <a:latin typeface="Arial" pitchFamily="34" charset="0"/>
                <a:cs typeface="Arial" pitchFamily="34" charset="0"/>
              </a:rPr>
              <a:t/>
            </a:r>
            <a:br>
              <a:rPr lang="mn-MN" sz="1200" dirty="0">
                <a:solidFill>
                  <a:schemeClr val="tx1">
                    <a:lumMod val="95000"/>
                    <a:lumOff val="5000"/>
                  </a:schemeClr>
                </a:solidFill>
                <a:latin typeface="Arial" pitchFamily="34" charset="0"/>
                <a:cs typeface="Arial" pitchFamily="34" charset="0"/>
              </a:rPr>
            </a:br>
            <a:endParaRPr lang="en-US" sz="1200" dirty="0">
              <a:solidFill>
                <a:schemeClr val="tx1">
                  <a:lumMod val="95000"/>
                  <a:lumOff val="5000"/>
                </a:schemeClr>
              </a:solidFill>
              <a:latin typeface="Arial" pitchFamily="34" charset="0"/>
              <a:cs typeface="Arial" pitchFamily="34" charset="0"/>
            </a:endParaRPr>
          </a:p>
        </p:txBody>
      </p:sp>
      <p:pic>
        <p:nvPicPr>
          <p:cNvPr id="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974" y="730624"/>
            <a:ext cx="2828026"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809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905000"/>
          </a:xfrm>
        </p:spPr>
        <p:txBody>
          <a:bodyPr/>
          <a:lstStyle/>
          <a:p>
            <a:pPr marL="0" indent="0" algn="l">
              <a:buNone/>
            </a:pPr>
            <a:r>
              <a:rPr lang="mn-MN" sz="2000" dirty="0" smtClean="0">
                <a:latin typeface="Arial" pitchFamily="34" charset="0"/>
                <a:cs typeface="Arial" pitchFamily="34" charset="0"/>
              </a:rPr>
              <a:t>Иргэний бүртгэл мэдээлэл</a:t>
            </a:r>
            <a:r>
              <a:rPr lang="mn-MN" sz="2000" dirty="0">
                <a:latin typeface="Arial" pitchFamily="34" charset="0"/>
                <a:cs typeface="Arial" pitchFamily="34" charset="0"/>
              </a:rPr>
              <a:t/>
            </a:r>
            <a:br>
              <a:rPr lang="mn-MN" sz="2000" dirty="0">
                <a:latin typeface="Arial" pitchFamily="34" charset="0"/>
                <a:cs typeface="Arial" pitchFamily="34" charset="0"/>
              </a:rPr>
            </a:br>
            <a:r>
              <a:rPr lang="mn-MN" sz="2000" dirty="0" smtClean="0">
                <a:solidFill>
                  <a:schemeClr val="tx1">
                    <a:lumMod val="95000"/>
                    <a:lumOff val="5000"/>
                  </a:schemeClr>
                </a:solidFill>
                <a:latin typeface="Arial" pitchFamily="34" charset="0"/>
                <a:cs typeface="Arial" pitchFamily="34" charset="0"/>
              </a:rPr>
              <a:t>- </a:t>
            </a:r>
            <a:r>
              <a:rPr lang="mn-MN" sz="1400" dirty="0" smtClean="0">
                <a:solidFill>
                  <a:schemeClr val="tx1">
                    <a:lumMod val="95000"/>
                    <a:lumOff val="5000"/>
                  </a:schemeClr>
                </a:solidFill>
                <a:latin typeface="Arial" pitchFamily="34" charset="0"/>
                <a:cs typeface="Arial" pitchFamily="34" charset="0"/>
              </a:rPr>
              <a:t>Сумын хэмжэээд гэрлэлт 2008 онд хамгийн өндөр буюу 200 хос,  2012 он хамгийн бага буюу 27 хос гэрлэлтээ батлуулжээ. </a:t>
            </a:r>
            <a:r>
              <a:rPr lang="mn-MN" sz="1400" dirty="0" smtClean="0">
                <a:solidFill>
                  <a:srgbClr val="FF0000"/>
                </a:solidFill>
                <a:latin typeface="Arial" pitchFamily="34" charset="0"/>
                <a:cs typeface="Arial" pitchFamily="34" charset="0"/>
              </a:rPr>
              <a:t/>
            </a:r>
            <a:br>
              <a:rPr lang="mn-MN" sz="1400" dirty="0" smtClean="0">
                <a:solidFill>
                  <a:srgbClr val="FF0000"/>
                </a:solidFill>
                <a:latin typeface="Arial" pitchFamily="34" charset="0"/>
                <a:cs typeface="Arial" pitchFamily="34" charset="0"/>
              </a:rPr>
            </a:br>
            <a:r>
              <a:rPr lang="mn-MN" sz="1400" dirty="0" smtClean="0">
                <a:solidFill>
                  <a:schemeClr val="tx1">
                    <a:lumMod val="95000"/>
                    <a:lumOff val="5000"/>
                  </a:schemeClr>
                </a:solidFill>
                <a:latin typeface="Arial" pitchFamily="34" charset="0"/>
                <a:cs typeface="Arial" pitchFamily="34" charset="0"/>
              </a:rPr>
              <a:t>-  2018 онуудад тус бүр 29 иргэн гэрлэлтээ цуцлуулсан бол  хамгийн бага  нь 2008-2009 онд тус бүр 2 иргэн гэрлэлтээ цуцлуулсан байна. </a:t>
            </a:r>
            <a:br>
              <a:rPr lang="mn-MN" sz="1400" dirty="0" smtClean="0">
                <a:solidFill>
                  <a:schemeClr val="tx1">
                    <a:lumMod val="95000"/>
                    <a:lumOff val="5000"/>
                  </a:schemeClr>
                </a:solidFill>
                <a:latin typeface="Arial" pitchFamily="34" charset="0"/>
                <a:cs typeface="Arial" pitchFamily="34" charset="0"/>
              </a:rPr>
            </a:br>
            <a:endParaRPr lang="en-US" sz="1400" dirty="0">
              <a:solidFill>
                <a:schemeClr val="tx1">
                  <a:lumMod val="95000"/>
                  <a:lumOff val="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988217251"/>
              </p:ext>
            </p:extLst>
          </p:nvPr>
        </p:nvGraphicFramePr>
        <p:xfrm>
          <a:off x="381000" y="2362200"/>
          <a:ext cx="8534400" cy="37338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C:\Users\Dell\Desktop\web-1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362200"/>
            <a:ext cx="213313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33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762000"/>
          </a:xfrm>
        </p:spPr>
        <p:txBody>
          <a:bodyPr/>
          <a:lstStyle/>
          <a:p>
            <a:pPr marL="0" indent="0" algn="l">
              <a:buNone/>
            </a:pPr>
            <a:r>
              <a:rPr lang="mn-MN" sz="2000" dirty="0" smtClean="0">
                <a:latin typeface="Arial" pitchFamily="34" charset="0"/>
                <a:cs typeface="Arial" pitchFamily="34" charset="0"/>
              </a:rPr>
              <a:t>Иргэний бүртгэл мэдээлэл-2</a:t>
            </a:r>
            <a:br>
              <a:rPr lang="mn-MN" sz="2000" dirty="0" smtClean="0">
                <a:latin typeface="Arial" pitchFamily="34" charset="0"/>
                <a:cs typeface="Arial" pitchFamily="34" charset="0"/>
              </a:rPr>
            </a:br>
            <a:r>
              <a:rPr lang="mn-MN" sz="1400" dirty="0" smtClean="0">
                <a:latin typeface="Arial" pitchFamily="34" charset="0"/>
                <a:cs typeface="Arial" pitchFamily="34" charset="0"/>
              </a:rPr>
              <a:t>Сумын хэмжээнд  2013 онд хамгийн их буюу  10 хүүхэд үрчлэгдсэн бол 2015 онд хүүхэд үрчлэгдээгүй </a:t>
            </a:r>
            <a:r>
              <a:rPr lang="mn-MN" sz="2000" dirty="0" smtClean="0">
                <a:latin typeface="Arial" pitchFamily="34" charset="0"/>
                <a:cs typeface="Arial" pitchFamily="34" charset="0"/>
              </a:rPr>
              <a:t/>
            </a:r>
            <a:br>
              <a:rPr lang="mn-MN" sz="2000" dirty="0" smtClean="0">
                <a:latin typeface="Arial" pitchFamily="34" charset="0"/>
                <a:cs typeface="Arial" pitchFamily="34" charset="0"/>
              </a:rPr>
            </a:br>
            <a:r>
              <a:rPr lang="mn-MN" sz="1400" dirty="0" smtClean="0">
                <a:latin typeface="Arial" pitchFamily="34" charset="0"/>
                <a:cs typeface="Arial" pitchFamily="34" charset="0"/>
              </a:rPr>
              <a:t>2012 онд хамгийн бага  46 нас баралт бүртгэгдсэн бол 2018 онд 111 хүн нас баралт бүртгэгдсэн. </a:t>
            </a:r>
            <a:br>
              <a:rPr lang="mn-MN" sz="1400" dirty="0" smtClean="0">
                <a:latin typeface="Arial" pitchFamily="34" charset="0"/>
                <a:cs typeface="Arial" pitchFamily="34" charset="0"/>
              </a:rPr>
            </a:br>
            <a:r>
              <a:rPr lang="mn-MN" sz="2000" dirty="0" smtClean="0">
                <a:latin typeface="Arial" pitchFamily="34" charset="0"/>
                <a:cs typeface="Arial" pitchFamily="34" charset="0"/>
              </a:rPr>
              <a:t/>
            </a:r>
            <a:br>
              <a:rPr lang="mn-MN" sz="2000" dirty="0" smtClean="0">
                <a:latin typeface="Arial" pitchFamily="34" charset="0"/>
                <a:cs typeface="Arial" pitchFamily="34" charset="0"/>
              </a:rPr>
            </a:br>
            <a:endParaRPr lang="en-US" sz="2000" dirty="0">
              <a:latin typeface="Arial" pitchFamily="34" charset="0"/>
              <a:cs typeface="Arial" pitchFamily="34" charset="0"/>
            </a:endParaRP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267857715"/>
              </p:ext>
            </p:extLst>
          </p:nvPr>
        </p:nvGraphicFramePr>
        <p:xfrm>
          <a:off x="304800" y="2209800"/>
          <a:ext cx="8686800" cy="41148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C:\Users\Dell\Desktop\web-1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35" y="2362200"/>
            <a:ext cx="188934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688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334962"/>
          </a:xfrm>
        </p:spPr>
        <p:txBody>
          <a:bodyPr>
            <a:noAutofit/>
          </a:bodyPr>
          <a:lstStyle/>
          <a:p>
            <a:pPr marL="0" indent="0">
              <a:buNone/>
            </a:pPr>
            <a:r>
              <a:rPr lang="mn-MN" sz="2000" b="1" dirty="0" smtClean="0">
                <a:latin typeface="Arial" pitchFamily="34" charset="0"/>
                <a:cs typeface="Arial" pitchFamily="34" charset="0"/>
              </a:rPr>
              <a:t>Хүүхдийн эндэгдэл </a:t>
            </a:r>
            <a:endParaRPr lang="en-US" sz="2000" b="1" dirty="0">
              <a:latin typeface="Arial" pitchFamily="34" charset="0"/>
              <a:cs typeface="Arial"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783374483"/>
              </p:ext>
            </p:extLst>
          </p:nvPr>
        </p:nvGraphicFramePr>
        <p:xfrm>
          <a:off x="228600" y="762000"/>
          <a:ext cx="8686800" cy="2514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762000" y="3581400"/>
            <a:ext cx="7772400" cy="381000"/>
          </a:xfrm>
          <a:prstGeom prst="rect">
            <a:avLst/>
          </a:prstGeom>
        </p:spPr>
        <p:txBody>
          <a:bodyPr bIns="91440" anchor="b" anchorCtr="0">
            <a:normAutofit fontScale="9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mn-MN" sz="1800" b="1" dirty="0" smtClean="0">
                <a:latin typeface="Arial" pitchFamily="34" charset="0"/>
                <a:cs typeface="Arial" pitchFamily="34" charset="0"/>
              </a:rPr>
              <a:t>Хүн амын байршил</a:t>
            </a:r>
            <a:endParaRPr lang="en-US" sz="1800" b="1" dirty="0">
              <a:latin typeface="Arial" pitchFamily="34" charset="0"/>
              <a:cs typeface="Arial"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2292330039"/>
              </p:ext>
            </p:extLst>
          </p:nvPr>
        </p:nvGraphicFramePr>
        <p:xfrm>
          <a:off x="152400" y="4114800"/>
          <a:ext cx="8839200" cy="243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5610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609600"/>
            <a:ext cx="8610600" cy="5867400"/>
          </a:xfrm>
        </p:spPr>
        <p:txBody>
          <a:bodyPr>
            <a:noAutofit/>
          </a:bodyPr>
          <a:lstStyle/>
          <a:p>
            <a:pPr marL="45720" indent="0" algn="just" fontAlgn="base">
              <a:buNone/>
            </a:pPr>
            <a:r>
              <a:rPr lang="mn-MN" sz="1600" b="1" i="1" dirty="0">
                <a:latin typeface="Arial" pitchFamily="34" charset="0"/>
                <a:cs typeface="Arial" pitchFamily="34" charset="0"/>
              </a:rPr>
              <a:t>ӨНӨӨГИЙН САЙНЦАГААН</a:t>
            </a:r>
            <a:endParaRPr lang="mn-MN" sz="1600" dirty="0">
              <a:latin typeface="Arial" pitchFamily="34" charset="0"/>
              <a:cs typeface="Arial" pitchFamily="34" charset="0"/>
            </a:endParaRPr>
          </a:p>
          <a:p>
            <a:pPr marL="45720" indent="0" algn="just" fontAlgn="base">
              <a:buNone/>
            </a:pPr>
            <a:r>
              <a:rPr lang="mn-MN" sz="1200" dirty="0">
                <a:latin typeface="Arial" pitchFamily="34" charset="0"/>
                <a:cs typeface="Arial" pitchFamily="34" charset="0"/>
              </a:rPr>
              <a:t>  </a:t>
            </a:r>
            <a:r>
              <a:rPr lang="mn-MN" sz="1200" b="1" dirty="0">
                <a:latin typeface="Arial" pitchFamily="34" charset="0"/>
                <a:cs typeface="Arial" pitchFamily="34" charset="0"/>
              </a:rPr>
              <a:t>  Аймгийн төвийн зүүн хойд хэсэгт төв нь байрлаж байсан тус сум УИХ-ын 1999 оны 18 дугаар тогтоолоор нэг нутаг дэвсгэр дээр зэрэгцэн  оршиж байсан Мандалговь сумтай нийлж, төв , хөдөө хосолсон, аймгийн төвд төвлөрсөн томоохон сум болсон байна</a:t>
            </a:r>
            <a:r>
              <a:rPr lang="mn-MN" sz="1200" b="1" dirty="0" smtClean="0">
                <a:latin typeface="Arial" pitchFamily="34" charset="0"/>
                <a:cs typeface="Arial" pitchFamily="34" charset="0"/>
              </a:rPr>
              <a:t>.</a:t>
            </a:r>
            <a:r>
              <a:rPr lang="en-US" sz="1200" b="1" dirty="0" smtClean="0">
                <a:latin typeface="Arial" pitchFamily="34" charset="0"/>
                <a:cs typeface="Arial" pitchFamily="34" charset="0"/>
              </a:rPr>
              <a:t> </a:t>
            </a:r>
            <a:r>
              <a:rPr lang="mn-MN" sz="1200" b="1" dirty="0" smtClean="0">
                <a:latin typeface="Arial" pitchFamily="34" charset="0"/>
                <a:cs typeface="Arial" pitchFamily="34" charset="0"/>
              </a:rPr>
              <a:t>Дээрх </a:t>
            </a:r>
            <a:r>
              <a:rPr lang="mn-MN" sz="1200" b="1" dirty="0">
                <a:latin typeface="Arial" pitchFamily="34" charset="0"/>
                <a:cs typeface="Arial" pitchFamily="34" charset="0"/>
              </a:rPr>
              <a:t>тогтоолоор Сайнцагаан сумын төвийг Мандалговь байхаар тогтоож, сумын хилийн цэсийг хэвээр үлдээжээ.</a:t>
            </a:r>
          </a:p>
          <a:p>
            <a:pPr marL="45720" indent="0" algn="just" fontAlgn="base">
              <a:buNone/>
            </a:pPr>
            <a:r>
              <a:rPr lang="mn-MN" sz="1200" b="1" dirty="0">
                <a:latin typeface="Arial" pitchFamily="34" charset="0"/>
                <a:cs typeface="Arial" pitchFamily="34" charset="0"/>
              </a:rPr>
              <a:t>    Харин 2003 онд хуралдсан аймгийн ИТХ-ын 7 дугаар хуралдаанаар Сайнцагаан сумыг Төвийн бүс /Төвийн бүсд 6 сум багтдаг/-ийн тулгуур төвөөр баталжээ. Сайнцагаан сумын бүтцэд аймгийн төв Мандалговь хот харьяалагддаг учир нийгэм, эдийн засаг, улс төр, соёл, боловсрол, нийтийн аж ахуй, худалдаа үйлчилгээний томоохон төв, хөдөө аж ахуйн цогцолбор болон хөгжиж буй онцлогтой.</a:t>
            </a:r>
          </a:p>
          <a:p>
            <a:pPr marL="45720" indent="0" algn="just" fontAlgn="base">
              <a:buNone/>
            </a:pPr>
            <a:r>
              <a:rPr lang="mn-MN" sz="1200" b="1" dirty="0">
                <a:latin typeface="Arial" pitchFamily="34" charset="0"/>
                <a:cs typeface="Arial" pitchFamily="34" charset="0"/>
              </a:rPr>
              <a:t>    Сум 340,6 мян. Га нутаг дэвсгэртэй, нутгийн ихэнх хэсгийг тал хээр эзэлдэг. Хойд талаараа Адаацаг, Дэлгэрцогт, Дэрэн, баруун талаараа Луус, урд талаараа Өлзийт, зүүн талаараа Гурвансайхан зэрэг аймгийнхаа сумдтай хиллэдэг ба сумын төв нийслэл хотоос 275 км-т оршдог</a:t>
            </a:r>
            <a:r>
              <a:rPr lang="mn-MN" sz="1200" b="1" dirty="0" smtClean="0">
                <a:latin typeface="Arial" pitchFamily="34" charset="0"/>
                <a:cs typeface="Arial" pitchFamily="34" charset="0"/>
              </a:rPr>
              <a:t>.</a:t>
            </a:r>
            <a:endParaRPr lang="mn-MN" sz="1200" b="1" dirty="0">
              <a:latin typeface="Arial" pitchFamily="34" charset="0"/>
              <a:cs typeface="Arial" pitchFamily="34" charset="0"/>
            </a:endParaRPr>
          </a:p>
        </p:txBody>
      </p:sp>
      <p:pic>
        <p:nvPicPr>
          <p:cNvPr id="1026" name="Picture 2" descr="C:\Users\Dell\Desktop\New folder (2)\42961464_1773309826121467_9064871697634557952_o.jpg"/>
          <p:cNvPicPr>
            <a:picLocks noChangeAspect="1" noChangeArrowheads="1"/>
          </p:cNvPicPr>
          <p:nvPr/>
        </p:nvPicPr>
        <p:blipFill rotWithShape="1">
          <a:blip r:embed="rId2">
            <a:extLst>
              <a:ext uri="{28A0092B-C50C-407E-A947-70E740481C1C}">
                <a14:useLocalDpi xmlns:a14="http://schemas.microsoft.com/office/drawing/2010/main" val="0"/>
              </a:ext>
            </a:extLst>
          </a:blip>
          <a:srcRect t="28331" b="-4142"/>
          <a:stretch/>
        </p:blipFill>
        <p:spPr bwMode="auto">
          <a:xfrm>
            <a:off x="152400" y="3352800"/>
            <a:ext cx="8885817" cy="2998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283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p:cNvGraphicFramePr>
          <p:nvPr>
            <p:extLst>
              <p:ext uri="{D42A27DB-BD31-4B8C-83A1-F6EECF244321}">
                <p14:modId xmlns:p14="http://schemas.microsoft.com/office/powerpoint/2010/main" val="2679751500"/>
              </p:ext>
            </p:extLst>
          </p:nvPr>
        </p:nvGraphicFramePr>
        <p:xfrm>
          <a:off x="990600" y="2743200"/>
          <a:ext cx="7620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3276600" y="304800"/>
            <a:ext cx="5334000" cy="381000"/>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mn-MN" sz="2000" b="1" dirty="0">
                <a:solidFill>
                  <a:schemeClr val="tx1">
                    <a:lumMod val="95000"/>
                    <a:lumOff val="5000"/>
                  </a:schemeClr>
                </a:solidFill>
                <a:latin typeface="Arial" pitchFamily="34" charset="0"/>
                <a:cs typeface="Arial" pitchFamily="34" charset="0"/>
              </a:rPr>
              <a:t>ХХҮХ-т бүртгэлтэй ажилгүйчүүд </a:t>
            </a:r>
            <a:endParaRPr lang="en-US" sz="2000" b="1" dirty="0">
              <a:solidFill>
                <a:schemeClr val="tx1">
                  <a:lumMod val="95000"/>
                  <a:lumOff val="5000"/>
                </a:schemeClr>
              </a:solidFill>
              <a:latin typeface="Arial" pitchFamily="34" charset="0"/>
              <a:cs typeface="Arial" pitchFamily="34" charset="0"/>
            </a:endParaRPr>
          </a:p>
        </p:txBody>
      </p:sp>
      <p:sp>
        <p:nvSpPr>
          <p:cNvPr id="2" name="AutoShape 4" descr="Image result for ÐÐÐÐÐÒ®ÐÐ§Ò®Ò®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4775"/>
          <a:stretch/>
        </p:blipFill>
        <p:spPr bwMode="auto">
          <a:xfrm>
            <a:off x="5104242" y="717537"/>
            <a:ext cx="3537734" cy="21264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Dell\Desktop\people-wallpaper-1366x7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116" y="717537"/>
            <a:ext cx="3659386" cy="205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534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398960294"/>
              </p:ext>
            </p:extLst>
          </p:nvPr>
        </p:nvGraphicFramePr>
        <p:xfrm>
          <a:off x="228600" y="2590800"/>
          <a:ext cx="85344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667000" y="533400"/>
            <a:ext cx="6019800" cy="2031325"/>
          </a:xfrm>
          <a:prstGeom prst="rect">
            <a:avLst/>
          </a:prstGeom>
        </p:spPr>
        <p:txBody>
          <a:bodyPr wrap="square">
            <a:spAutoFit/>
          </a:bodyPr>
          <a:lstStyle/>
          <a:p>
            <a:pPr algn="r"/>
            <a:r>
              <a:rPr lang="mn-MN" b="1" dirty="0">
                <a:latin typeface="Arial" pitchFamily="34" charset="0"/>
                <a:cs typeface="Arial" pitchFamily="34" charset="0"/>
              </a:rPr>
              <a:t>Гэмт </a:t>
            </a:r>
            <a:r>
              <a:rPr lang="mn-MN" b="1" dirty="0" smtClean="0">
                <a:latin typeface="Arial" pitchFamily="34" charset="0"/>
                <a:cs typeface="Arial" pitchFamily="34" charset="0"/>
              </a:rPr>
              <a:t>хэрэг</a:t>
            </a:r>
          </a:p>
          <a:p>
            <a:pPr algn="r"/>
            <a:endParaRPr lang="mn-MN" sz="2000" b="1" dirty="0" smtClean="0">
              <a:latin typeface="Arial" pitchFamily="34" charset="0"/>
              <a:cs typeface="Arial" pitchFamily="34" charset="0"/>
            </a:endParaRPr>
          </a:p>
          <a:p>
            <a:pPr algn="just"/>
            <a:r>
              <a:rPr lang="mn-MN" sz="1400" b="1" dirty="0" smtClean="0">
                <a:latin typeface="Arial" pitchFamily="34" charset="0"/>
                <a:cs typeface="Arial" pitchFamily="34" charset="0"/>
              </a:rPr>
              <a:t>Сумын хэмжээнд 201</a:t>
            </a:r>
            <a:r>
              <a:rPr lang="en-US" sz="1400" b="1" dirty="0" smtClean="0">
                <a:latin typeface="Arial" pitchFamily="34" charset="0"/>
                <a:cs typeface="Arial" pitchFamily="34" charset="0"/>
              </a:rPr>
              <a:t>8</a:t>
            </a:r>
            <a:r>
              <a:rPr lang="mn-MN" sz="1400" b="1" dirty="0" smtClean="0">
                <a:latin typeface="Arial" pitchFamily="34" charset="0"/>
                <a:cs typeface="Arial" pitchFamily="34" charset="0"/>
              </a:rPr>
              <a:t> онд </a:t>
            </a:r>
            <a:r>
              <a:rPr lang="en-US" sz="1400" b="1" dirty="0" smtClean="0">
                <a:latin typeface="Arial" pitchFamily="34" charset="0"/>
                <a:cs typeface="Arial" pitchFamily="34" charset="0"/>
              </a:rPr>
              <a:t>115</a:t>
            </a:r>
            <a:r>
              <a:rPr lang="mn-MN" sz="1400" b="1" dirty="0" smtClean="0">
                <a:latin typeface="Arial" pitchFamily="34" charset="0"/>
                <a:cs typeface="Arial" pitchFamily="34" charset="0"/>
              </a:rPr>
              <a:t> гэмт хэрэг бүртгэгдэж </a:t>
            </a:r>
            <a:r>
              <a:rPr lang="en-US" sz="1400" b="1" dirty="0" smtClean="0">
                <a:latin typeface="Arial" pitchFamily="34" charset="0"/>
                <a:cs typeface="Arial" pitchFamily="34" charset="0"/>
              </a:rPr>
              <a:t>70</a:t>
            </a:r>
            <a:r>
              <a:rPr lang="mn-MN" sz="1400" b="1" dirty="0" smtClean="0">
                <a:latin typeface="Arial" pitchFamily="34" charset="0"/>
                <a:cs typeface="Arial" pitchFamily="34" charset="0"/>
              </a:rPr>
              <a:t> хүн гэмт хэрэгт холбогдсон нь өнгөрсөн оноос бүртгэгдсэн гэмт хэрэг </a:t>
            </a:r>
            <a:r>
              <a:rPr lang="en-US" sz="1400" b="1" dirty="0" smtClean="0">
                <a:latin typeface="Arial" pitchFamily="34" charset="0"/>
                <a:cs typeface="Arial" pitchFamily="34" charset="0"/>
              </a:rPr>
              <a:t>15 </a:t>
            </a:r>
            <a:r>
              <a:rPr lang="mn-MN" sz="1400" b="1" dirty="0" smtClean="0">
                <a:latin typeface="Arial" pitchFamily="34" charset="0"/>
                <a:cs typeface="Arial" pitchFamily="34" charset="0"/>
              </a:rPr>
              <a:t>хувиар</a:t>
            </a:r>
            <a:r>
              <a:rPr lang="en-US" sz="1400" b="1" dirty="0" smtClean="0">
                <a:latin typeface="Arial" pitchFamily="34" charset="0"/>
                <a:cs typeface="Arial" pitchFamily="34" charset="0"/>
              </a:rPr>
              <a:t> </a:t>
            </a:r>
            <a:r>
              <a:rPr lang="mn-MN" sz="1400" b="1" dirty="0" smtClean="0">
                <a:latin typeface="Arial" pitchFamily="34" charset="0"/>
                <a:cs typeface="Arial" pitchFamily="34" charset="0"/>
              </a:rPr>
              <a:t>өсч,  харин гэмт хэрэгт холбогдогсдын тоо мөн өссөн байна.  </a:t>
            </a:r>
          </a:p>
          <a:p>
            <a:pPr algn="just"/>
            <a:endParaRPr lang="en-US" sz="1400" b="1" dirty="0" smtClean="0">
              <a:latin typeface="Arial" pitchFamily="34" charset="0"/>
              <a:cs typeface="Arial" pitchFamily="34" charset="0"/>
            </a:endParaRPr>
          </a:p>
          <a:p>
            <a:pPr algn="just"/>
            <a:r>
              <a:rPr lang="mn-MN" b="1" dirty="0" smtClean="0">
                <a:latin typeface="Arial" pitchFamily="34" charset="0"/>
                <a:cs typeface="Arial" pitchFamily="34" charset="0"/>
              </a:rPr>
              <a:t> </a:t>
            </a:r>
            <a:endParaRPr lang="en-US" b="1" dirty="0"/>
          </a:p>
        </p:txBody>
      </p:sp>
      <p:pic>
        <p:nvPicPr>
          <p:cNvPr id="6" name="chart"/>
          <p:cNvPicPr>
            <a:picLocks noChangeAspect="1"/>
          </p:cNvPicPr>
          <p:nvPr/>
        </p:nvPicPr>
        <p:blipFill>
          <a:blip r:embed="rId3" cstate="print"/>
          <a:stretch>
            <a:fillRect/>
          </a:stretch>
        </p:blipFill>
        <p:spPr>
          <a:xfrm>
            <a:off x="333435" y="762000"/>
            <a:ext cx="2327813" cy="1752600"/>
          </a:xfrm>
          <a:prstGeom prst="rect">
            <a:avLst/>
          </a:prstGeom>
        </p:spPr>
      </p:pic>
    </p:spTree>
    <p:extLst>
      <p:ext uri="{BB962C8B-B14F-4D97-AF65-F5344CB8AC3E}">
        <p14:creationId xmlns:p14="http://schemas.microsoft.com/office/powerpoint/2010/main" val="3174942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3837155942"/>
              </p:ext>
            </p:extLst>
          </p:nvPr>
        </p:nvGraphicFramePr>
        <p:xfrm>
          <a:off x="609600" y="2743200"/>
          <a:ext cx="83058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276600" y="381000"/>
            <a:ext cx="5410200" cy="1261884"/>
          </a:xfrm>
          <a:prstGeom prst="rect">
            <a:avLst/>
          </a:prstGeom>
        </p:spPr>
        <p:txBody>
          <a:bodyPr wrap="square">
            <a:spAutoFit/>
          </a:bodyPr>
          <a:lstStyle/>
          <a:p>
            <a:r>
              <a:rPr lang="mn-MN" sz="2000" b="1" dirty="0">
                <a:solidFill>
                  <a:schemeClr val="tx1">
                    <a:lumMod val="95000"/>
                    <a:lumOff val="5000"/>
                  </a:schemeClr>
                </a:solidFill>
                <a:latin typeface="Arial" pitchFamily="34" charset="0"/>
                <a:cs typeface="Arial" pitchFamily="34" charset="0"/>
              </a:rPr>
              <a:t>Халдварт </a:t>
            </a:r>
            <a:r>
              <a:rPr lang="mn-MN" sz="2000" b="1" dirty="0" smtClean="0">
                <a:solidFill>
                  <a:schemeClr val="tx1">
                    <a:lumMod val="95000"/>
                    <a:lumOff val="5000"/>
                  </a:schemeClr>
                </a:solidFill>
                <a:latin typeface="Arial" pitchFamily="34" charset="0"/>
                <a:cs typeface="Arial" pitchFamily="34" charset="0"/>
              </a:rPr>
              <a:t>өвчний гаралт </a:t>
            </a:r>
          </a:p>
          <a:p>
            <a:endParaRPr lang="mn-MN" sz="1400" b="1" dirty="0" smtClean="0">
              <a:solidFill>
                <a:schemeClr val="tx1">
                  <a:lumMod val="95000"/>
                  <a:lumOff val="5000"/>
                </a:schemeClr>
              </a:solidFill>
              <a:latin typeface="Arial" pitchFamily="34" charset="0"/>
              <a:cs typeface="Arial" pitchFamily="34" charset="0"/>
            </a:endParaRPr>
          </a:p>
          <a:p>
            <a:r>
              <a:rPr lang="mn-MN" sz="1400" b="1" dirty="0" smtClean="0">
                <a:solidFill>
                  <a:schemeClr val="tx1">
                    <a:lumMod val="95000"/>
                    <a:lumOff val="5000"/>
                  </a:schemeClr>
                </a:solidFill>
                <a:latin typeface="Arial" pitchFamily="34" charset="0"/>
                <a:cs typeface="Arial" pitchFamily="34" charset="0"/>
              </a:rPr>
              <a:t>Сумын хэмжээнд 2018 оны жилийн эцсийн байдлаар халдварт өвчний 86 тохиолдол бүртгэгдээд байгаа нь урьд оны мөн үеэс 207 тохиолдлоор буурсан байна. </a:t>
            </a:r>
            <a:endParaRPr lang="en-US" sz="1400" b="1" dirty="0">
              <a:solidFill>
                <a:schemeClr val="tx1">
                  <a:lumMod val="95000"/>
                  <a:lumOff val="5000"/>
                </a:schemeClr>
              </a:solidFill>
              <a:latin typeface="Arial" pitchFamily="34" charset="0"/>
              <a:cs typeface="Arial" pitchFamily="34" charset="0"/>
            </a:endParaRPr>
          </a:p>
        </p:txBody>
      </p:sp>
      <p:pic>
        <p:nvPicPr>
          <p:cNvPr id="6" name="Picture 4" descr="Image result for Ð­ÐÐ§"/>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741"/>
          <a:stretch/>
        </p:blipFill>
        <p:spPr bwMode="auto">
          <a:xfrm>
            <a:off x="533400" y="381000"/>
            <a:ext cx="2046239"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754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0" y="609600"/>
            <a:ext cx="5791200" cy="1600200"/>
          </a:xfrm>
        </p:spPr>
        <p:txBody>
          <a:bodyPr/>
          <a:lstStyle/>
          <a:p>
            <a:pPr marL="0" indent="0" algn="l">
              <a:buNone/>
            </a:pPr>
            <a:r>
              <a:rPr lang="en-US" sz="1400" dirty="0" smtClean="0">
                <a:solidFill>
                  <a:schemeClr val="tx1">
                    <a:lumMod val="95000"/>
                    <a:lumOff val="5000"/>
                  </a:schemeClr>
                </a:solidFill>
                <a:latin typeface="Arial" pitchFamily="34" charset="0"/>
                <a:cs typeface="Arial" pitchFamily="34" charset="0"/>
              </a:rPr>
              <a:t>     </a:t>
            </a:r>
            <a:r>
              <a:rPr lang="mn-MN" sz="1400" dirty="0" smtClean="0">
                <a:solidFill>
                  <a:schemeClr val="tx1">
                    <a:lumMod val="95000"/>
                    <a:lumOff val="5000"/>
                  </a:schemeClr>
                </a:solidFill>
                <a:latin typeface="Arial" pitchFamily="34" charset="0"/>
                <a:cs typeface="Arial" pitchFamily="34" charset="0"/>
              </a:rPr>
              <a:t>Сумын нийт өрхийн тоо 4868 байгаагаас малтай өрхийн тоо 1006 байна. Энэ нь нийт өрхийн 20.7 хувийг эзэлж байгаа юм. Малтай өрх 2009  онд 1060 буюу хамгийн их байсан бол  2010 онд хамгийн бага буюу 747 болсон 2017-2018 оны хооронд малтай өрх  28 өслөө.   </a:t>
            </a:r>
            <a:r>
              <a:rPr lang="en-US" sz="1400" dirty="0" smtClean="0">
                <a:solidFill>
                  <a:schemeClr val="tx1">
                    <a:lumMod val="95000"/>
                    <a:lumOff val="5000"/>
                  </a:schemeClr>
                </a:solidFill>
                <a:latin typeface="Arial" pitchFamily="34" charset="0"/>
                <a:cs typeface="Arial" pitchFamily="34" charset="0"/>
              </a:rPr>
              <a:t/>
            </a:r>
            <a:br>
              <a:rPr lang="en-US" sz="1400" dirty="0" smtClean="0">
                <a:solidFill>
                  <a:schemeClr val="tx1">
                    <a:lumMod val="95000"/>
                    <a:lumOff val="5000"/>
                  </a:schemeClr>
                </a:solidFill>
                <a:latin typeface="Arial" pitchFamily="34" charset="0"/>
                <a:cs typeface="Arial" pitchFamily="34" charset="0"/>
              </a:rPr>
            </a:br>
            <a:r>
              <a:rPr lang="mn-MN" sz="1400" dirty="0" smtClean="0">
                <a:solidFill>
                  <a:srgbClr val="FF0000"/>
                </a:solidFill>
                <a:latin typeface="Arial" pitchFamily="34" charset="0"/>
                <a:cs typeface="Arial" pitchFamily="34" charset="0"/>
              </a:rPr>
              <a:t>  </a:t>
            </a:r>
            <a:r>
              <a:rPr lang="en-US" sz="1400" dirty="0" smtClean="0">
                <a:solidFill>
                  <a:srgbClr val="FF0000"/>
                </a:solidFill>
                <a:latin typeface="Arial" pitchFamily="34" charset="0"/>
                <a:cs typeface="Arial" pitchFamily="34" charset="0"/>
              </a:rPr>
              <a:t/>
            </a:r>
            <a:br>
              <a:rPr lang="en-US" sz="1400" dirty="0" smtClean="0">
                <a:solidFill>
                  <a:srgbClr val="FF0000"/>
                </a:solidFill>
                <a:latin typeface="Arial" pitchFamily="34" charset="0"/>
                <a:cs typeface="Arial" pitchFamily="34" charset="0"/>
              </a:rPr>
            </a:br>
            <a:endParaRPr lang="en-US" sz="1400" dirty="0">
              <a:solidFill>
                <a:srgbClr val="FF0000"/>
              </a:solidFill>
              <a:latin typeface="Arial" pitchFamily="34" charset="0"/>
              <a:cs typeface="Arial" pitchFamily="34" charset="0"/>
            </a:endParaRP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734609421"/>
              </p:ext>
            </p:extLst>
          </p:nvPr>
        </p:nvGraphicFramePr>
        <p:xfrm>
          <a:off x="533400" y="3124200"/>
          <a:ext cx="8153400" cy="3276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Image result for ÐÐÐÐ§ÐÐ Ó¨Ð Ð¥"/>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91" r="72351" b="19081"/>
          <a:stretch/>
        </p:blipFill>
        <p:spPr bwMode="auto">
          <a:xfrm>
            <a:off x="372035" y="304800"/>
            <a:ext cx="2499606" cy="29505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059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01000" cy="1935162"/>
          </a:xfrm>
        </p:spPr>
        <p:txBody>
          <a:bodyPr>
            <a:normAutofit/>
          </a:bodyPr>
          <a:lstStyle/>
          <a:p>
            <a:pPr marL="0" indent="0" algn="l">
              <a:buNone/>
            </a:pPr>
            <a:r>
              <a:rPr lang="mn-MN" sz="2000" dirty="0" smtClean="0">
                <a:solidFill>
                  <a:schemeClr val="tx1">
                    <a:lumMod val="95000"/>
                    <a:lumOff val="5000"/>
                  </a:schemeClr>
                </a:solidFill>
                <a:latin typeface="Arial" pitchFamily="34" charset="0"/>
                <a:cs typeface="Arial" pitchFamily="34" charset="0"/>
              </a:rPr>
              <a:t>Малчин өрх</a:t>
            </a:r>
            <a:br>
              <a:rPr lang="mn-MN" sz="2000" dirty="0" smtClean="0">
                <a:solidFill>
                  <a:schemeClr val="tx1">
                    <a:lumMod val="95000"/>
                    <a:lumOff val="5000"/>
                  </a:schemeClr>
                </a:solidFill>
                <a:latin typeface="Arial" pitchFamily="34" charset="0"/>
                <a:cs typeface="Arial" pitchFamily="34" charset="0"/>
              </a:rPr>
            </a:br>
            <a:r>
              <a:rPr lang="mn-MN" sz="1800" dirty="0" smtClean="0">
                <a:solidFill>
                  <a:schemeClr val="tx1">
                    <a:lumMod val="95000"/>
                    <a:lumOff val="5000"/>
                  </a:schemeClr>
                </a:solidFill>
                <a:latin typeface="Arial" pitchFamily="34" charset="0"/>
                <a:cs typeface="Arial" pitchFamily="34" charset="0"/>
              </a:rPr>
              <a:t/>
            </a:r>
            <a:br>
              <a:rPr lang="mn-MN" sz="1800" dirty="0" smtClean="0">
                <a:solidFill>
                  <a:schemeClr val="tx1">
                    <a:lumMod val="95000"/>
                    <a:lumOff val="5000"/>
                  </a:schemeClr>
                </a:solidFill>
                <a:latin typeface="Arial" pitchFamily="34" charset="0"/>
                <a:cs typeface="Arial" pitchFamily="34" charset="0"/>
              </a:rPr>
            </a:br>
            <a:r>
              <a:rPr lang="mn-MN" sz="1400" dirty="0" smtClean="0">
                <a:solidFill>
                  <a:schemeClr val="tx1">
                    <a:lumMod val="95000"/>
                    <a:lumOff val="5000"/>
                  </a:schemeClr>
                </a:solidFill>
                <a:latin typeface="Arial" pitchFamily="34" charset="0"/>
                <a:cs typeface="Arial" pitchFamily="34" charset="0"/>
              </a:rPr>
              <a:t> Сайнцагаан сум нь 201</a:t>
            </a:r>
            <a:r>
              <a:rPr lang="mn-MN" sz="1400" dirty="0">
                <a:solidFill>
                  <a:schemeClr val="tx1">
                    <a:lumMod val="95000"/>
                    <a:lumOff val="5000"/>
                  </a:schemeClr>
                </a:solidFill>
                <a:latin typeface="Arial" pitchFamily="34" charset="0"/>
                <a:cs typeface="Arial" pitchFamily="34" charset="0"/>
              </a:rPr>
              <a:t>8</a:t>
            </a:r>
            <a:r>
              <a:rPr lang="mn-MN" sz="1400" dirty="0" smtClean="0">
                <a:solidFill>
                  <a:schemeClr val="tx1">
                    <a:lumMod val="95000"/>
                    <a:lumOff val="5000"/>
                  </a:schemeClr>
                </a:solidFill>
                <a:latin typeface="Arial" pitchFamily="34" charset="0"/>
                <a:cs typeface="Arial" pitchFamily="34" charset="0"/>
              </a:rPr>
              <a:t> онд  нийт 1006</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малтай</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өрх</a:t>
            </a:r>
            <a:r>
              <a:rPr lang="mn-MN" sz="1400" dirty="0" smtClean="0">
                <a:solidFill>
                  <a:schemeClr val="tx1">
                    <a:lumMod val="95000"/>
                    <a:lumOff val="5000"/>
                  </a:schemeClr>
                </a:solidFill>
                <a:latin typeface="Arial" pitchFamily="34" charset="0"/>
                <a:cs typeface="Arial" pitchFamily="34" charset="0"/>
              </a:rPr>
              <a:t>,ү</a:t>
            </a:r>
            <a:r>
              <a:rPr lang="en-US" sz="1400" dirty="0" err="1" smtClean="0">
                <a:solidFill>
                  <a:schemeClr val="tx1">
                    <a:lumMod val="95000"/>
                    <a:lumOff val="5000"/>
                  </a:schemeClr>
                </a:solidFill>
                <a:latin typeface="Arial" pitchFamily="34" charset="0"/>
                <a:cs typeface="Arial" pitchFamily="34" charset="0"/>
              </a:rPr>
              <a:t>үний</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дотор</a:t>
            </a:r>
            <a:r>
              <a:rPr lang="en-US" sz="1400" dirty="0" smtClean="0">
                <a:solidFill>
                  <a:schemeClr val="tx1">
                    <a:lumMod val="95000"/>
                    <a:lumOff val="5000"/>
                  </a:schemeClr>
                </a:solidFill>
                <a:latin typeface="Arial" pitchFamily="34" charset="0"/>
                <a:cs typeface="Arial" pitchFamily="34" charset="0"/>
              </a:rPr>
              <a:t> </a:t>
            </a:r>
            <a:r>
              <a:rPr lang="mn-MN" sz="1400" dirty="0" smtClean="0">
                <a:solidFill>
                  <a:schemeClr val="tx1">
                    <a:lumMod val="95000"/>
                    <a:lumOff val="5000"/>
                  </a:schemeClr>
                </a:solidFill>
                <a:latin typeface="Arial" pitchFamily="34" charset="0"/>
                <a:cs typeface="Arial" pitchFamily="34" charset="0"/>
              </a:rPr>
              <a:t>856</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малчин</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өрх</a:t>
            </a:r>
            <a:r>
              <a:rPr lang="mn-MN"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мал</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аж</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ахуйн</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үйлдвэрлэл</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эрхэлж</a:t>
            </a:r>
            <a:r>
              <a:rPr lang="mn-MN"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байна</a:t>
            </a:r>
            <a:r>
              <a:rPr lang="en-US" sz="1400" dirty="0" smtClean="0">
                <a:solidFill>
                  <a:schemeClr val="tx1">
                    <a:lumMod val="95000"/>
                    <a:lumOff val="5000"/>
                  </a:schemeClr>
                </a:solidFill>
                <a:latin typeface="Arial" pitchFamily="34" charset="0"/>
                <a:cs typeface="Arial" pitchFamily="34" charset="0"/>
              </a:rPr>
              <a:t>. 201</a:t>
            </a:r>
            <a:r>
              <a:rPr lang="mn-MN" sz="1400" dirty="0">
                <a:solidFill>
                  <a:schemeClr val="tx1">
                    <a:lumMod val="95000"/>
                    <a:lumOff val="5000"/>
                  </a:schemeClr>
                </a:solidFill>
                <a:latin typeface="Arial" pitchFamily="34" charset="0"/>
                <a:cs typeface="Arial" pitchFamily="34" charset="0"/>
              </a:rPr>
              <a:t>8</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онд</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мал</a:t>
            </a:r>
            <a:r>
              <a:rPr lang="mn-MN" sz="1400" dirty="0" smtClean="0">
                <a:solidFill>
                  <a:schemeClr val="tx1">
                    <a:lumMod val="95000"/>
                    <a:lumOff val="5000"/>
                  </a:schemeClr>
                </a:solidFill>
                <a:latin typeface="Arial" pitchFamily="34" charset="0"/>
                <a:cs typeface="Arial" pitchFamily="34" charset="0"/>
              </a:rPr>
              <a:t>чин</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өрх</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өмнөх</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оноос</a:t>
            </a:r>
            <a:r>
              <a:rPr lang="en-US" sz="1400" dirty="0" smtClean="0">
                <a:solidFill>
                  <a:schemeClr val="tx1">
                    <a:lumMod val="95000"/>
                    <a:lumOff val="5000"/>
                  </a:schemeClr>
                </a:solidFill>
                <a:latin typeface="Arial" pitchFamily="34" charset="0"/>
                <a:cs typeface="Arial" pitchFamily="34" charset="0"/>
              </a:rPr>
              <a:t> </a:t>
            </a:r>
            <a:r>
              <a:rPr lang="mn-MN" sz="1400" dirty="0" smtClean="0">
                <a:solidFill>
                  <a:schemeClr val="tx1">
                    <a:lumMod val="95000"/>
                    <a:lumOff val="5000"/>
                  </a:schemeClr>
                </a:solidFill>
                <a:latin typeface="Arial" pitchFamily="34" charset="0"/>
                <a:cs typeface="Arial" pitchFamily="34" charset="0"/>
              </a:rPr>
              <a:t>28 өрхөөр өс</a:t>
            </a:r>
            <a:r>
              <a:rPr lang="en-US" sz="1400" dirty="0" smtClean="0">
                <a:solidFill>
                  <a:schemeClr val="tx1">
                    <a:lumMod val="95000"/>
                    <a:lumOff val="5000"/>
                  </a:schemeClr>
                </a:solidFill>
                <a:latin typeface="Arial" pitchFamily="34" charset="0"/>
                <a:cs typeface="Arial" pitchFamily="34" charset="0"/>
              </a:rPr>
              <a:t>ч</a:t>
            </a:r>
            <a:r>
              <a:rPr lang="mn-MN" sz="1400" dirty="0" smtClean="0">
                <a:solidFill>
                  <a:schemeClr val="tx1">
                    <a:lumMod val="95000"/>
                    <a:lumOff val="5000"/>
                  </a:schemeClr>
                </a:solidFill>
                <a:latin typeface="Arial" pitchFamily="34" charset="0"/>
                <a:cs typeface="Arial" pitchFamily="34" charset="0"/>
              </a:rPr>
              <a:t>ээ. Сүүлийн 10 жилийн байдлаар малчин өрхийг авч үзвэл 2008 онд хамгийн их өсч 883 өрх, 2012онд хамгийн их буурч 615 өрх болсон байна. </a:t>
            </a:r>
            <a:r>
              <a:rPr lang="en-US" sz="1400" dirty="0" smtClean="0">
                <a:solidFill>
                  <a:schemeClr val="tx1">
                    <a:lumMod val="95000"/>
                    <a:lumOff val="5000"/>
                  </a:schemeClr>
                </a:solidFill>
                <a:latin typeface="Arial" pitchFamily="34" charset="0"/>
                <a:cs typeface="Arial" pitchFamily="34" charset="0"/>
              </a:rPr>
              <a:t/>
            </a:r>
            <a:br>
              <a:rPr lang="en-US" sz="1400" dirty="0" smtClean="0">
                <a:solidFill>
                  <a:schemeClr val="tx1">
                    <a:lumMod val="95000"/>
                    <a:lumOff val="5000"/>
                  </a:schemeClr>
                </a:solidFill>
                <a:latin typeface="Arial" pitchFamily="34" charset="0"/>
                <a:cs typeface="Arial" pitchFamily="34" charset="0"/>
              </a:rPr>
            </a:br>
            <a:r>
              <a:rPr lang="mn-MN" sz="1400" dirty="0" smtClean="0">
                <a:solidFill>
                  <a:schemeClr val="tx1">
                    <a:lumMod val="95000"/>
                    <a:lumOff val="5000"/>
                  </a:schemeClr>
                </a:solidFill>
                <a:latin typeface="Arial" pitchFamily="34" charset="0"/>
                <a:cs typeface="Arial" pitchFamily="34" charset="0"/>
              </a:rPr>
              <a:t> </a:t>
            </a:r>
            <a:endParaRPr lang="en-US" sz="1400" dirty="0">
              <a:solidFill>
                <a:schemeClr val="tx1">
                  <a:lumMod val="95000"/>
                  <a:lumOff val="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905339387"/>
              </p:ext>
            </p:extLst>
          </p:nvPr>
        </p:nvGraphicFramePr>
        <p:xfrm>
          <a:off x="152400" y="2286000"/>
          <a:ext cx="8839200" cy="30480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хөдөө аж ахуй зурган илэрцүүд"/>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16" r="37212" b="35765"/>
          <a:stretch/>
        </p:blipFill>
        <p:spPr bwMode="auto">
          <a:xfrm>
            <a:off x="0" y="5603143"/>
            <a:ext cx="9144000" cy="127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178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4240900052"/>
              </p:ext>
            </p:extLst>
          </p:nvPr>
        </p:nvGraphicFramePr>
        <p:xfrm>
          <a:off x="609600" y="685800"/>
          <a:ext cx="8305800" cy="31242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C:\Users\Dell\Desktop\10132-82f57870-432e-11e5-871e-1f2aaf8a9ef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038596"/>
            <a:ext cx="3038475" cy="2276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038597"/>
            <a:ext cx="4078684" cy="2276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stretch>
            <a:fillRect/>
          </a:stretch>
        </p:blipFill>
        <p:spPr>
          <a:xfrm>
            <a:off x="228599" y="762000"/>
            <a:ext cx="2107341" cy="1600200"/>
          </a:xfrm>
          <a:prstGeom prst="rect">
            <a:avLst/>
          </a:prstGeom>
        </p:spPr>
      </p:pic>
    </p:spTree>
    <p:extLst>
      <p:ext uri="{BB962C8B-B14F-4D97-AF65-F5344CB8AC3E}">
        <p14:creationId xmlns:p14="http://schemas.microsoft.com/office/powerpoint/2010/main" val="1477221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1" y="381000"/>
            <a:ext cx="8153400" cy="2362200"/>
          </a:xfrm>
        </p:spPr>
        <p:txBody>
          <a:bodyPr/>
          <a:lstStyle/>
          <a:p>
            <a:pPr marL="0" indent="0" algn="l">
              <a:buNone/>
            </a:pPr>
            <a:r>
              <a:rPr lang="mn-MN" sz="2000" dirty="0" smtClean="0">
                <a:latin typeface="Arial" pitchFamily="34" charset="0"/>
                <a:cs typeface="Arial" pitchFamily="34" charset="0"/>
              </a:rPr>
              <a:t>Малын</a:t>
            </a:r>
            <a:r>
              <a:rPr lang="en-US" sz="2000" dirty="0" smtClean="0">
                <a:latin typeface="Arial" pitchFamily="34" charset="0"/>
                <a:cs typeface="Arial" pitchFamily="34" charset="0"/>
              </a:rPr>
              <a:t> </a:t>
            </a:r>
            <a:r>
              <a:rPr lang="mn-MN" sz="2000" dirty="0" smtClean="0">
                <a:latin typeface="Arial" pitchFamily="34" charset="0"/>
                <a:cs typeface="Arial" pitchFamily="34" charset="0"/>
              </a:rPr>
              <a:t>тоо</a:t>
            </a:r>
            <a:br>
              <a:rPr lang="mn-MN" sz="2000" dirty="0" smtClean="0">
                <a:latin typeface="Arial" pitchFamily="34" charset="0"/>
                <a:cs typeface="Arial" pitchFamily="34" charset="0"/>
              </a:rPr>
            </a:br>
            <a:r>
              <a:rPr lang="mn-MN" sz="2000" dirty="0" smtClean="0">
                <a:latin typeface="Arial" pitchFamily="34" charset="0"/>
                <a:cs typeface="Arial" pitchFamily="34" charset="0"/>
              </a:rPr>
              <a:t> </a:t>
            </a:r>
            <a:br>
              <a:rPr lang="mn-MN" sz="2000" dirty="0" smtClean="0">
                <a:latin typeface="Arial" pitchFamily="34" charset="0"/>
                <a:cs typeface="Arial" pitchFamily="34" charset="0"/>
              </a:rPr>
            </a:br>
            <a:r>
              <a:rPr lang="en-US" sz="2000" dirty="0" smtClean="0">
                <a:solidFill>
                  <a:schemeClr val="tx1">
                    <a:lumMod val="95000"/>
                    <a:lumOff val="5000"/>
                  </a:schemeClr>
                </a:solidFill>
                <a:latin typeface="Arial" pitchFamily="34" charset="0"/>
                <a:cs typeface="Arial" pitchFamily="34" charset="0"/>
              </a:rPr>
              <a:t>   </a:t>
            </a:r>
            <a:r>
              <a:rPr lang="mn-MN" sz="1400" dirty="0" smtClean="0">
                <a:solidFill>
                  <a:schemeClr val="tx1">
                    <a:lumMod val="95000"/>
                    <a:lumOff val="5000"/>
                  </a:schemeClr>
                </a:solidFill>
                <a:latin typeface="Arial" pitchFamily="34" charset="0"/>
                <a:cs typeface="Arial" pitchFamily="34" charset="0"/>
              </a:rPr>
              <a:t>Сумын малын тоо сүүлийн 10 жилд 2008, 2009, 2011-2018 онуудад</a:t>
            </a:r>
            <a:r>
              <a:rPr lang="en-US" sz="1400" dirty="0" smtClean="0">
                <a:solidFill>
                  <a:schemeClr val="tx1">
                    <a:lumMod val="95000"/>
                    <a:lumOff val="5000"/>
                  </a:schemeClr>
                </a:solidFill>
                <a:latin typeface="Arial" pitchFamily="34" charset="0"/>
                <a:cs typeface="Arial" pitchFamily="34" charset="0"/>
              </a:rPr>
              <a:t> </a:t>
            </a:r>
            <a:r>
              <a:rPr lang="mn-MN" sz="1400" dirty="0" smtClean="0">
                <a:solidFill>
                  <a:schemeClr val="tx1">
                    <a:lumMod val="95000"/>
                    <a:lumOff val="5000"/>
                  </a:schemeClr>
                </a:solidFill>
                <a:latin typeface="Arial" pitchFamily="34" charset="0"/>
                <a:cs typeface="Arial" pitchFamily="34" charset="0"/>
              </a:rPr>
              <a:t> өсч, 2010 онд өмнөх оноос 47.49 хувь буюу 121698 мянган толгой малаар буурсан байна. 2011 оноос малын тоо тогтмол өсч 2018 оны жилийн эцэст 397544 мянган толгой мал тоолуулсан нь 20</a:t>
            </a:r>
            <a:r>
              <a:rPr lang="en-US" sz="1400" dirty="0" smtClean="0">
                <a:solidFill>
                  <a:schemeClr val="tx1">
                    <a:lumMod val="95000"/>
                    <a:lumOff val="5000"/>
                  </a:schemeClr>
                </a:solidFill>
                <a:latin typeface="Arial" pitchFamily="34" charset="0"/>
                <a:cs typeface="Arial" pitchFamily="34" charset="0"/>
              </a:rPr>
              <a:t>0</a:t>
            </a:r>
            <a:r>
              <a:rPr lang="mn-MN" sz="1400" dirty="0" smtClean="0">
                <a:solidFill>
                  <a:schemeClr val="tx1">
                    <a:lumMod val="95000"/>
                    <a:lumOff val="5000"/>
                  </a:schemeClr>
                </a:solidFill>
                <a:latin typeface="Arial" pitchFamily="34" charset="0"/>
                <a:cs typeface="Arial" pitchFamily="34" charset="0"/>
              </a:rPr>
              <a:t>8 оноос 15305 толгой  малаар өссөн байна.   </a:t>
            </a:r>
            <a:endParaRPr lang="en-US" sz="1800" dirty="0">
              <a:solidFill>
                <a:schemeClr val="tx1">
                  <a:lumMod val="95000"/>
                  <a:lumOff val="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062071652"/>
              </p:ext>
            </p:extLst>
          </p:nvPr>
        </p:nvGraphicFramePr>
        <p:xfrm>
          <a:off x="304800" y="2286000"/>
          <a:ext cx="8534400" cy="30480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5439866"/>
            <a:ext cx="1377774" cy="1113334"/>
          </a:xfrm>
          <a:prstGeom prst="rect">
            <a:avLst/>
          </a:prstGeom>
          <a:solidFill>
            <a:srgbClr val="00B050"/>
          </a:solidFill>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5334" b="15333"/>
          <a:stretch/>
        </p:blipFill>
        <p:spPr>
          <a:xfrm>
            <a:off x="4159623" y="5529632"/>
            <a:ext cx="1326777" cy="1001156"/>
          </a:xfrm>
          <a:prstGeom prst="rect">
            <a:avLst/>
          </a:prstGeom>
          <a:solidFill>
            <a:srgbClr val="00B050"/>
          </a:solidFill>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5392051"/>
            <a:ext cx="1633265" cy="1161149"/>
          </a:xfrm>
          <a:prstGeom prst="rect">
            <a:avLst/>
          </a:prstGeom>
          <a:solidFill>
            <a:srgbClr val="00B050"/>
          </a:solidFill>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20000" y="5544451"/>
            <a:ext cx="1008454" cy="970186"/>
          </a:xfrm>
          <a:prstGeom prst="rect">
            <a:avLst/>
          </a:prstGeom>
          <a:solidFill>
            <a:srgbClr val="00B050"/>
          </a:solidFill>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19800" y="5592724"/>
            <a:ext cx="1094234" cy="938064"/>
          </a:xfrm>
          <a:prstGeom prst="rect">
            <a:avLst/>
          </a:prstGeom>
          <a:solidFill>
            <a:srgbClr val="00B050"/>
          </a:solidFill>
          <a:ln>
            <a:solidFill>
              <a:srgbClr val="00B050"/>
            </a:solidFill>
          </a:ln>
        </p:spPr>
      </p:pic>
    </p:spTree>
    <p:extLst>
      <p:ext uri="{BB962C8B-B14F-4D97-AF65-F5344CB8AC3E}">
        <p14:creationId xmlns:p14="http://schemas.microsoft.com/office/powerpoint/2010/main" val="3209720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756288095"/>
              </p:ext>
            </p:extLst>
          </p:nvPr>
        </p:nvGraphicFramePr>
        <p:xfrm>
          <a:off x="76200" y="304800"/>
          <a:ext cx="88392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57200" y="609600"/>
            <a:ext cx="2743200" cy="400110"/>
          </a:xfrm>
          <a:prstGeom prst="rect">
            <a:avLst/>
          </a:prstGeom>
        </p:spPr>
        <p:txBody>
          <a:bodyPr wrap="square">
            <a:spAutoFit/>
          </a:bodyPr>
          <a:lstStyle/>
          <a:p>
            <a:r>
              <a:rPr lang="mn-MN" sz="2000" b="1" dirty="0">
                <a:latin typeface="Arial" pitchFamily="34" charset="0"/>
                <a:cs typeface="Arial" pitchFamily="34" charset="0"/>
              </a:rPr>
              <a:t>Малын тоо толгой </a:t>
            </a:r>
            <a:endParaRPr lang="en-US" sz="2000" b="1" dirty="0">
              <a:latin typeface="Arial" pitchFamily="34" charset="0"/>
              <a:cs typeface="Arial" pitchFamily="34" charset="0"/>
            </a:endParaRPr>
          </a:p>
        </p:txBody>
      </p:sp>
      <p:sp>
        <p:nvSpPr>
          <p:cNvPr id="6" name="Title 5"/>
          <p:cNvSpPr>
            <a:spLocks noGrp="1"/>
          </p:cNvSpPr>
          <p:nvPr>
            <p:ph type="title"/>
          </p:nvPr>
        </p:nvSpPr>
        <p:spPr>
          <a:xfrm>
            <a:off x="609600" y="3733800"/>
            <a:ext cx="8229600" cy="1143000"/>
          </a:xfrm>
        </p:spPr>
        <p:txBody>
          <a:bodyPr/>
          <a:lstStyle/>
          <a:p>
            <a:pPr marL="0" indent="0" algn="just">
              <a:buNone/>
            </a:pPr>
            <a:r>
              <a:rPr lang="en-US" sz="1400" dirty="0" smtClean="0">
                <a:solidFill>
                  <a:schemeClr val="tx1">
                    <a:lumMod val="95000"/>
                    <a:lumOff val="5000"/>
                  </a:schemeClr>
                </a:solidFill>
                <a:latin typeface="Arial" pitchFamily="34" charset="0"/>
                <a:cs typeface="Arial" pitchFamily="34" charset="0"/>
              </a:rPr>
              <a:t>      </a:t>
            </a:r>
            <a:r>
              <a:rPr lang="mn-MN" sz="1400" dirty="0" smtClean="0">
                <a:solidFill>
                  <a:schemeClr val="tx1">
                    <a:lumMod val="95000"/>
                    <a:lumOff val="5000"/>
                  </a:schemeClr>
                </a:solidFill>
                <a:latin typeface="Arial" pitchFamily="34" charset="0"/>
                <a:cs typeface="Arial" pitchFamily="34" charset="0"/>
              </a:rPr>
              <a:t>2018 оны жилийн эцэст </a:t>
            </a:r>
            <a:r>
              <a:rPr lang="mn-MN" sz="1400" dirty="0">
                <a:solidFill>
                  <a:schemeClr val="tx1">
                    <a:lumMod val="95000"/>
                    <a:lumOff val="5000"/>
                  </a:schemeClr>
                </a:solidFill>
                <a:latin typeface="Arial" pitchFamily="34" charset="0"/>
                <a:cs typeface="Arial" pitchFamily="34" charset="0"/>
              </a:rPr>
              <a:t>397544 мянган </a:t>
            </a:r>
            <a:r>
              <a:rPr lang="mn-MN" sz="1400" dirty="0" smtClean="0">
                <a:solidFill>
                  <a:schemeClr val="tx1">
                    <a:lumMod val="95000"/>
                    <a:lumOff val="5000"/>
                  </a:schemeClr>
                </a:solidFill>
                <a:latin typeface="Arial" pitchFamily="34" charset="0"/>
                <a:cs typeface="Arial" pitchFamily="34" charset="0"/>
              </a:rPr>
              <a:t>толгой мал тоолуулсан нь 20</a:t>
            </a:r>
            <a:r>
              <a:rPr lang="en-US" sz="1400" dirty="0" smtClean="0">
                <a:solidFill>
                  <a:schemeClr val="tx1">
                    <a:lumMod val="95000"/>
                    <a:lumOff val="5000"/>
                  </a:schemeClr>
                </a:solidFill>
                <a:latin typeface="Arial" pitchFamily="34" charset="0"/>
                <a:cs typeface="Arial" pitchFamily="34" charset="0"/>
              </a:rPr>
              <a:t>0</a:t>
            </a:r>
            <a:r>
              <a:rPr lang="mn-MN" sz="1400" dirty="0" smtClean="0">
                <a:solidFill>
                  <a:schemeClr val="tx1">
                    <a:lumMod val="95000"/>
                    <a:lumOff val="5000"/>
                  </a:schemeClr>
                </a:solidFill>
                <a:latin typeface="Arial" pitchFamily="34" charset="0"/>
                <a:cs typeface="Arial" pitchFamily="34" charset="0"/>
              </a:rPr>
              <a:t>8 оноос 15305 толгой буюу </a:t>
            </a:r>
            <a:r>
              <a:rPr lang="en-US" sz="1400" dirty="0" smtClean="0">
                <a:solidFill>
                  <a:schemeClr val="tx1">
                    <a:lumMod val="95000"/>
                    <a:lumOff val="5000"/>
                  </a:schemeClr>
                </a:solidFill>
                <a:latin typeface="Arial" pitchFamily="34" charset="0"/>
                <a:cs typeface="Arial" pitchFamily="34" charset="0"/>
              </a:rPr>
              <a:t>1.</a:t>
            </a:r>
            <a:r>
              <a:rPr lang="mn-MN" sz="1400" dirty="0" smtClean="0">
                <a:solidFill>
                  <a:schemeClr val="tx1">
                    <a:lumMod val="95000"/>
                    <a:lumOff val="5000"/>
                  </a:schemeClr>
                </a:solidFill>
                <a:latin typeface="Arial" pitchFamily="34" charset="0"/>
                <a:cs typeface="Arial" pitchFamily="34" charset="0"/>
              </a:rPr>
              <a:t>8 дахин өссөн байна.  Үүний дотор</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тэмээ</a:t>
            </a:r>
            <a:r>
              <a:rPr lang="en-US" sz="1400" dirty="0" smtClean="0">
                <a:solidFill>
                  <a:schemeClr val="tx1">
                    <a:lumMod val="95000"/>
                    <a:lumOff val="5000"/>
                  </a:schemeClr>
                </a:solidFill>
                <a:latin typeface="Arial" pitchFamily="34" charset="0"/>
                <a:cs typeface="Arial" pitchFamily="34" charset="0"/>
              </a:rPr>
              <a:t> </a:t>
            </a:r>
            <a:r>
              <a:rPr lang="mn-MN" sz="1400" dirty="0" smtClean="0">
                <a:solidFill>
                  <a:schemeClr val="tx1">
                    <a:lumMod val="95000"/>
                    <a:lumOff val="5000"/>
                  </a:schemeClr>
                </a:solidFill>
                <a:latin typeface="Arial" pitchFamily="34" charset="0"/>
                <a:cs typeface="Arial" pitchFamily="34" charset="0"/>
              </a:rPr>
              <a:t>1.4</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мянга</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адуу</a:t>
            </a:r>
            <a:r>
              <a:rPr lang="en-US" sz="1400" dirty="0" smtClean="0">
                <a:solidFill>
                  <a:schemeClr val="tx1">
                    <a:lumMod val="95000"/>
                    <a:lumOff val="5000"/>
                  </a:schemeClr>
                </a:solidFill>
                <a:latin typeface="Arial" pitchFamily="34" charset="0"/>
                <a:cs typeface="Arial" pitchFamily="34" charset="0"/>
              </a:rPr>
              <a:t> </a:t>
            </a:r>
            <a:r>
              <a:rPr lang="mn-MN" sz="1400" dirty="0" smtClean="0">
                <a:solidFill>
                  <a:schemeClr val="tx1">
                    <a:lumMod val="95000"/>
                    <a:lumOff val="5000"/>
                  </a:schemeClr>
                </a:solidFill>
                <a:latin typeface="Arial" pitchFamily="34" charset="0"/>
                <a:cs typeface="Arial" pitchFamily="34" charset="0"/>
              </a:rPr>
              <a:t>18.5</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мянга</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үхэр</a:t>
            </a:r>
            <a:r>
              <a:rPr lang="mn-MN" sz="1400" dirty="0" smtClean="0">
                <a:solidFill>
                  <a:schemeClr val="tx1">
                    <a:lumMod val="95000"/>
                    <a:lumOff val="5000"/>
                  </a:schemeClr>
                </a:solidFill>
                <a:latin typeface="Arial" pitchFamily="34" charset="0"/>
                <a:cs typeface="Arial" pitchFamily="34" charset="0"/>
              </a:rPr>
              <a:t> 6,8 </a:t>
            </a:r>
            <a:r>
              <a:rPr lang="en-US" sz="1400" dirty="0" err="1" smtClean="0">
                <a:solidFill>
                  <a:schemeClr val="tx1">
                    <a:lumMod val="95000"/>
                    <a:lumOff val="5000"/>
                  </a:schemeClr>
                </a:solidFill>
                <a:latin typeface="Arial" pitchFamily="34" charset="0"/>
                <a:cs typeface="Arial" pitchFamily="34" charset="0"/>
              </a:rPr>
              <a:t>мянга</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хонь</a:t>
            </a:r>
            <a:r>
              <a:rPr lang="en-US" sz="1400" dirty="0" smtClean="0">
                <a:solidFill>
                  <a:schemeClr val="tx1">
                    <a:lumMod val="95000"/>
                    <a:lumOff val="5000"/>
                  </a:schemeClr>
                </a:solidFill>
                <a:latin typeface="Arial" pitchFamily="34" charset="0"/>
                <a:cs typeface="Arial" pitchFamily="34" charset="0"/>
              </a:rPr>
              <a:t> </a:t>
            </a:r>
            <a:r>
              <a:rPr lang="mn-MN" sz="1400" dirty="0" smtClean="0">
                <a:solidFill>
                  <a:schemeClr val="tx1">
                    <a:lumMod val="95000"/>
                    <a:lumOff val="5000"/>
                  </a:schemeClr>
                </a:solidFill>
                <a:latin typeface="Arial" pitchFamily="34" charset="0"/>
                <a:cs typeface="Arial" pitchFamily="34" charset="0"/>
              </a:rPr>
              <a:t>187.3</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мянга</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ямаа</a:t>
            </a:r>
            <a:r>
              <a:rPr lang="en-US" sz="1400" dirty="0" smtClean="0">
                <a:solidFill>
                  <a:schemeClr val="tx1">
                    <a:lumMod val="95000"/>
                    <a:lumOff val="5000"/>
                  </a:schemeClr>
                </a:solidFill>
                <a:latin typeface="Arial" pitchFamily="34" charset="0"/>
                <a:cs typeface="Arial" pitchFamily="34" charset="0"/>
              </a:rPr>
              <a:t> </a:t>
            </a:r>
            <a:r>
              <a:rPr lang="mn-MN" sz="1400" dirty="0" smtClean="0">
                <a:solidFill>
                  <a:schemeClr val="tx1">
                    <a:lumMod val="95000"/>
                    <a:lumOff val="5000"/>
                  </a:schemeClr>
                </a:solidFill>
                <a:latin typeface="Arial" pitchFamily="34" charset="0"/>
                <a:cs typeface="Arial" pitchFamily="34" charset="0"/>
              </a:rPr>
              <a:t>183.5</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мянган</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толгой</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болж</a:t>
            </a:r>
            <a:r>
              <a:rPr lang="mn-MN" sz="1400" dirty="0" smtClean="0">
                <a:solidFill>
                  <a:schemeClr val="tx1">
                    <a:lumMod val="95000"/>
                    <a:lumOff val="5000"/>
                  </a:schemeClr>
                </a:solidFill>
                <a:latin typeface="Arial" pitchFamily="34" charset="0"/>
                <a:cs typeface="Arial" pitchFamily="34" charset="0"/>
              </a:rPr>
              <a:t> тэмээ, адуу, үхэр буурсан, хонь, ямаа өссөн үзүүлэлтэй байна.</a:t>
            </a:r>
            <a:endParaRPr lang="en-US" sz="1400" dirty="0">
              <a:solidFill>
                <a:schemeClr val="tx1">
                  <a:lumMod val="95000"/>
                  <a:lumOff val="5000"/>
                </a:schemeClr>
              </a:solidFill>
              <a:latin typeface="Arial" pitchFamily="34" charset="0"/>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5305615"/>
            <a:ext cx="1377774" cy="1113334"/>
          </a:xfrm>
          <a:prstGeom prst="rect">
            <a:avLst/>
          </a:prstGeom>
          <a:solidFill>
            <a:srgbClr val="00B050"/>
          </a:solidFill>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5334" b="15333"/>
          <a:stretch/>
        </p:blipFill>
        <p:spPr>
          <a:xfrm>
            <a:off x="4159623" y="5395381"/>
            <a:ext cx="1326777" cy="1001156"/>
          </a:xfrm>
          <a:prstGeom prst="rect">
            <a:avLst/>
          </a:prstGeom>
          <a:solidFill>
            <a:srgbClr val="00B050"/>
          </a:solidFill>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5257800"/>
            <a:ext cx="1633265" cy="1161149"/>
          </a:xfrm>
          <a:prstGeom prst="rect">
            <a:avLst/>
          </a:prstGeom>
          <a:solidFill>
            <a:srgbClr val="00B050"/>
          </a:solidFill>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20000" y="5410200"/>
            <a:ext cx="1008454" cy="970186"/>
          </a:xfrm>
          <a:prstGeom prst="rect">
            <a:avLst/>
          </a:prstGeom>
          <a:solidFill>
            <a:srgbClr val="00B050"/>
          </a:solidFill>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19800" y="5458473"/>
            <a:ext cx="1094234" cy="938064"/>
          </a:xfrm>
          <a:prstGeom prst="rect">
            <a:avLst/>
          </a:prstGeom>
          <a:solidFill>
            <a:srgbClr val="00B050"/>
          </a:solidFill>
          <a:ln>
            <a:solidFill>
              <a:srgbClr val="00B050"/>
            </a:solidFill>
          </a:ln>
        </p:spPr>
      </p:pic>
    </p:spTree>
    <p:extLst>
      <p:ext uri="{BB962C8B-B14F-4D97-AF65-F5344CB8AC3E}">
        <p14:creationId xmlns:p14="http://schemas.microsoft.com/office/powerpoint/2010/main" val="1713996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81" y="228600"/>
            <a:ext cx="8534400" cy="685800"/>
          </a:xfrm>
        </p:spPr>
        <p:txBody>
          <a:bodyPr/>
          <a:lstStyle/>
          <a:p>
            <a:pPr marL="0" indent="0">
              <a:buNone/>
            </a:pPr>
            <a:r>
              <a:rPr lang="mn-MN" sz="2800" dirty="0" smtClean="0">
                <a:latin typeface="Times New Roman" pitchFamily="18" charset="0"/>
                <a:cs typeface="Times New Roman" pitchFamily="18" charset="0"/>
              </a:rPr>
              <a:t>Аймагтаа хамгийн олон мал тооллуулсан баг </a:t>
            </a:r>
            <a:endParaRPr lang="en-US" sz="2800" dirty="0">
              <a:latin typeface="Times New Roman" pitchFamily="18" charset="0"/>
              <a:cs typeface="Times New Roman" pitchFamily="18" charset="0"/>
            </a:endParaRPr>
          </a:p>
        </p:txBody>
      </p:sp>
      <p:pic>
        <p:nvPicPr>
          <p:cNvPr id="1026" name="Picture 2" descr="C:\Users\Dell\Desktop\56113f_1_mal_x974.jpg"/>
          <p:cNvPicPr>
            <a:picLocks noChangeAspect="1" noChangeArrowheads="1"/>
          </p:cNvPicPr>
          <p:nvPr/>
        </p:nvPicPr>
        <p:blipFill rotWithShape="1">
          <a:blip r:embed="rId2">
            <a:extLst>
              <a:ext uri="{28A0092B-C50C-407E-A947-70E740481C1C}">
                <a14:useLocalDpi xmlns:a14="http://schemas.microsoft.com/office/drawing/2010/main" val="0"/>
              </a:ext>
            </a:extLst>
          </a:blip>
          <a:srcRect l="9216" t="46554" b="25583"/>
          <a:stretch/>
        </p:blipFill>
        <p:spPr bwMode="auto">
          <a:xfrm>
            <a:off x="53821" y="2819400"/>
            <a:ext cx="9054320" cy="22098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474694" y="990600"/>
            <a:ext cx="6629400" cy="1752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b="1" dirty="0" smtClean="0">
              <a:solidFill>
                <a:srgbClr val="0070C0"/>
              </a:solidFill>
              <a:latin typeface="Times New Roman" pitchFamily="18" charset="0"/>
              <a:cs typeface="Times New Roman" pitchFamily="18" charset="0"/>
            </a:endParaRPr>
          </a:p>
          <a:p>
            <a:pPr algn="ctr"/>
            <a:r>
              <a:rPr lang="mn-MN" sz="2400" b="1" dirty="0" smtClean="0">
                <a:solidFill>
                  <a:schemeClr val="bg2">
                    <a:lumMod val="25000"/>
                  </a:schemeClr>
                </a:solidFill>
                <a:latin typeface="Times New Roman" pitchFamily="18" charset="0"/>
                <a:cs typeface="Times New Roman" pitchFamily="18" charset="0"/>
              </a:rPr>
              <a:t>Сайнцагаан сум аймагтаа нийт малын тоогоор 2-р байр эзэлж,  </a:t>
            </a:r>
          </a:p>
          <a:p>
            <a:pPr algn="ctr"/>
            <a:r>
              <a:rPr lang="mn-MN" sz="2400" b="1" dirty="0" smtClean="0">
                <a:solidFill>
                  <a:schemeClr val="bg2">
                    <a:lumMod val="25000"/>
                  </a:schemeClr>
                </a:solidFill>
                <a:latin typeface="Times New Roman" pitchFamily="18" charset="0"/>
                <a:cs typeface="Times New Roman" pitchFamily="18" charset="0"/>
              </a:rPr>
              <a:t>397544 толгой мал тооллууллаа. </a:t>
            </a:r>
          </a:p>
          <a:p>
            <a:pPr algn="ctr"/>
            <a:endParaRPr lang="en-US" sz="2400" b="1" dirty="0">
              <a:solidFill>
                <a:srgbClr val="0070C0"/>
              </a:solidFill>
              <a:latin typeface="Times New Roman" pitchFamily="18" charset="0"/>
              <a:cs typeface="Times New Roman" pitchFamily="18" charset="0"/>
            </a:endParaRPr>
          </a:p>
        </p:txBody>
      </p:sp>
      <p:sp>
        <p:nvSpPr>
          <p:cNvPr id="6" name="Title 5"/>
          <p:cNvSpPr txBox="1">
            <a:spLocks/>
          </p:cNvSpPr>
          <p:nvPr/>
        </p:nvSpPr>
        <p:spPr>
          <a:xfrm>
            <a:off x="3780881" y="5181600"/>
            <a:ext cx="1600200" cy="12954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a:buFont typeface="Georgia" pitchFamily="18" charset="0"/>
              <a:buNone/>
            </a:pPr>
            <a:r>
              <a:rPr lang="mn-MN" sz="1400" dirty="0" smtClean="0">
                <a:solidFill>
                  <a:srgbClr val="0070C0"/>
                </a:solidFill>
                <a:latin typeface="Arial" pitchFamily="34" charset="0"/>
                <a:cs typeface="Arial" pitchFamily="34" charset="0"/>
              </a:rPr>
              <a:t>Тэвш баг – 6216 </a:t>
            </a:r>
          </a:p>
          <a:p>
            <a:pPr marL="0" indent="0" algn="just">
              <a:buFont typeface="Georgia" pitchFamily="18" charset="0"/>
              <a:buNone/>
            </a:pPr>
            <a:r>
              <a:rPr lang="mn-MN" sz="1400" dirty="0" smtClean="0">
                <a:solidFill>
                  <a:srgbClr val="FF0000"/>
                </a:solidFill>
                <a:latin typeface="Arial" pitchFamily="34" charset="0"/>
                <a:cs typeface="Arial" pitchFamily="34" charset="0"/>
              </a:rPr>
              <a:t> 1-р байр  </a:t>
            </a:r>
          </a:p>
          <a:p>
            <a:pPr marL="0" indent="0" algn="just">
              <a:buFont typeface="Georgia" pitchFamily="18" charset="0"/>
              <a:buNone/>
            </a:pPr>
            <a:endParaRPr lang="mn-MN" sz="1400" dirty="0" smtClean="0">
              <a:solidFill>
                <a:srgbClr val="FF0000"/>
              </a:solidFill>
              <a:latin typeface="Arial" pitchFamily="34" charset="0"/>
              <a:cs typeface="Arial" pitchFamily="34" charset="0"/>
            </a:endParaRPr>
          </a:p>
          <a:p>
            <a:pPr marL="0" indent="0" algn="just">
              <a:buFont typeface="Georgia" pitchFamily="18" charset="0"/>
              <a:buNone/>
            </a:pPr>
            <a:r>
              <a:rPr lang="mn-MN" sz="1400" dirty="0" smtClean="0">
                <a:solidFill>
                  <a:srgbClr val="0070C0"/>
                </a:solidFill>
                <a:latin typeface="Arial" pitchFamily="34" charset="0"/>
                <a:cs typeface="Arial" pitchFamily="34" charset="0"/>
              </a:rPr>
              <a:t>Үйзэн баг-4614   </a:t>
            </a:r>
          </a:p>
          <a:p>
            <a:pPr marL="0" indent="0" algn="just">
              <a:buFont typeface="Georgia" pitchFamily="18" charset="0"/>
              <a:buNone/>
            </a:pPr>
            <a:r>
              <a:rPr lang="mn-MN" sz="1400" dirty="0" smtClean="0">
                <a:solidFill>
                  <a:srgbClr val="FF0000"/>
                </a:solidFill>
                <a:latin typeface="Arial" pitchFamily="34" charset="0"/>
                <a:cs typeface="Arial" pitchFamily="34" charset="0"/>
              </a:rPr>
              <a:t>  5-р байр  </a:t>
            </a:r>
            <a:endParaRPr lang="en-US" sz="1400" dirty="0">
              <a:solidFill>
                <a:srgbClr val="FF0000"/>
              </a:solidFill>
              <a:latin typeface="Arial" pitchFamily="34" charset="0"/>
              <a:cs typeface="Arial" pitchFamily="34" charset="0"/>
            </a:endParaRPr>
          </a:p>
        </p:txBody>
      </p:sp>
      <p:sp>
        <p:nvSpPr>
          <p:cNvPr id="7" name="Title 5"/>
          <p:cNvSpPr txBox="1">
            <a:spLocks/>
          </p:cNvSpPr>
          <p:nvPr/>
        </p:nvSpPr>
        <p:spPr>
          <a:xfrm>
            <a:off x="5562600" y="5181600"/>
            <a:ext cx="1676400" cy="12954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a:buFont typeface="Georgia" pitchFamily="18" charset="0"/>
              <a:buNone/>
            </a:pPr>
            <a:r>
              <a:rPr lang="mn-MN" sz="1400" dirty="0" smtClean="0">
                <a:solidFill>
                  <a:srgbClr val="0070C0"/>
                </a:solidFill>
                <a:latin typeface="Arial" pitchFamily="34" charset="0"/>
                <a:cs typeface="Arial" pitchFamily="34" charset="0"/>
              </a:rPr>
              <a:t>Тэвш баг – 45045 </a:t>
            </a:r>
          </a:p>
          <a:p>
            <a:pPr marL="0" indent="0" algn="just">
              <a:buFont typeface="Georgia" pitchFamily="18" charset="0"/>
              <a:buNone/>
            </a:pPr>
            <a:r>
              <a:rPr lang="mn-MN" sz="1400" dirty="0" smtClean="0">
                <a:solidFill>
                  <a:srgbClr val="FF0000"/>
                </a:solidFill>
                <a:latin typeface="Arial" pitchFamily="34" charset="0"/>
                <a:cs typeface="Arial" pitchFamily="34" charset="0"/>
              </a:rPr>
              <a:t> 4-р байр  </a:t>
            </a:r>
          </a:p>
          <a:p>
            <a:pPr marL="0" indent="0" algn="just">
              <a:buFont typeface="Georgia" pitchFamily="18" charset="0"/>
              <a:buNone/>
            </a:pPr>
            <a:endParaRPr lang="mn-MN" sz="1400" dirty="0" smtClean="0">
              <a:solidFill>
                <a:srgbClr val="FF0000"/>
              </a:solidFill>
              <a:latin typeface="Arial" pitchFamily="34" charset="0"/>
              <a:cs typeface="Arial" pitchFamily="34" charset="0"/>
            </a:endParaRPr>
          </a:p>
          <a:p>
            <a:pPr marL="0" indent="0" algn="just">
              <a:buFont typeface="Georgia" pitchFamily="18" charset="0"/>
              <a:buNone/>
            </a:pPr>
            <a:r>
              <a:rPr lang="mn-MN" sz="1400" dirty="0" smtClean="0">
                <a:solidFill>
                  <a:srgbClr val="0070C0"/>
                </a:solidFill>
                <a:latin typeface="Arial" pitchFamily="34" charset="0"/>
                <a:cs typeface="Arial" pitchFamily="34" charset="0"/>
              </a:rPr>
              <a:t>Далай баг-44110  </a:t>
            </a:r>
          </a:p>
          <a:p>
            <a:pPr marL="0" indent="0" algn="just">
              <a:buFont typeface="Georgia" pitchFamily="18" charset="0"/>
              <a:buNone/>
            </a:pPr>
            <a:r>
              <a:rPr lang="mn-MN" sz="1400" dirty="0" smtClean="0">
                <a:solidFill>
                  <a:srgbClr val="FF0000"/>
                </a:solidFill>
                <a:latin typeface="Arial" pitchFamily="34" charset="0"/>
                <a:cs typeface="Arial" pitchFamily="34" charset="0"/>
              </a:rPr>
              <a:t>  5-р байр  </a:t>
            </a:r>
            <a:endParaRPr lang="en-US" sz="1400" dirty="0">
              <a:solidFill>
                <a:srgbClr val="FF0000"/>
              </a:solidFill>
              <a:latin typeface="Arial" pitchFamily="34" charset="0"/>
              <a:cs typeface="Arial" pitchFamily="34" charset="0"/>
            </a:endParaRPr>
          </a:p>
        </p:txBody>
      </p:sp>
      <p:sp>
        <p:nvSpPr>
          <p:cNvPr id="8" name="Title 5"/>
          <p:cNvSpPr txBox="1">
            <a:spLocks/>
          </p:cNvSpPr>
          <p:nvPr/>
        </p:nvSpPr>
        <p:spPr>
          <a:xfrm>
            <a:off x="7391400" y="5181600"/>
            <a:ext cx="1752600" cy="12954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a:buFont typeface="Georgia" pitchFamily="18" charset="0"/>
              <a:buNone/>
            </a:pPr>
            <a:r>
              <a:rPr lang="mn-MN" sz="1400" dirty="0" smtClean="0">
                <a:solidFill>
                  <a:srgbClr val="0070C0"/>
                </a:solidFill>
                <a:latin typeface="Arial" pitchFamily="34" charset="0"/>
                <a:cs typeface="Arial" pitchFamily="34" charset="0"/>
              </a:rPr>
              <a:t>Далай баг – 42207 </a:t>
            </a:r>
          </a:p>
          <a:p>
            <a:pPr marL="0" indent="0" algn="just">
              <a:buFont typeface="Georgia" pitchFamily="18" charset="0"/>
              <a:buNone/>
            </a:pPr>
            <a:r>
              <a:rPr lang="mn-MN" sz="1400" dirty="0" smtClean="0">
                <a:solidFill>
                  <a:srgbClr val="FF0000"/>
                </a:solidFill>
                <a:latin typeface="Arial" pitchFamily="34" charset="0"/>
                <a:cs typeface="Arial" pitchFamily="34" charset="0"/>
              </a:rPr>
              <a:t> 4-р байр  </a:t>
            </a:r>
          </a:p>
          <a:p>
            <a:pPr marL="0" indent="0" algn="just">
              <a:buFont typeface="Georgia" pitchFamily="18" charset="0"/>
              <a:buNone/>
            </a:pPr>
            <a:endParaRPr lang="mn-MN" sz="1400" dirty="0" smtClean="0">
              <a:solidFill>
                <a:srgbClr val="FF0000"/>
              </a:solidFill>
              <a:latin typeface="Arial" pitchFamily="34" charset="0"/>
              <a:cs typeface="Arial" pitchFamily="34" charset="0"/>
            </a:endParaRPr>
          </a:p>
          <a:p>
            <a:pPr marL="0" indent="0" algn="just">
              <a:buFont typeface="Georgia" pitchFamily="18" charset="0"/>
              <a:buNone/>
            </a:pPr>
            <a:r>
              <a:rPr lang="mn-MN" sz="1400" dirty="0" smtClean="0">
                <a:solidFill>
                  <a:srgbClr val="0070C0"/>
                </a:solidFill>
                <a:latin typeface="Arial" pitchFamily="34" charset="0"/>
                <a:cs typeface="Arial" pitchFamily="34" charset="0"/>
              </a:rPr>
              <a:t>Тэвш  баг-37231  </a:t>
            </a:r>
          </a:p>
          <a:p>
            <a:pPr marL="0" indent="0" algn="just">
              <a:buFont typeface="Georgia" pitchFamily="18" charset="0"/>
              <a:buNone/>
            </a:pPr>
            <a:r>
              <a:rPr lang="mn-MN" sz="1400" dirty="0" smtClean="0">
                <a:solidFill>
                  <a:srgbClr val="FF0000"/>
                </a:solidFill>
                <a:latin typeface="Arial" pitchFamily="34" charset="0"/>
                <a:cs typeface="Arial" pitchFamily="34" charset="0"/>
              </a:rPr>
              <a:t>  5-р байр  </a:t>
            </a:r>
            <a:endParaRPr lang="en-US" sz="1400" dirty="0">
              <a:solidFill>
                <a:srgbClr val="FF0000"/>
              </a:solidFill>
              <a:latin typeface="Arial" pitchFamily="34" charset="0"/>
              <a:cs typeface="Arial" pitchFamily="34" charset="0"/>
            </a:endParaRPr>
          </a:p>
        </p:txBody>
      </p:sp>
      <p:sp>
        <p:nvSpPr>
          <p:cNvPr id="9" name="Title 5"/>
          <p:cNvSpPr txBox="1">
            <a:spLocks/>
          </p:cNvSpPr>
          <p:nvPr/>
        </p:nvSpPr>
        <p:spPr>
          <a:xfrm>
            <a:off x="152400" y="5334000"/>
            <a:ext cx="3505200" cy="117437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a:buFont typeface="Georgia" pitchFamily="18" charset="0"/>
              <a:buNone/>
            </a:pPr>
            <a:endParaRPr lang="en-US" sz="1400" dirty="0">
              <a:solidFill>
                <a:srgbClr val="FF0000"/>
              </a:solidFill>
              <a:latin typeface="Arial" pitchFamily="34" charset="0"/>
              <a:cs typeface="Arial" pitchFamily="34" charset="0"/>
            </a:endParaRPr>
          </a:p>
        </p:txBody>
      </p:sp>
      <p:sp>
        <p:nvSpPr>
          <p:cNvPr id="4" name="Rectangle 3"/>
          <p:cNvSpPr/>
          <p:nvPr/>
        </p:nvSpPr>
        <p:spPr>
          <a:xfrm>
            <a:off x="152400" y="5257800"/>
            <a:ext cx="3505200" cy="1143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600" b="1" dirty="0">
                <a:solidFill>
                  <a:schemeClr val="bg2">
                    <a:lumMod val="10000"/>
                  </a:schemeClr>
                </a:solidFill>
                <a:latin typeface="Times New Roman" pitchFamily="18" charset="0"/>
                <a:cs typeface="Times New Roman" pitchFamily="18" charset="0"/>
              </a:rPr>
              <a:t>Сайнцагаан сум аймагтаа адуу, хонь, ямаагаар 2-р байр, үхрийн тоогоор 3-р байрт шалгарсан амжилттай байна.  </a:t>
            </a:r>
            <a:endParaRPr lang="en-US" sz="1600" b="1" dirty="0">
              <a:solidFill>
                <a:schemeClr val="bg2">
                  <a:lumMod val="10000"/>
                </a:schemeClr>
              </a:solidFill>
              <a:latin typeface="Times New Roman" pitchFamily="18" charset="0"/>
              <a:cs typeface="Times New Roman" pitchFamily="18" charset="0"/>
            </a:endParaRPr>
          </a:p>
          <a:p>
            <a:pPr algn="ctr"/>
            <a:endParaRPr lang="en-US" sz="1400" b="1"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70882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838200"/>
          </a:xfrm>
        </p:spPr>
        <p:txBody>
          <a:bodyPr/>
          <a:lstStyle/>
          <a:p>
            <a:pPr marL="0" indent="0">
              <a:buNone/>
            </a:pPr>
            <a:r>
              <a:rPr lang="mn-MN" sz="2400" dirty="0" smtClean="0">
                <a:latin typeface="Times New Roman" pitchFamily="18" charset="0"/>
                <a:cs typeface="Times New Roman" pitchFamily="18" charset="0"/>
              </a:rPr>
              <a:t>Сайнцагаан сумын мал сүргийн тоо /1942-1976 он/</a:t>
            </a:r>
            <a:br>
              <a:rPr lang="mn-MN" sz="2400" dirty="0" smtClean="0">
                <a:latin typeface="Times New Roman" pitchFamily="18" charset="0"/>
                <a:cs typeface="Times New Roman" pitchFamily="18" charset="0"/>
              </a:rPr>
            </a:br>
            <a:r>
              <a:rPr lang="mn-MN" sz="2400" dirty="0" smtClean="0">
                <a:latin typeface="Times New Roman" pitchFamily="18" charset="0"/>
                <a:cs typeface="Times New Roman" pitchFamily="18" charset="0"/>
              </a:rPr>
              <a:t>/ мянган толгойгоор /  </a:t>
            </a:r>
            <a:endParaRPr lang="en-US" sz="2400"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4101903661"/>
              </p:ext>
            </p:extLst>
          </p:nvPr>
        </p:nvGraphicFramePr>
        <p:xfrm>
          <a:off x="381000" y="1371600"/>
          <a:ext cx="8610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274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arhiv\2013 on\b\LostFile_JPG_1291148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699" y="3393141"/>
            <a:ext cx="3086100" cy="205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5" name="Picture 7" descr="H:\arhiv\2013 on\LostFile_JPG_1508581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530373"/>
            <a:ext cx="1848701" cy="27730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H:\arhiv\2013 on\LostFile_JPG_1264630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4823" y="4474578"/>
            <a:ext cx="3117999" cy="20786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arhiv\2013 on\LostFile_JPG_15087484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0171"/>
          <a:stretch/>
        </p:blipFill>
        <p:spPr bwMode="auto">
          <a:xfrm>
            <a:off x="3124200" y="3455715"/>
            <a:ext cx="3099817" cy="16496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533400" y="457200"/>
            <a:ext cx="8305800" cy="3276600"/>
          </a:xfrm>
        </p:spPr>
        <p:txBody>
          <a:bodyPr>
            <a:noAutofit/>
          </a:bodyPr>
          <a:lstStyle/>
          <a:p>
            <a:pPr marL="45720" indent="0" algn="just" fontAlgn="base">
              <a:buNone/>
            </a:pPr>
            <a:r>
              <a:rPr lang="mn-MN" sz="1600" b="1" i="1" dirty="0">
                <a:latin typeface="Arial" pitchFamily="34" charset="0"/>
                <a:cs typeface="Arial" pitchFamily="34" charset="0"/>
              </a:rPr>
              <a:t>Газрын гадарга </a:t>
            </a:r>
            <a:r>
              <a:rPr lang="mn-MN" sz="1200" b="1" i="1" dirty="0">
                <a:latin typeface="Arial" pitchFamily="34" charset="0"/>
                <a:cs typeface="Arial" pitchFamily="34" charset="0"/>
              </a:rPr>
              <a:t> </a:t>
            </a:r>
            <a:endParaRPr lang="mn-MN" sz="1200" dirty="0">
              <a:latin typeface="Arial" pitchFamily="34" charset="0"/>
              <a:cs typeface="Arial" pitchFamily="34" charset="0"/>
            </a:endParaRPr>
          </a:p>
          <a:p>
            <a:pPr marL="45720" indent="0" algn="just" fontAlgn="base">
              <a:buNone/>
            </a:pPr>
            <a:r>
              <a:rPr lang="mn-MN" sz="1200" dirty="0">
                <a:latin typeface="Arial" pitchFamily="34" charset="0"/>
                <a:cs typeface="Arial" pitchFamily="34" charset="0"/>
              </a:rPr>
              <a:t>   </a:t>
            </a:r>
            <a:r>
              <a:rPr lang="mn-MN" sz="1200" b="1" dirty="0">
                <a:latin typeface="Arial" pitchFamily="34" charset="0"/>
                <a:cs typeface="Arial" pitchFamily="34" charset="0"/>
              </a:rPr>
              <a:t>Газрын гадаргын төрх байдал нь говь хээрийн бүсэд багтдаг. Говь, хээр, тал хосолсон газар нутагтай  Нунтаг корбанаттай хүрэн, цайвар хүрэн, хужир мараалаг хам хөрс бүхий хөвөө толгод говирхог хөндий зонхилсон гадаргатай. Хаалгын хад, Хөрхий хад, Алтатын цохио, Мөхийн хар хад , гэхчлэнгий хад цохиотой. Хан, суман, Тогоо, Бүрэн, Баян, Борогчин гэх зэрэг цэрдийн галвын сөнөсөн галт уултай. Хаалга, Зараа, Хөрхий хадны цохио, Хонгор, Бэрх, Мөх, Ганжуур, Үйзэнгийн хэц, Бор өндөр гэх мэт өндөрлөгүүдтэй. Суман, Тогоо, Ихэр, Мандалын зэрэг говь </a:t>
            </a:r>
            <a:r>
              <a:rPr lang="mn-MN" sz="1200" b="1" dirty="0" smtClean="0">
                <a:latin typeface="Arial" pitchFamily="34" charset="0"/>
                <a:cs typeface="Arial" pitchFamily="34" charset="0"/>
              </a:rPr>
              <a:t>хөндийтэй.</a:t>
            </a:r>
            <a:endParaRPr lang="en-US" sz="1200" b="1" dirty="0" smtClean="0">
              <a:latin typeface="Arial" pitchFamily="34" charset="0"/>
              <a:cs typeface="Arial" pitchFamily="34" charset="0"/>
            </a:endParaRPr>
          </a:p>
          <a:p>
            <a:pPr marL="45720" indent="0" algn="just" fontAlgn="base">
              <a:buNone/>
            </a:pPr>
            <a:r>
              <a:rPr lang="mn-MN" sz="1600" b="1" i="1" dirty="0" smtClean="0">
                <a:latin typeface="Arial" pitchFamily="34" charset="0"/>
                <a:cs typeface="Arial" pitchFamily="34" charset="0"/>
              </a:rPr>
              <a:t>Цаг </a:t>
            </a:r>
            <a:r>
              <a:rPr lang="mn-MN" sz="1600" b="1" i="1" dirty="0">
                <a:latin typeface="Arial" pitchFamily="34" charset="0"/>
                <a:cs typeface="Arial" pitchFamily="34" charset="0"/>
              </a:rPr>
              <a:t>уур</a:t>
            </a:r>
            <a:endParaRPr lang="mn-MN" sz="1600" dirty="0">
              <a:latin typeface="Arial" pitchFamily="34" charset="0"/>
              <a:cs typeface="Arial" pitchFamily="34" charset="0"/>
            </a:endParaRPr>
          </a:p>
          <a:p>
            <a:pPr marL="45720" indent="0" algn="just" fontAlgn="base">
              <a:buNone/>
            </a:pPr>
            <a:r>
              <a:rPr lang="mn-MN" sz="1200" dirty="0">
                <a:latin typeface="Arial" pitchFamily="34" charset="0"/>
                <a:cs typeface="Arial" pitchFamily="34" charset="0"/>
              </a:rPr>
              <a:t>   </a:t>
            </a:r>
            <a:r>
              <a:rPr lang="mn-MN" sz="1200" b="1" dirty="0">
                <a:latin typeface="Arial" pitchFamily="34" charset="0"/>
                <a:cs typeface="Arial" pitchFamily="34" charset="0"/>
              </a:rPr>
              <a:t>Тус сумын нутаг хээр, говийг холбон нийт сумдын нутгийн голыг олсон газар гэж болно. Монгол  Улсын цаг уурын албаны дүгнэж мэдээлснээр Сайнцагаан сумын нутагт өвлийн улирал жилийн 11-р сарын эхээр эхэлж, 2-р сарыг дуустал 120- 130 хоног үргэлжилж, өвөлдөө дунджаар 20- 35 орчим хэм хүйтэрдэг. Харин хавар салхитай, хүйтрэх хугацаа 189-192 хоног байдаг. Хаврын үргэлжлэх хугацааг 45-54 хоног гэдэг боловч салхи шуурга, шороон шуургатай өдөр 84-86 хоног үргэлжилж, зундаа 25-32 хэм хүртэл халж жилийн дундаж тунадасны уналт 120.2-130 мм, салхины дундаж хурд секундэд 5-20 метрт хүрдэг.</a:t>
            </a:r>
          </a:p>
        </p:txBody>
      </p:sp>
      <p:pic>
        <p:nvPicPr>
          <p:cNvPr id="2053" name="Picture 5" descr="H:\arhiv\2013 on\LostFile_JPG_10666068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30" b="15822"/>
          <a:stretch/>
        </p:blipFill>
        <p:spPr bwMode="auto">
          <a:xfrm>
            <a:off x="457200" y="4701987"/>
            <a:ext cx="3493338" cy="1775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26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82000" cy="762000"/>
          </a:xfrm>
        </p:spPr>
        <p:txBody>
          <a:bodyPr/>
          <a:lstStyle/>
          <a:p>
            <a:pPr marL="0" indent="0" algn="ctr">
              <a:buNone/>
            </a:pPr>
            <a:r>
              <a:rPr lang="mn-MN" sz="2400" dirty="0">
                <a:latin typeface="Arial" pitchFamily="34" charset="0"/>
                <a:cs typeface="Arial" pitchFamily="34" charset="0"/>
              </a:rPr>
              <a:t>Сайнцагаан сумын мал сүргийн тоо /</a:t>
            </a:r>
            <a:r>
              <a:rPr lang="mn-MN" sz="2400" dirty="0" smtClean="0">
                <a:latin typeface="Arial" pitchFamily="34" charset="0"/>
                <a:cs typeface="Arial" pitchFamily="34" charset="0"/>
              </a:rPr>
              <a:t>1977-2011 </a:t>
            </a:r>
            <a:r>
              <a:rPr lang="mn-MN" sz="2400" dirty="0">
                <a:latin typeface="Arial" pitchFamily="34" charset="0"/>
                <a:cs typeface="Arial" pitchFamily="34" charset="0"/>
              </a:rPr>
              <a:t>он/</a:t>
            </a:r>
            <a:br>
              <a:rPr lang="mn-MN" sz="2400" dirty="0">
                <a:latin typeface="Arial" pitchFamily="34" charset="0"/>
                <a:cs typeface="Arial" pitchFamily="34" charset="0"/>
              </a:rPr>
            </a:br>
            <a:r>
              <a:rPr lang="mn-MN" sz="2400" dirty="0">
                <a:latin typeface="Arial" pitchFamily="34" charset="0"/>
                <a:cs typeface="Arial" pitchFamily="34" charset="0"/>
              </a:rPr>
              <a:t>/ мянган толгойгоор / </a:t>
            </a:r>
            <a:endParaRPr lang="en-US" sz="24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908370021"/>
              </p:ext>
            </p:extLst>
          </p:nvPr>
        </p:nvGraphicFramePr>
        <p:xfrm>
          <a:off x="304800" y="1066800"/>
          <a:ext cx="86106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164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pPr marL="0" indent="0" algn="ctr">
              <a:buNone/>
            </a:pPr>
            <a:r>
              <a:rPr lang="mn-MN" sz="2400" dirty="0">
                <a:latin typeface="Arial" pitchFamily="34" charset="0"/>
                <a:cs typeface="Arial" pitchFamily="34" charset="0"/>
              </a:rPr>
              <a:t>Сайнцагаан сумын мал сүргийн тоо </a:t>
            </a:r>
            <a:r>
              <a:rPr lang="mn-MN" sz="2400" dirty="0" smtClean="0">
                <a:latin typeface="Arial" pitchFamily="34" charset="0"/>
                <a:cs typeface="Arial" pitchFamily="34" charset="0"/>
              </a:rPr>
              <a:t>/2012-2018 </a:t>
            </a:r>
            <a:r>
              <a:rPr lang="mn-MN" sz="2400" dirty="0">
                <a:latin typeface="Arial" pitchFamily="34" charset="0"/>
                <a:cs typeface="Arial" pitchFamily="34" charset="0"/>
              </a:rPr>
              <a:t>он/</a:t>
            </a:r>
            <a:br>
              <a:rPr lang="mn-MN" sz="2400" dirty="0">
                <a:latin typeface="Arial" pitchFamily="34" charset="0"/>
                <a:cs typeface="Arial" pitchFamily="34" charset="0"/>
              </a:rPr>
            </a:br>
            <a:r>
              <a:rPr lang="mn-MN" sz="2400" dirty="0">
                <a:latin typeface="Arial" pitchFamily="34" charset="0"/>
                <a:cs typeface="Arial" pitchFamily="34" charset="0"/>
              </a:rPr>
              <a:t>/ мянган толгойгоор</a:t>
            </a:r>
            <a:endParaRPr lang="en-US" sz="24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416970421"/>
              </p:ext>
            </p:extLst>
          </p:nvPr>
        </p:nvGraphicFramePr>
        <p:xfrm>
          <a:off x="304800" y="1524000"/>
          <a:ext cx="85344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4448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6172200" cy="1752600"/>
          </a:xfrm>
        </p:spPr>
        <p:txBody>
          <a:bodyPr>
            <a:normAutofit fontScale="90000"/>
          </a:bodyPr>
          <a:lstStyle/>
          <a:p>
            <a:pPr marL="0" indent="0" algn="l">
              <a:buNone/>
            </a:pPr>
            <a:r>
              <a:rPr lang="mn-MN" sz="2000" b="1" dirty="0" smtClean="0">
                <a:latin typeface="Times New Roman" pitchFamily="18" charset="0"/>
                <a:cs typeface="Times New Roman" pitchFamily="18" charset="0"/>
              </a:rPr>
              <a:t>ЕБСургуульд суралцагчид</a:t>
            </a:r>
            <a:r>
              <a:rPr lang="mn-MN" sz="2000" dirty="0" smtClean="0">
                <a:latin typeface="Times New Roman" pitchFamily="18" charset="0"/>
                <a:cs typeface="Times New Roman" pitchFamily="18" charset="0"/>
              </a:rPr>
              <a:t> . </a:t>
            </a:r>
            <a:r>
              <a:rPr lang="mn-MN" sz="2200" dirty="0" smtClean="0">
                <a:latin typeface="Times New Roman" pitchFamily="18" charset="0"/>
                <a:cs typeface="Times New Roman" pitchFamily="18" charset="0"/>
              </a:rPr>
              <a:t/>
            </a:r>
            <a:br>
              <a:rPr lang="mn-MN" sz="2200" dirty="0" smtClean="0">
                <a:latin typeface="Times New Roman" pitchFamily="18" charset="0"/>
                <a:cs typeface="Times New Roman" pitchFamily="18" charset="0"/>
              </a:rPr>
            </a:br>
            <a:r>
              <a:rPr lang="mn-MN" sz="1800" dirty="0" smtClean="0">
                <a:latin typeface="Times New Roman" pitchFamily="18" charset="0"/>
                <a:cs typeface="Times New Roman" pitchFamily="18" charset="0"/>
              </a:rPr>
              <a:t/>
            </a:r>
            <a:br>
              <a:rPr lang="mn-MN" sz="1800" dirty="0" smtClean="0">
                <a:latin typeface="Times New Roman" pitchFamily="18" charset="0"/>
                <a:cs typeface="Times New Roman" pitchFamily="18" charset="0"/>
              </a:rPr>
            </a:br>
            <a:r>
              <a:rPr lang="mn-MN" sz="1600" dirty="0" smtClean="0">
                <a:solidFill>
                  <a:schemeClr val="tx1">
                    <a:lumMod val="95000"/>
                    <a:lumOff val="5000"/>
                  </a:schemeClr>
                </a:solidFill>
                <a:latin typeface="Times New Roman" pitchFamily="18" charset="0"/>
                <a:cs typeface="Times New Roman" pitchFamily="18" charset="0"/>
              </a:rPr>
              <a:t> </a:t>
            </a:r>
            <a:r>
              <a:rPr lang="en-US" sz="1600" dirty="0" smtClean="0">
                <a:solidFill>
                  <a:schemeClr val="tx1">
                    <a:lumMod val="95000"/>
                    <a:lumOff val="5000"/>
                  </a:schemeClr>
                </a:solidFill>
                <a:latin typeface="Times New Roman" pitchFamily="18" charset="0"/>
                <a:cs typeface="Times New Roman" pitchFamily="18" charset="0"/>
              </a:rPr>
              <a:t>    </a:t>
            </a:r>
            <a:r>
              <a:rPr lang="mn-MN" sz="1800" dirty="0" smtClean="0">
                <a:solidFill>
                  <a:schemeClr val="tx1">
                    <a:lumMod val="95000"/>
                    <a:lumOff val="5000"/>
                  </a:schemeClr>
                </a:solidFill>
                <a:latin typeface="Times New Roman" pitchFamily="18" charset="0"/>
                <a:cs typeface="Times New Roman" pitchFamily="18" charset="0"/>
              </a:rPr>
              <a:t>Сайнцагаан сумын ерөнхий боловсролын 5 сургуульд нийт 4087 хүүхэд суралцаж байна. 2013 онд хамгийн бага буюу 3824 хүүхэд суралцаж байсан бол 2009 онд хамгийн олон буюу 4672 хүүхэд суралцаж байжээ.</a:t>
            </a:r>
            <a:endParaRPr lang="en-US" sz="2400" dirty="0">
              <a:solidFill>
                <a:schemeClr val="tx1">
                  <a:lumMod val="95000"/>
                  <a:lumOff val="5000"/>
                </a:schemeClr>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804294631"/>
              </p:ext>
            </p:extLst>
          </p:nvPr>
        </p:nvGraphicFramePr>
        <p:xfrm>
          <a:off x="381000" y="2895600"/>
          <a:ext cx="82296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609600" y="3048000"/>
            <a:ext cx="7772400" cy="487362"/>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800" b="1" dirty="0">
              <a:solidFill>
                <a:schemeClr val="tx1">
                  <a:lumMod val="95000"/>
                  <a:lumOff val="5000"/>
                </a:schemeClr>
              </a:solidFill>
              <a:latin typeface="Arial" pitchFamily="34" charset="0"/>
              <a:cs typeface="Arial" pitchFamily="34" charset="0"/>
            </a:endParaRPr>
          </a:p>
        </p:txBody>
      </p:sp>
      <p:pic>
        <p:nvPicPr>
          <p:cNvPr id="5122" name="Picture 2" descr="Image result for Ð¡Ð£Ð ÐÐÐ§ ÐÐÐÐ¨"/>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518"/>
          <a:stretch/>
        </p:blipFill>
        <p:spPr bwMode="auto">
          <a:xfrm>
            <a:off x="237564" y="228600"/>
            <a:ext cx="2432087" cy="251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2" descr="Image result for ÑÑÑÐ°Ð³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59793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4821067"/>
              </p:ext>
            </p:extLst>
          </p:nvPr>
        </p:nvGraphicFramePr>
        <p:xfrm>
          <a:off x="228600" y="1066800"/>
          <a:ext cx="8610600" cy="2667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953000" y="533400"/>
            <a:ext cx="3922484" cy="400110"/>
          </a:xfrm>
          <a:prstGeom prst="rect">
            <a:avLst/>
          </a:prstGeom>
        </p:spPr>
        <p:txBody>
          <a:bodyPr wrap="none">
            <a:spAutoFit/>
          </a:bodyPr>
          <a:lstStyle/>
          <a:p>
            <a:r>
              <a:rPr lang="mn-MN" sz="2000" b="1" dirty="0">
                <a:solidFill>
                  <a:schemeClr val="tx1">
                    <a:lumMod val="95000"/>
                    <a:lumOff val="5000"/>
                  </a:schemeClr>
                </a:solidFill>
                <a:latin typeface="Arial" pitchFamily="34" charset="0"/>
                <a:cs typeface="Arial" pitchFamily="34" charset="0"/>
              </a:rPr>
              <a:t>ЕБС</a:t>
            </a:r>
            <a:r>
              <a:rPr lang="en-US" sz="2000" b="1" dirty="0">
                <a:solidFill>
                  <a:schemeClr val="tx1">
                    <a:lumMod val="95000"/>
                    <a:lumOff val="5000"/>
                  </a:schemeClr>
                </a:solidFill>
                <a:latin typeface="Arial" pitchFamily="34" charset="0"/>
                <a:cs typeface="Arial" pitchFamily="34" charset="0"/>
              </a:rPr>
              <a:t>-</a:t>
            </a:r>
            <a:r>
              <a:rPr lang="mn-MN" sz="2000" b="1" dirty="0">
                <a:solidFill>
                  <a:schemeClr val="tx1">
                    <a:lumMod val="95000"/>
                    <a:lumOff val="5000"/>
                  </a:schemeClr>
                </a:solidFill>
                <a:latin typeface="Arial" pitchFamily="34" charset="0"/>
                <a:cs typeface="Arial" pitchFamily="34" charset="0"/>
              </a:rPr>
              <a:t>ийн зарим үзүүлэлтүүд  </a:t>
            </a:r>
            <a:endParaRPr lang="en-US" sz="2000" b="1" dirty="0">
              <a:solidFill>
                <a:schemeClr val="tx1">
                  <a:lumMod val="95000"/>
                  <a:lumOff val="5000"/>
                </a:schemeClr>
              </a:solidFill>
              <a:latin typeface="Arial" pitchFamily="34" charset="0"/>
              <a:cs typeface="Arial" pitchFamily="34" charset="0"/>
            </a:endParaRPr>
          </a:p>
        </p:txBody>
      </p:sp>
      <p:sp>
        <p:nvSpPr>
          <p:cNvPr id="6" name="Title 5"/>
          <p:cNvSpPr>
            <a:spLocks noGrp="1"/>
          </p:cNvSpPr>
          <p:nvPr>
            <p:ph type="title"/>
          </p:nvPr>
        </p:nvSpPr>
        <p:spPr>
          <a:xfrm>
            <a:off x="304800" y="4191000"/>
            <a:ext cx="8305799" cy="914400"/>
          </a:xfrm>
        </p:spPr>
        <p:txBody>
          <a:bodyPr/>
          <a:lstStyle/>
          <a:p>
            <a:pPr marL="0" indent="0" algn="just">
              <a:buNone/>
            </a:pPr>
            <a:r>
              <a:rPr lang="en-US" sz="1400" dirty="0" smtClean="0">
                <a:solidFill>
                  <a:schemeClr val="tx1">
                    <a:lumMod val="95000"/>
                    <a:lumOff val="5000"/>
                  </a:schemeClr>
                </a:solidFill>
                <a:latin typeface="Arial" pitchFamily="34" charset="0"/>
                <a:cs typeface="Arial" pitchFamily="34" charset="0"/>
              </a:rPr>
              <a:t>     </a:t>
            </a:r>
            <a:r>
              <a:rPr lang="mn-MN" sz="1400" dirty="0" smtClean="0">
                <a:solidFill>
                  <a:schemeClr val="tx1">
                    <a:lumMod val="95000"/>
                    <a:lumOff val="5000"/>
                  </a:schemeClr>
                </a:solidFill>
                <a:latin typeface="Arial" pitchFamily="34" charset="0"/>
                <a:cs typeface="Arial" pitchFamily="34" charset="0"/>
              </a:rPr>
              <a:t>Тус суманд 2018 оны байдлаар Ерөнхий боловсролын сургуульд 228 багш ажиллаж байгаагаас бага ангийн багш 71, дунд, ахлах ангийн багш 156 байна. Нийт 4087 хүүхэд суралцаж байгаагаас дотуур байранд 199 хүүхэд амьдарч байна. </a:t>
            </a:r>
            <a:endParaRPr lang="en-US" sz="1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023546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457199"/>
            <a:ext cx="4648200" cy="1959709"/>
          </a:xfrm>
        </p:spPr>
        <p:txBody>
          <a:bodyPr>
            <a:normAutofit/>
          </a:bodyPr>
          <a:lstStyle/>
          <a:p>
            <a:pPr marL="0" indent="0" algn="just">
              <a:buNone/>
            </a:pPr>
            <a:r>
              <a:rPr lang="mn-MN" sz="2000" b="1" dirty="0" smtClean="0">
                <a:solidFill>
                  <a:schemeClr val="tx1">
                    <a:lumMod val="95000"/>
                    <a:lumOff val="5000"/>
                  </a:schemeClr>
                </a:solidFill>
                <a:latin typeface="Arial" pitchFamily="34" charset="0"/>
                <a:cs typeface="Arial" pitchFamily="34" charset="0"/>
              </a:rPr>
              <a:t>Төсвийн орлого / мян. Төг /</a:t>
            </a:r>
            <a:r>
              <a:rPr lang="en-US" sz="2000" b="1" dirty="0" smtClean="0">
                <a:solidFill>
                  <a:schemeClr val="tx1">
                    <a:lumMod val="95000"/>
                    <a:lumOff val="5000"/>
                  </a:schemeClr>
                </a:solidFill>
                <a:latin typeface="Arial" pitchFamily="34" charset="0"/>
                <a:cs typeface="Arial" pitchFamily="34" charset="0"/>
              </a:rPr>
              <a:t/>
            </a:r>
            <a:br>
              <a:rPr lang="en-US" sz="2000" b="1" dirty="0" smtClean="0">
                <a:solidFill>
                  <a:schemeClr val="tx1">
                    <a:lumMod val="95000"/>
                    <a:lumOff val="5000"/>
                  </a:schemeClr>
                </a:solidFill>
                <a:latin typeface="Arial" pitchFamily="34" charset="0"/>
                <a:cs typeface="Arial" pitchFamily="34" charset="0"/>
              </a:rPr>
            </a:br>
            <a:r>
              <a:rPr lang="mn-MN" sz="2000" b="1" dirty="0" smtClean="0">
                <a:solidFill>
                  <a:schemeClr val="tx1">
                    <a:lumMod val="95000"/>
                    <a:lumOff val="5000"/>
                  </a:schemeClr>
                </a:solidFill>
                <a:latin typeface="Arial" pitchFamily="34" charset="0"/>
                <a:cs typeface="Arial" pitchFamily="34" charset="0"/>
              </a:rPr>
              <a:t/>
            </a:r>
            <a:br>
              <a:rPr lang="mn-MN" sz="2000" b="1" dirty="0" smtClean="0">
                <a:solidFill>
                  <a:schemeClr val="tx1">
                    <a:lumMod val="95000"/>
                    <a:lumOff val="5000"/>
                  </a:schemeClr>
                </a:solidFill>
                <a:latin typeface="Arial" pitchFamily="34" charset="0"/>
                <a:cs typeface="Arial" pitchFamily="34" charset="0"/>
              </a:rPr>
            </a:br>
            <a:r>
              <a:rPr lang="mn-MN" sz="1400" dirty="0" smtClean="0">
                <a:solidFill>
                  <a:schemeClr val="tx1">
                    <a:lumMod val="95000"/>
                    <a:lumOff val="5000"/>
                  </a:schemeClr>
                </a:solidFill>
                <a:latin typeface="Arial" pitchFamily="34" charset="0"/>
                <a:cs typeface="Arial" pitchFamily="34" charset="0"/>
              </a:rPr>
              <a:t>Төсвийн орлого нь 2011-2014 хүртэл тогтмол өсч, 2015 онд 7,0 </a:t>
            </a:r>
            <a:r>
              <a:rPr lang="mn-MN" sz="1400" dirty="0">
                <a:solidFill>
                  <a:schemeClr val="tx1">
                    <a:lumMod val="95000"/>
                    <a:lumOff val="5000"/>
                  </a:schemeClr>
                </a:solidFill>
                <a:latin typeface="Arial" pitchFamily="34" charset="0"/>
                <a:cs typeface="Arial" pitchFamily="34" charset="0"/>
              </a:rPr>
              <a:t>х</a:t>
            </a:r>
            <a:r>
              <a:rPr lang="mn-MN" sz="1400" dirty="0" smtClean="0">
                <a:solidFill>
                  <a:schemeClr val="tx1">
                    <a:lumMod val="95000"/>
                    <a:lumOff val="5000"/>
                  </a:schemeClr>
                </a:solidFill>
                <a:latin typeface="Arial" pitchFamily="34" charset="0"/>
                <a:cs typeface="Arial" pitchFamily="34" charset="0"/>
              </a:rPr>
              <a:t>увиар буурч 2016-2018 ондуудад  өссөн үзүүлэлттэй байна.</a:t>
            </a:r>
            <a:endParaRPr lang="en-US" sz="1400" b="1" dirty="0">
              <a:solidFill>
                <a:schemeClr val="tx1">
                  <a:lumMod val="95000"/>
                  <a:lumOff val="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986442724"/>
              </p:ext>
            </p:extLst>
          </p:nvPr>
        </p:nvGraphicFramePr>
        <p:xfrm>
          <a:off x="457200" y="2514600"/>
          <a:ext cx="8458200" cy="3429000"/>
        </p:xfrm>
        <a:graphic>
          <a:graphicData uri="http://schemas.openxmlformats.org/drawingml/2006/chart">
            <c:chart xmlns:c="http://schemas.openxmlformats.org/drawingml/2006/chart" xmlns:r="http://schemas.openxmlformats.org/officeDocument/2006/relationships" r:id="rId2"/>
          </a:graphicData>
        </a:graphic>
      </p:graphicFrame>
      <p:pic>
        <p:nvPicPr>
          <p:cNvPr id="7171" name="Picture 3" descr="C:\Users\Dell\Desktop\3_gra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0659"/>
            <a:ext cx="3505200" cy="20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305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EBCE76-4D2D-4B16-9436-EED67195B7D3}"/>
              </a:ext>
            </a:extLst>
          </p:cNvPr>
          <p:cNvSpPr>
            <a:spLocks noGrp="1"/>
          </p:cNvSpPr>
          <p:nvPr>
            <p:ph type="title"/>
          </p:nvPr>
        </p:nvSpPr>
        <p:spPr>
          <a:xfrm>
            <a:off x="1365309" y="113251"/>
            <a:ext cx="7256859" cy="1280890"/>
          </a:xfrm>
        </p:spPr>
        <p:txBody>
          <a:bodyPr/>
          <a:lstStyle/>
          <a:p>
            <a:pPr marL="0" indent="0" algn="r">
              <a:buNone/>
            </a:pPr>
            <a:r>
              <a:rPr lang="mn-MN" sz="3200" b="1" dirty="0">
                <a:solidFill>
                  <a:schemeClr val="tx1">
                    <a:lumMod val="95000"/>
                    <a:lumOff val="5000"/>
                  </a:schemeClr>
                </a:solidFill>
                <a:latin typeface="Arial" panose="020B0604020202020204" pitchFamily="34" charset="0"/>
                <a:cs typeface="Arial" panose="020B0604020202020204" pitchFamily="34" charset="0"/>
              </a:rPr>
              <a:t>Татварын </a:t>
            </a:r>
            <a:r>
              <a:rPr lang="mn-MN" sz="3200" b="1" dirty="0" smtClean="0">
                <a:solidFill>
                  <a:schemeClr val="tx1">
                    <a:lumMod val="95000"/>
                    <a:lumOff val="5000"/>
                  </a:schemeClr>
                </a:solidFill>
                <a:latin typeface="Arial" panose="020B0604020202020204" pitchFamily="34" charset="0"/>
                <a:cs typeface="Arial" panose="020B0604020202020204" pitchFamily="34" charset="0"/>
              </a:rPr>
              <a:t>гүйцэтгэл 2018 он  </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aphicFrame>
        <p:nvGraphicFramePr>
          <p:cNvPr id="10" name="Content Placeholder 9">
            <a:extLst>
              <a:ext uri="{FF2B5EF4-FFF2-40B4-BE49-F238E27FC236}">
                <a16:creationId xmlns="" xmlns:a16="http://schemas.microsoft.com/office/drawing/2014/main" id="{50DA6A0F-F35B-45A4-8BAC-E68AB9B66133}"/>
              </a:ext>
            </a:extLst>
          </p:cNvPr>
          <p:cNvGraphicFramePr>
            <a:graphicFrameLocks noGrp="1"/>
          </p:cNvGraphicFramePr>
          <p:nvPr>
            <p:ph idx="4294967295"/>
            <p:extLst>
              <p:ext uri="{D42A27DB-BD31-4B8C-83A1-F6EECF244321}">
                <p14:modId xmlns:p14="http://schemas.microsoft.com/office/powerpoint/2010/main" val="2925575572"/>
              </p:ext>
            </p:extLst>
          </p:nvPr>
        </p:nvGraphicFramePr>
        <p:xfrm>
          <a:off x="289421" y="1082180"/>
          <a:ext cx="8670022" cy="5662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Left Brace 10">
            <a:extLst>
              <a:ext uri="{FF2B5EF4-FFF2-40B4-BE49-F238E27FC236}">
                <a16:creationId xmlns="" xmlns:a16="http://schemas.microsoft.com/office/drawing/2014/main" id="{A632C9B8-30BD-4516-8D62-E3EEEA3F2134}"/>
              </a:ext>
            </a:extLst>
          </p:cNvPr>
          <p:cNvSpPr/>
          <p:nvPr/>
        </p:nvSpPr>
        <p:spPr>
          <a:xfrm rot="5400000">
            <a:off x="4140566" y="-878694"/>
            <a:ext cx="395727" cy="5814392"/>
          </a:xfrm>
          <a:prstGeom prst="leftBrace">
            <a:avLst/>
          </a:prstGeom>
          <a:ln>
            <a:headEnd type="arrow" w="med" len="med"/>
            <a:tailEnd type="arrow"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pic>
        <p:nvPicPr>
          <p:cNvPr id="12" name="Picture 11">
            <a:extLst>
              <a:ext uri="{FF2B5EF4-FFF2-40B4-BE49-F238E27FC236}">
                <a16:creationId xmlns="" xmlns:a16="http://schemas.microsoft.com/office/drawing/2014/main" id="{65E16570-A5F3-48DF-8488-B5520E2135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0400" y="2465294"/>
            <a:ext cx="3124200" cy="3490428"/>
          </a:xfrm>
          <a:prstGeom prst="ellipse">
            <a:avLst/>
          </a:prstGeom>
          <a:ln>
            <a:noFill/>
          </a:ln>
          <a:effectLst>
            <a:softEdge rad="112500"/>
          </a:effectLst>
        </p:spPr>
      </p:pic>
    </p:spTree>
    <p:extLst>
      <p:ext uri="{BB962C8B-B14F-4D97-AF65-F5344CB8AC3E}">
        <p14:creationId xmlns:p14="http://schemas.microsoft.com/office/powerpoint/2010/main" val="31545462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9CD3F4-0C46-4FC7-BF85-D79753B33F2C}"/>
              </a:ext>
            </a:extLst>
          </p:cNvPr>
          <p:cNvSpPr>
            <a:spLocks noGrp="1"/>
          </p:cNvSpPr>
          <p:nvPr>
            <p:ph type="title"/>
          </p:nvPr>
        </p:nvSpPr>
        <p:spPr>
          <a:xfrm>
            <a:off x="2240406" y="87215"/>
            <a:ext cx="6683765" cy="1280890"/>
          </a:xfrm>
        </p:spPr>
        <p:txBody>
          <a:bodyPr>
            <a:normAutofit/>
          </a:bodyPr>
          <a:lstStyle/>
          <a:p>
            <a:pPr marL="0" indent="0" algn="r">
              <a:buNone/>
            </a:pPr>
            <a:r>
              <a:rPr lang="mn-MN" sz="4000" b="1" dirty="0">
                <a:solidFill>
                  <a:schemeClr val="tx1"/>
                </a:solidFill>
                <a:latin typeface="Arial" panose="020B0604020202020204" pitchFamily="34" charset="0"/>
                <a:cs typeface="Arial" panose="020B0604020202020204" pitchFamily="34" charset="0"/>
              </a:rPr>
              <a:t>Төсвийн зарлага </a:t>
            </a:r>
            <a:endParaRPr lang="en-US" sz="4000" b="1" dirty="0">
              <a:solidFill>
                <a:schemeClr val="tx1"/>
              </a:solidFill>
              <a:latin typeface="Arial" panose="020B0604020202020204" pitchFamily="34" charset="0"/>
              <a:cs typeface="Arial" panose="020B0604020202020204" pitchFamily="34" charset="0"/>
            </a:endParaRPr>
          </a:p>
        </p:txBody>
      </p:sp>
      <p:pic>
        <p:nvPicPr>
          <p:cNvPr id="11" name="Content Placeholder 10">
            <a:extLst>
              <a:ext uri="{FF2B5EF4-FFF2-40B4-BE49-F238E27FC236}">
                <a16:creationId xmlns="" xmlns:a16="http://schemas.microsoft.com/office/drawing/2014/main" id="{C4F43781-FAE5-4F64-83B6-926A9DF4111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03943" y="660928"/>
            <a:ext cx="681109" cy="1280891"/>
          </a:xfrm>
          <a:prstGeom prst="rect">
            <a:avLst/>
          </a:prstGeom>
        </p:spPr>
      </p:pic>
      <p:pic>
        <p:nvPicPr>
          <p:cNvPr id="12" name="Picture 11">
            <a:extLst>
              <a:ext uri="{FF2B5EF4-FFF2-40B4-BE49-F238E27FC236}">
                <a16:creationId xmlns="" xmlns:a16="http://schemas.microsoft.com/office/drawing/2014/main" id="{ED0DFE77-0614-4A34-857D-0B1B39925A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74" y="2339126"/>
            <a:ext cx="1046066" cy="1503528"/>
          </a:xfrm>
          <a:prstGeom prst="ellipse">
            <a:avLst/>
          </a:prstGeom>
          <a:ln>
            <a:noFill/>
          </a:ln>
          <a:effectLst>
            <a:softEdge rad="112500"/>
          </a:effectLst>
        </p:spPr>
      </p:pic>
      <p:pic>
        <p:nvPicPr>
          <p:cNvPr id="14" name="Picture 13">
            <a:extLst>
              <a:ext uri="{FF2B5EF4-FFF2-40B4-BE49-F238E27FC236}">
                <a16:creationId xmlns="" xmlns:a16="http://schemas.microsoft.com/office/drawing/2014/main" id="{B67264C5-833A-4E5D-B2E9-CB89DBA116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174" y="4566740"/>
            <a:ext cx="1226444" cy="1420338"/>
          </a:xfrm>
          <a:prstGeom prst="rect">
            <a:avLst/>
          </a:prstGeom>
        </p:spPr>
      </p:pic>
      <p:sp>
        <p:nvSpPr>
          <p:cNvPr id="17" name="Arrow: Notched Right 16">
            <a:extLst>
              <a:ext uri="{FF2B5EF4-FFF2-40B4-BE49-F238E27FC236}">
                <a16:creationId xmlns="" xmlns:a16="http://schemas.microsoft.com/office/drawing/2014/main" id="{5D7C098F-DE1B-4D48-A7B6-BE5A1D49C7D6}"/>
              </a:ext>
            </a:extLst>
          </p:cNvPr>
          <p:cNvSpPr/>
          <p:nvPr/>
        </p:nvSpPr>
        <p:spPr>
          <a:xfrm>
            <a:off x="965720" y="1193019"/>
            <a:ext cx="1339330" cy="993267"/>
          </a:xfrm>
          <a:prstGeom prst="notch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100" b="1" dirty="0">
                <a:latin typeface="Arial" panose="020B0604020202020204" pitchFamily="34" charset="0"/>
                <a:cs typeface="Arial" panose="020B0604020202020204" pitchFamily="34" charset="0"/>
              </a:rPr>
              <a:t>ИТХурал</a:t>
            </a:r>
            <a:r>
              <a:rPr lang="mn-MN" sz="12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 xmlns:a16="http://schemas.microsoft.com/office/drawing/2014/main" id="{8E77C89D-D169-427E-8195-907A2F8EDDE2}"/>
              </a:ext>
            </a:extLst>
          </p:cNvPr>
          <p:cNvSpPr/>
          <p:nvPr/>
        </p:nvSpPr>
        <p:spPr>
          <a:xfrm>
            <a:off x="2330451" y="1386692"/>
            <a:ext cx="1025240" cy="6602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smtClean="0">
                <a:solidFill>
                  <a:srgbClr val="FF0000"/>
                </a:solidFill>
                <a:latin typeface="Arial" panose="020B0604020202020204" pitchFamily="34" charset="0"/>
                <a:cs typeface="Arial" panose="020B0604020202020204" pitchFamily="34" charset="0"/>
              </a:rPr>
              <a:t>2018 он </a:t>
            </a:r>
          </a:p>
          <a:p>
            <a:pPr algn="ctr"/>
            <a:r>
              <a:rPr lang="mn-MN" sz="1400" b="1" dirty="0" smtClean="0">
                <a:solidFill>
                  <a:srgbClr val="FF0000"/>
                </a:solidFill>
                <a:latin typeface="Arial" panose="020B0604020202020204" pitchFamily="34" charset="0"/>
                <a:cs typeface="Arial" panose="020B0604020202020204" pitchFamily="34" charset="0"/>
              </a:rPr>
              <a:t>64,1 сая </a:t>
            </a:r>
            <a:endParaRPr lang="en-US" sz="1400" b="1" dirty="0">
              <a:solidFill>
                <a:srgbClr val="FF0000"/>
              </a:solidFill>
              <a:latin typeface="Arial" panose="020B0604020202020204" pitchFamily="34" charset="0"/>
              <a:cs typeface="Arial" panose="020B0604020202020204" pitchFamily="34" charset="0"/>
            </a:endParaRPr>
          </a:p>
        </p:txBody>
      </p:sp>
      <p:sp>
        <p:nvSpPr>
          <p:cNvPr id="19" name="Arrow: Notched Right 18">
            <a:extLst>
              <a:ext uri="{FF2B5EF4-FFF2-40B4-BE49-F238E27FC236}">
                <a16:creationId xmlns="" xmlns:a16="http://schemas.microsoft.com/office/drawing/2014/main" id="{F2757EC8-D2EB-43FC-A565-CF11BC229E32}"/>
              </a:ext>
            </a:extLst>
          </p:cNvPr>
          <p:cNvSpPr/>
          <p:nvPr/>
        </p:nvSpPr>
        <p:spPr>
          <a:xfrm>
            <a:off x="1066801" y="3122319"/>
            <a:ext cx="1263650" cy="993413"/>
          </a:xfrm>
          <a:prstGeom prst="notchedRightArrow">
            <a:avLst>
              <a:gd name="adj1" fmla="val 47999"/>
              <a:gd name="adj2" fmla="val 4499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b="1" dirty="0">
                <a:latin typeface="Arial" panose="020B0604020202020204" pitchFamily="34" charset="0"/>
                <a:cs typeface="Arial" panose="020B0604020202020204" pitchFamily="34" charset="0"/>
              </a:rPr>
              <a:t>ЗДТГазар</a:t>
            </a:r>
            <a:r>
              <a:rPr lang="mn-MN" sz="1100" b="1" dirty="0">
                <a:latin typeface="Arial" panose="020B0604020202020204" pitchFamily="34" charset="0"/>
                <a:cs typeface="Arial" panose="020B0604020202020204" pitchFamily="34" charset="0"/>
              </a:rPr>
              <a:t> </a:t>
            </a:r>
            <a:endParaRPr lang="en-US" sz="1100" b="1" dirty="0">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 xmlns:a16="http://schemas.microsoft.com/office/drawing/2014/main" id="{245A928B-14D4-42F6-956C-AFF593002E50}"/>
              </a:ext>
            </a:extLst>
          </p:cNvPr>
          <p:cNvSpPr/>
          <p:nvPr/>
        </p:nvSpPr>
        <p:spPr>
          <a:xfrm>
            <a:off x="2566918" y="2481447"/>
            <a:ext cx="1230381" cy="6282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smtClean="0">
                <a:solidFill>
                  <a:srgbClr val="FF0000"/>
                </a:solidFill>
                <a:latin typeface="Arial" panose="020B0604020202020204" pitchFamily="34" charset="0"/>
                <a:cs typeface="Arial" panose="020B0604020202020204" pitchFamily="34" charset="0"/>
              </a:rPr>
              <a:t>2017 он </a:t>
            </a:r>
          </a:p>
          <a:p>
            <a:pPr algn="ctr"/>
            <a:r>
              <a:rPr lang="mn-MN" sz="1400" b="1" dirty="0" smtClean="0">
                <a:solidFill>
                  <a:srgbClr val="FF0000"/>
                </a:solidFill>
                <a:latin typeface="Arial" panose="020B0604020202020204" pitchFamily="34" charset="0"/>
                <a:cs typeface="Arial" panose="020B0604020202020204" pitchFamily="34" charset="0"/>
              </a:rPr>
              <a:t>455,2 сая </a:t>
            </a:r>
            <a:endParaRPr lang="en-US" sz="1400" b="1" dirty="0">
              <a:solidFill>
                <a:srgbClr val="FF0000"/>
              </a:solidFill>
              <a:latin typeface="Arial" panose="020B0604020202020204" pitchFamily="34" charset="0"/>
              <a:cs typeface="Arial" panose="020B0604020202020204" pitchFamily="34" charset="0"/>
            </a:endParaRPr>
          </a:p>
        </p:txBody>
      </p:sp>
      <p:sp>
        <p:nvSpPr>
          <p:cNvPr id="21" name="Arrow: Notched Right 20">
            <a:extLst>
              <a:ext uri="{FF2B5EF4-FFF2-40B4-BE49-F238E27FC236}">
                <a16:creationId xmlns="" xmlns:a16="http://schemas.microsoft.com/office/drawing/2014/main" id="{BF4369F5-CEC6-41A5-853A-3EE9B20ECFC4}"/>
              </a:ext>
            </a:extLst>
          </p:cNvPr>
          <p:cNvSpPr/>
          <p:nvPr/>
        </p:nvSpPr>
        <p:spPr>
          <a:xfrm flipH="1">
            <a:off x="1267240" y="4366104"/>
            <a:ext cx="1109042" cy="946543"/>
          </a:xfrm>
          <a:prstGeom prst="notchedRightArrow">
            <a:avLst>
              <a:gd name="adj1" fmla="val 50000"/>
              <a:gd name="adj2" fmla="val 3109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100" b="1" dirty="0">
                <a:latin typeface="Arial" panose="020B0604020202020204" pitchFamily="34" charset="0"/>
                <a:cs typeface="Arial" panose="020B0604020202020204" pitchFamily="34" charset="0"/>
              </a:rPr>
              <a:t>ЭМТөв</a:t>
            </a:r>
            <a:r>
              <a:rPr lang="mn-MN" sz="12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 xmlns:a16="http://schemas.microsoft.com/office/drawing/2014/main" id="{14CFA0BD-BB13-4981-B521-BD7C26EF56D3}"/>
              </a:ext>
            </a:extLst>
          </p:cNvPr>
          <p:cNvSpPr/>
          <p:nvPr/>
        </p:nvSpPr>
        <p:spPr>
          <a:xfrm>
            <a:off x="2416112" y="4486947"/>
            <a:ext cx="1147697" cy="6615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smtClean="0">
                <a:solidFill>
                  <a:srgbClr val="FF0000"/>
                </a:solidFill>
                <a:latin typeface="Arial" panose="020B0604020202020204" pitchFamily="34" charset="0"/>
                <a:cs typeface="Arial" panose="020B0604020202020204" pitchFamily="34" charset="0"/>
              </a:rPr>
              <a:t>2017 он </a:t>
            </a:r>
          </a:p>
          <a:p>
            <a:pPr algn="ctr"/>
            <a:r>
              <a:rPr lang="mn-MN" sz="1400" b="1" dirty="0" smtClean="0">
                <a:solidFill>
                  <a:srgbClr val="FF0000"/>
                </a:solidFill>
                <a:latin typeface="Arial" panose="020B0604020202020204" pitchFamily="34" charset="0"/>
                <a:cs typeface="Arial" panose="020B0604020202020204" pitchFamily="34" charset="0"/>
              </a:rPr>
              <a:t>192,2 сая </a:t>
            </a:r>
            <a:endParaRPr lang="en-US" sz="1400" b="1" dirty="0">
              <a:solidFill>
                <a:srgbClr val="FF0000"/>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 xmlns:a16="http://schemas.microsoft.com/office/drawing/2014/main" id="{B548E5D6-A954-4092-B038-C44B324E6B61}"/>
              </a:ext>
            </a:extLst>
          </p:cNvPr>
          <p:cNvSpPr/>
          <p:nvPr/>
        </p:nvSpPr>
        <p:spPr>
          <a:xfrm>
            <a:off x="5560868" y="3505992"/>
            <a:ext cx="1796457" cy="8377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200" b="1" dirty="0" smtClean="0">
                <a:solidFill>
                  <a:srgbClr val="0070C0"/>
                </a:solidFill>
                <a:latin typeface="Arial" panose="020B0604020202020204" pitchFamily="34" charset="0"/>
                <a:cs typeface="Arial" panose="020B0604020202020204" pitchFamily="34" charset="0"/>
              </a:rPr>
              <a:t>2017 он</a:t>
            </a:r>
          </a:p>
          <a:p>
            <a:pPr algn="ctr"/>
            <a:r>
              <a:rPr lang="mn-MN" sz="1200" b="1" dirty="0">
                <a:solidFill>
                  <a:srgbClr val="0070C0"/>
                </a:solidFill>
                <a:latin typeface="Arial" panose="020B0604020202020204" pitchFamily="34" charset="0"/>
                <a:cs typeface="Arial" panose="020B0604020202020204" pitchFamily="34" charset="0"/>
              </a:rPr>
              <a:t>Цэцэрлэг </a:t>
            </a:r>
            <a:r>
              <a:rPr lang="mn-MN" sz="1200" b="1" dirty="0" smtClean="0">
                <a:solidFill>
                  <a:srgbClr val="0070C0"/>
                </a:solidFill>
                <a:latin typeface="Arial" panose="020B0604020202020204" pitchFamily="34" charset="0"/>
                <a:cs typeface="Arial" panose="020B0604020202020204" pitchFamily="34" charset="0"/>
              </a:rPr>
              <a:t>2,0 тэрбум</a:t>
            </a:r>
            <a:endParaRPr lang="mn-MN" sz="1200" b="1" dirty="0">
              <a:solidFill>
                <a:srgbClr val="0070C0"/>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 xmlns:a16="http://schemas.microsoft.com/office/drawing/2014/main" id="{E991D791-C295-49BC-A136-808E8A1BA0AF}"/>
              </a:ext>
            </a:extLst>
          </p:cNvPr>
          <p:cNvPicPr>
            <a:picLocks noChangeAspect="1"/>
          </p:cNvPicPr>
          <p:nvPr/>
        </p:nvPicPr>
        <p:blipFill rotWithShape="1">
          <a:blip r:embed="rId5">
            <a:extLst>
              <a:ext uri="{28A0092B-C50C-407E-A947-70E740481C1C}">
                <a14:useLocalDpi xmlns:a14="http://schemas.microsoft.com/office/drawing/2010/main" val="0"/>
              </a:ext>
            </a:extLst>
          </a:blip>
          <a:srcRect b="9230"/>
          <a:stretch/>
        </p:blipFill>
        <p:spPr>
          <a:xfrm>
            <a:off x="7555760" y="3743088"/>
            <a:ext cx="1403815" cy="1602914"/>
          </a:xfrm>
          <a:prstGeom prst="rect">
            <a:avLst/>
          </a:prstGeom>
        </p:spPr>
      </p:pic>
      <p:sp>
        <p:nvSpPr>
          <p:cNvPr id="32" name="Rectangle: Rounded Corners 31">
            <a:extLst>
              <a:ext uri="{FF2B5EF4-FFF2-40B4-BE49-F238E27FC236}">
                <a16:creationId xmlns="" xmlns:a16="http://schemas.microsoft.com/office/drawing/2014/main" id="{E4E00A9C-5B9C-4B56-B056-D447D9A5F200}"/>
              </a:ext>
            </a:extLst>
          </p:cNvPr>
          <p:cNvSpPr/>
          <p:nvPr/>
        </p:nvSpPr>
        <p:spPr>
          <a:xfrm>
            <a:off x="5425583" y="1563902"/>
            <a:ext cx="1961255" cy="51835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200" b="1" dirty="0" smtClean="0">
                <a:solidFill>
                  <a:srgbClr val="FF0000"/>
                </a:solidFill>
                <a:latin typeface="Arial" panose="020B0604020202020204" pitchFamily="34" charset="0"/>
                <a:cs typeface="Arial" panose="020B0604020202020204" pitchFamily="34" charset="0"/>
              </a:rPr>
              <a:t>2018 он</a:t>
            </a:r>
          </a:p>
          <a:p>
            <a:pPr algn="ctr"/>
            <a:r>
              <a:rPr lang="mn-MN" sz="1200" b="1" dirty="0" smtClean="0">
                <a:solidFill>
                  <a:srgbClr val="FF0000"/>
                </a:solidFill>
                <a:latin typeface="Arial" panose="020B0604020202020204" pitchFamily="34" charset="0"/>
                <a:cs typeface="Arial" panose="020B0604020202020204" pitchFamily="34" charset="0"/>
              </a:rPr>
              <a:t>Сургууль 5,7 тэрбум </a:t>
            </a:r>
            <a:endParaRPr lang="en-US" sz="1200" b="1" dirty="0">
              <a:solidFill>
                <a:srgbClr val="FF0000"/>
              </a:solidFill>
              <a:latin typeface="Arial" panose="020B0604020202020204" pitchFamily="34" charset="0"/>
              <a:cs typeface="Arial" panose="020B0604020202020204" pitchFamily="34" charset="0"/>
            </a:endParaRPr>
          </a:p>
        </p:txBody>
      </p:sp>
      <p:pic>
        <p:nvPicPr>
          <p:cNvPr id="34" name="Picture 33">
            <a:extLst>
              <a:ext uri="{FF2B5EF4-FFF2-40B4-BE49-F238E27FC236}">
                <a16:creationId xmlns="" xmlns:a16="http://schemas.microsoft.com/office/drawing/2014/main" id="{AC150604-BED5-4F55-841A-698429CECA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5760" y="1163846"/>
            <a:ext cx="1276824" cy="1489628"/>
          </a:xfrm>
          <a:prstGeom prst="rect">
            <a:avLst/>
          </a:prstGeom>
        </p:spPr>
      </p:pic>
      <p:sp>
        <p:nvSpPr>
          <p:cNvPr id="23" name="Rectangle: Rounded Corners 31">
            <a:extLst>
              <a:ext uri="{FF2B5EF4-FFF2-40B4-BE49-F238E27FC236}">
                <a16:creationId xmlns="" xmlns:a16="http://schemas.microsoft.com/office/drawing/2014/main" id="{E4E00A9C-5B9C-4B56-B056-D447D9A5F200}"/>
              </a:ext>
            </a:extLst>
          </p:cNvPr>
          <p:cNvSpPr/>
          <p:nvPr/>
        </p:nvSpPr>
        <p:spPr>
          <a:xfrm>
            <a:off x="5425585" y="897459"/>
            <a:ext cx="1961255" cy="6059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200" b="1" dirty="0" smtClean="0">
                <a:solidFill>
                  <a:srgbClr val="0070C0"/>
                </a:solidFill>
                <a:latin typeface="Arial" panose="020B0604020202020204" pitchFamily="34" charset="0"/>
                <a:cs typeface="Arial" panose="020B0604020202020204" pitchFamily="34" charset="0"/>
              </a:rPr>
              <a:t>2017 он</a:t>
            </a:r>
          </a:p>
          <a:p>
            <a:pPr algn="ctr"/>
            <a:r>
              <a:rPr lang="mn-MN" sz="1200" b="1" dirty="0" smtClean="0">
                <a:solidFill>
                  <a:srgbClr val="0070C0"/>
                </a:solidFill>
                <a:latin typeface="Arial" panose="020B0604020202020204" pitchFamily="34" charset="0"/>
                <a:cs typeface="Arial" panose="020B0604020202020204" pitchFamily="34" charset="0"/>
              </a:rPr>
              <a:t>Сургууль 5,8 тэрбум </a:t>
            </a:r>
            <a:endParaRPr lang="en-US" sz="1200" b="1" dirty="0">
              <a:solidFill>
                <a:srgbClr val="0070C0"/>
              </a:solidFill>
              <a:latin typeface="Arial" panose="020B0604020202020204" pitchFamily="34" charset="0"/>
              <a:cs typeface="Arial" panose="020B0604020202020204" pitchFamily="34" charset="0"/>
            </a:endParaRPr>
          </a:p>
        </p:txBody>
      </p:sp>
      <p:sp>
        <p:nvSpPr>
          <p:cNvPr id="24" name="Rectangle: Rounded Corners 28">
            <a:extLst>
              <a:ext uri="{FF2B5EF4-FFF2-40B4-BE49-F238E27FC236}">
                <a16:creationId xmlns="" xmlns:a16="http://schemas.microsoft.com/office/drawing/2014/main" id="{B548E5D6-A954-4092-B038-C44B324E6B61}"/>
              </a:ext>
            </a:extLst>
          </p:cNvPr>
          <p:cNvSpPr/>
          <p:nvPr/>
        </p:nvSpPr>
        <p:spPr>
          <a:xfrm>
            <a:off x="5598734" y="4401839"/>
            <a:ext cx="1758591" cy="8750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200" b="1" dirty="0" smtClean="0">
                <a:solidFill>
                  <a:srgbClr val="FF0000"/>
                </a:solidFill>
                <a:latin typeface="Arial" panose="020B0604020202020204" pitchFamily="34" charset="0"/>
                <a:cs typeface="Arial" panose="020B0604020202020204" pitchFamily="34" charset="0"/>
              </a:rPr>
              <a:t>2018 он </a:t>
            </a:r>
          </a:p>
          <a:p>
            <a:pPr algn="ctr"/>
            <a:r>
              <a:rPr lang="mn-MN" sz="1200" b="1" dirty="0" smtClean="0">
                <a:solidFill>
                  <a:srgbClr val="FF0000"/>
                </a:solidFill>
                <a:latin typeface="Arial" panose="020B0604020202020204" pitchFamily="34" charset="0"/>
                <a:cs typeface="Arial" panose="020B0604020202020204" pitchFamily="34" charset="0"/>
              </a:rPr>
              <a:t>Цэцэрлэг</a:t>
            </a:r>
            <a:endParaRPr lang="mn-MN" sz="1200" b="1" dirty="0">
              <a:solidFill>
                <a:srgbClr val="FF0000"/>
              </a:solidFill>
              <a:latin typeface="Arial" panose="020B0604020202020204" pitchFamily="34" charset="0"/>
              <a:cs typeface="Arial" panose="020B0604020202020204" pitchFamily="34" charset="0"/>
            </a:endParaRPr>
          </a:p>
          <a:p>
            <a:pPr algn="ctr"/>
            <a:r>
              <a:rPr lang="mn-MN" sz="1200" b="1" dirty="0" smtClean="0">
                <a:solidFill>
                  <a:srgbClr val="FF0000"/>
                </a:solidFill>
                <a:latin typeface="Arial" panose="020B0604020202020204" pitchFamily="34" charset="0"/>
                <a:cs typeface="Arial" panose="020B0604020202020204" pitchFamily="34" charset="0"/>
              </a:rPr>
              <a:t>2,1 тэрбум </a:t>
            </a:r>
            <a:endParaRPr lang="en-US" sz="1200" b="1" dirty="0">
              <a:solidFill>
                <a:srgbClr val="FF0000"/>
              </a:solidFill>
              <a:latin typeface="Arial" panose="020B0604020202020204" pitchFamily="34" charset="0"/>
              <a:cs typeface="Arial" panose="020B0604020202020204" pitchFamily="34" charset="0"/>
            </a:endParaRPr>
          </a:p>
        </p:txBody>
      </p:sp>
      <p:sp>
        <p:nvSpPr>
          <p:cNvPr id="25" name="Arrow: Notched Right 16">
            <a:extLst>
              <a:ext uri="{FF2B5EF4-FFF2-40B4-BE49-F238E27FC236}">
                <a16:creationId xmlns="" xmlns:a16="http://schemas.microsoft.com/office/drawing/2014/main" id="{5D7C098F-DE1B-4D48-A7B6-BE5A1D49C7D6}"/>
              </a:ext>
            </a:extLst>
          </p:cNvPr>
          <p:cNvSpPr/>
          <p:nvPr/>
        </p:nvSpPr>
        <p:spPr>
          <a:xfrm flipH="1">
            <a:off x="924337" y="616228"/>
            <a:ext cx="1406114" cy="685146"/>
          </a:xfrm>
          <a:prstGeom prst="notchedRightArrow">
            <a:avLst>
              <a:gd name="adj1" fmla="val 62008"/>
              <a:gd name="adj2" fmla="val 5400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100" b="1" dirty="0">
                <a:latin typeface="Arial" panose="020B0604020202020204" pitchFamily="34" charset="0"/>
                <a:cs typeface="Arial" panose="020B0604020202020204" pitchFamily="34" charset="0"/>
              </a:rPr>
              <a:t>ИТХурал</a:t>
            </a:r>
            <a:r>
              <a:rPr lang="mn-MN" sz="12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26" name="Rectangle: Rounded Corners 17">
            <a:extLst>
              <a:ext uri="{FF2B5EF4-FFF2-40B4-BE49-F238E27FC236}">
                <a16:creationId xmlns="" xmlns:a16="http://schemas.microsoft.com/office/drawing/2014/main" id="{8E77C89D-D169-427E-8195-907A2F8EDDE2}"/>
              </a:ext>
            </a:extLst>
          </p:cNvPr>
          <p:cNvSpPr/>
          <p:nvPr/>
        </p:nvSpPr>
        <p:spPr>
          <a:xfrm>
            <a:off x="2428120" y="615574"/>
            <a:ext cx="978071"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smtClean="0">
                <a:solidFill>
                  <a:srgbClr val="0070C0"/>
                </a:solidFill>
                <a:latin typeface="Arial" panose="020B0604020202020204" pitchFamily="34" charset="0"/>
                <a:cs typeface="Arial" panose="020B0604020202020204" pitchFamily="34" charset="0"/>
              </a:rPr>
              <a:t>2017он</a:t>
            </a:r>
          </a:p>
          <a:p>
            <a:pPr algn="ctr"/>
            <a:r>
              <a:rPr lang="mn-MN" sz="1400" b="1" dirty="0" smtClean="0">
                <a:latin typeface="Arial" panose="020B0604020202020204" pitchFamily="34" charset="0"/>
                <a:cs typeface="Arial" panose="020B0604020202020204" pitchFamily="34" charset="0"/>
              </a:rPr>
              <a:t>59,9 сая </a:t>
            </a:r>
            <a:endParaRPr lang="en-US" sz="1400" b="1" dirty="0">
              <a:latin typeface="Arial" panose="020B0604020202020204" pitchFamily="34" charset="0"/>
              <a:cs typeface="Arial" panose="020B0604020202020204" pitchFamily="34" charset="0"/>
            </a:endParaRPr>
          </a:p>
        </p:txBody>
      </p:sp>
      <p:sp>
        <p:nvSpPr>
          <p:cNvPr id="28" name="Rectangle: Rounded Corners 19">
            <a:extLst>
              <a:ext uri="{FF2B5EF4-FFF2-40B4-BE49-F238E27FC236}">
                <a16:creationId xmlns="" xmlns:a16="http://schemas.microsoft.com/office/drawing/2014/main" id="{245A928B-14D4-42F6-956C-AFF593002E50}"/>
              </a:ext>
            </a:extLst>
          </p:cNvPr>
          <p:cNvSpPr/>
          <p:nvPr/>
        </p:nvSpPr>
        <p:spPr>
          <a:xfrm>
            <a:off x="2376282" y="3243142"/>
            <a:ext cx="1059070" cy="75176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smtClean="0">
                <a:solidFill>
                  <a:srgbClr val="0070C0"/>
                </a:solidFill>
                <a:latin typeface="Arial" panose="020B0604020202020204" pitchFamily="34" charset="0"/>
                <a:cs typeface="Arial" panose="020B0604020202020204" pitchFamily="34" charset="0"/>
              </a:rPr>
              <a:t>2018 он </a:t>
            </a:r>
          </a:p>
          <a:p>
            <a:pPr algn="ctr"/>
            <a:r>
              <a:rPr lang="mn-MN" sz="1400" b="1" dirty="0" smtClean="0">
                <a:solidFill>
                  <a:srgbClr val="0070C0"/>
                </a:solidFill>
                <a:latin typeface="Arial" panose="020B0604020202020204" pitchFamily="34" charset="0"/>
                <a:cs typeface="Arial" panose="020B0604020202020204" pitchFamily="34" charset="0"/>
              </a:rPr>
              <a:t>548,2 сая </a:t>
            </a:r>
            <a:endParaRPr lang="en-US" sz="1400" b="1" dirty="0">
              <a:solidFill>
                <a:srgbClr val="0070C0"/>
              </a:solidFill>
              <a:latin typeface="Arial" panose="020B0604020202020204" pitchFamily="34" charset="0"/>
              <a:cs typeface="Arial" panose="020B0604020202020204" pitchFamily="34" charset="0"/>
            </a:endParaRPr>
          </a:p>
        </p:txBody>
      </p:sp>
      <p:sp>
        <p:nvSpPr>
          <p:cNvPr id="30" name="Arrow: Notched Right 20">
            <a:extLst>
              <a:ext uri="{FF2B5EF4-FFF2-40B4-BE49-F238E27FC236}">
                <a16:creationId xmlns="" xmlns:a16="http://schemas.microsoft.com/office/drawing/2014/main" id="{BF4369F5-CEC6-41A5-853A-3EE9B20ECFC4}"/>
              </a:ext>
            </a:extLst>
          </p:cNvPr>
          <p:cNvSpPr/>
          <p:nvPr/>
        </p:nvSpPr>
        <p:spPr>
          <a:xfrm>
            <a:off x="1267239" y="5312646"/>
            <a:ext cx="1150394" cy="1018580"/>
          </a:xfrm>
          <a:prstGeom prst="notch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b="1" dirty="0">
                <a:latin typeface="Arial" panose="020B0604020202020204" pitchFamily="34" charset="0"/>
                <a:cs typeface="Arial" panose="020B0604020202020204" pitchFamily="34" charset="0"/>
              </a:rPr>
              <a:t>ЭМТөв</a:t>
            </a:r>
            <a:r>
              <a:rPr lang="mn-MN" sz="12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33" name="Arrow: Notched Right 20">
            <a:extLst>
              <a:ext uri="{FF2B5EF4-FFF2-40B4-BE49-F238E27FC236}">
                <a16:creationId xmlns="" xmlns:a16="http://schemas.microsoft.com/office/drawing/2014/main" id="{BF4369F5-CEC6-41A5-853A-3EE9B20ECFC4}"/>
              </a:ext>
            </a:extLst>
          </p:cNvPr>
          <p:cNvSpPr/>
          <p:nvPr/>
        </p:nvSpPr>
        <p:spPr>
          <a:xfrm flipH="1">
            <a:off x="1143000" y="2300289"/>
            <a:ext cx="1285120" cy="990606"/>
          </a:xfrm>
          <a:prstGeom prst="notchedRightArrow">
            <a:avLst>
              <a:gd name="adj1" fmla="val 25093"/>
              <a:gd name="adj2" fmla="val 5030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100" b="1" dirty="0">
                <a:latin typeface="Arial" panose="020B0604020202020204" pitchFamily="34" charset="0"/>
                <a:cs typeface="Arial" panose="020B0604020202020204" pitchFamily="34" charset="0"/>
              </a:rPr>
              <a:t>ЗДТГазар</a:t>
            </a:r>
            <a:r>
              <a:rPr lang="mn-MN"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
        <p:nvSpPr>
          <p:cNvPr id="35" name="Rectangle: Rounded Corners 21">
            <a:extLst>
              <a:ext uri="{FF2B5EF4-FFF2-40B4-BE49-F238E27FC236}">
                <a16:creationId xmlns="" xmlns:a16="http://schemas.microsoft.com/office/drawing/2014/main" id="{14CFA0BD-BB13-4981-B521-BD7C26EF56D3}"/>
              </a:ext>
            </a:extLst>
          </p:cNvPr>
          <p:cNvSpPr/>
          <p:nvPr/>
        </p:nvSpPr>
        <p:spPr>
          <a:xfrm>
            <a:off x="2440617" y="5503920"/>
            <a:ext cx="1098686" cy="6358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smtClean="0">
                <a:solidFill>
                  <a:srgbClr val="0070C0"/>
                </a:solidFill>
                <a:latin typeface="Arial" panose="020B0604020202020204" pitchFamily="34" charset="0"/>
                <a:cs typeface="Arial" panose="020B0604020202020204" pitchFamily="34" charset="0"/>
              </a:rPr>
              <a:t>2018 он </a:t>
            </a:r>
          </a:p>
          <a:p>
            <a:pPr algn="ctr"/>
            <a:r>
              <a:rPr lang="mn-MN" sz="1400" b="1" dirty="0" smtClean="0">
                <a:solidFill>
                  <a:srgbClr val="0070C0"/>
                </a:solidFill>
                <a:latin typeface="Arial" panose="020B0604020202020204" pitchFamily="34" charset="0"/>
                <a:cs typeface="Arial" panose="020B0604020202020204" pitchFamily="34" charset="0"/>
              </a:rPr>
              <a:t>192,3 сая </a:t>
            </a:r>
            <a:endParaRPr lang="en-US" sz="1400" b="1" dirty="0">
              <a:solidFill>
                <a:srgbClr val="0070C0"/>
              </a:solidFill>
              <a:latin typeface="Arial" panose="020B0604020202020204" pitchFamily="34" charset="0"/>
              <a:cs typeface="Arial" panose="020B0604020202020204" pitchFamily="34" charset="0"/>
            </a:endParaRPr>
          </a:p>
        </p:txBody>
      </p:sp>
      <p:sp>
        <p:nvSpPr>
          <p:cNvPr id="27" name="Rectangle: Rounded Corners 31">
            <a:extLst>
              <a:ext uri="{FF2B5EF4-FFF2-40B4-BE49-F238E27FC236}">
                <a16:creationId xmlns="" xmlns:a16="http://schemas.microsoft.com/office/drawing/2014/main" id="{E4E00A9C-5B9C-4B56-B056-D447D9A5F200}"/>
              </a:ext>
            </a:extLst>
          </p:cNvPr>
          <p:cNvSpPr/>
          <p:nvPr/>
        </p:nvSpPr>
        <p:spPr>
          <a:xfrm>
            <a:off x="5519593" y="2528789"/>
            <a:ext cx="1756265" cy="76073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b="1" dirty="0" smtClean="0">
                <a:solidFill>
                  <a:schemeClr val="tx1">
                    <a:lumMod val="85000"/>
                    <a:lumOff val="15000"/>
                  </a:schemeClr>
                </a:solidFill>
                <a:latin typeface="Arial" panose="020B0604020202020204" pitchFamily="34" charset="0"/>
                <a:cs typeface="Arial" panose="020B0604020202020204" pitchFamily="34" charset="0"/>
              </a:rPr>
              <a:t>Жилд 1 хүүхдэд ойролцоогоор 1,4 сая төгрөгний зардал  </a:t>
            </a:r>
            <a:r>
              <a:rPr lang="mn-MN" sz="1050" b="1" dirty="0" smtClean="0">
                <a:solidFill>
                  <a:srgbClr val="FF0000"/>
                </a:solidFill>
                <a:latin typeface="Arial" panose="020B0604020202020204" pitchFamily="34" charset="0"/>
                <a:cs typeface="Arial" panose="020B0604020202020204" pitchFamily="34" charset="0"/>
              </a:rPr>
              <a:t> </a:t>
            </a:r>
            <a:endParaRPr lang="en-US" sz="1050" b="1" dirty="0">
              <a:solidFill>
                <a:srgbClr val="FF0000"/>
              </a:solidFill>
              <a:latin typeface="Arial" panose="020B0604020202020204" pitchFamily="34" charset="0"/>
              <a:cs typeface="Arial" panose="020B0604020202020204" pitchFamily="34" charset="0"/>
            </a:endParaRPr>
          </a:p>
        </p:txBody>
      </p:sp>
      <p:sp>
        <p:nvSpPr>
          <p:cNvPr id="36" name="Rectangle: Rounded Corners 28">
            <a:extLst>
              <a:ext uri="{FF2B5EF4-FFF2-40B4-BE49-F238E27FC236}">
                <a16:creationId xmlns="" xmlns:a16="http://schemas.microsoft.com/office/drawing/2014/main" id="{B548E5D6-A954-4092-B038-C44B324E6B61}"/>
              </a:ext>
            </a:extLst>
          </p:cNvPr>
          <p:cNvSpPr/>
          <p:nvPr/>
        </p:nvSpPr>
        <p:spPr>
          <a:xfrm>
            <a:off x="5519593" y="5773771"/>
            <a:ext cx="1962150" cy="8750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b="1" dirty="0" smtClean="0">
                <a:solidFill>
                  <a:schemeClr val="tx1">
                    <a:lumMod val="85000"/>
                    <a:lumOff val="15000"/>
                  </a:schemeClr>
                </a:solidFill>
                <a:latin typeface="Arial" panose="020B0604020202020204" pitchFamily="34" charset="0"/>
                <a:cs typeface="Arial" panose="020B0604020202020204" pitchFamily="34" charset="0"/>
              </a:rPr>
              <a:t>1 жилд 1 хүүхдэд Цэцэрлэг</a:t>
            </a:r>
            <a:endParaRPr lang="mn-MN" sz="1050" b="1" dirty="0">
              <a:solidFill>
                <a:schemeClr val="tx1">
                  <a:lumMod val="85000"/>
                  <a:lumOff val="15000"/>
                </a:schemeClr>
              </a:solidFill>
              <a:latin typeface="Arial" panose="020B0604020202020204" pitchFamily="34" charset="0"/>
              <a:cs typeface="Arial" panose="020B0604020202020204" pitchFamily="34" charset="0"/>
            </a:endParaRPr>
          </a:p>
          <a:p>
            <a:pPr algn="ctr"/>
            <a:r>
              <a:rPr lang="mn-MN" sz="1050" b="1" dirty="0" smtClean="0">
                <a:solidFill>
                  <a:schemeClr val="tx1">
                    <a:lumMod val="85000"/>
                    <a:lumOff val="15000"/>
                  </a:schemeClr>
                </a:solidFill>
                <a:latin typeface="Arial" panose="020B0604020202020204" pitchFamily="34" charset="0"/>
                <a:cs typeface="Arial" panose="020B0604020202020204" pitchFamily="34" charset="0"/>
              </a:rPr>
              <a:t>1,5 сая төгрөгний зардал  </a:t>
            </a:r>
            <a:endParaRPr lang="en-US" sz="105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7" name="Rectangle: Rounded Corners 28">
            <a:extLst>
              <a:ext uri="{FF2B5EF4-FFF2-40B4-BE49-F238E27FC236}">
                <a16:creationId xmlns="" xmlns:a16="http://schemas.microsoft.com/office/drawing/2014/main" id="{B548E5D6-A954-4092-B038-C44B324E6B61}"/>
              </a:ext>
            </a:extLst>
          </p:cNvPr>
          <p:cNvSpPr/>
          <p:nvPr/>
        </p:nvSpPr>
        <p:spPr>
          <a:xfrm>
            <a:off x="3841750" y="1347087"/>
            <a:ext cx="1320800" cy="6368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200" b="1" dirty="0" smtClean="0">
                <a:solidFill>
                  <a:schemeClr val="tx1">
                    <a:lumMod val="85000"/>
                    <a:lumOff val="15000"/>
                  </a:schemeClr>
                </a:solidFill>
                <a:latin typeface="Arial" panose="020B0604020202020204" pitchFamily="34" charset="0"/>
                <a:cs typeface="Arial" panose="020B0604020202020204" pitchFamily="34" charset="0"/>
              </a:rPr>
              <a:t>Жилд 1 иргэнд 3761 төгрөг </a:t>
            </a:r>
            <a:endParaRPr lang="en-US" sz="12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8" name="Rectangle: Rounded Corners 28">
            <a:extLst>
              <a:ext uri="{FF2B5EF4-FFF2-40B4-BE49-F238E27FC236}">
                <a16:creationId xmlns="" xmlns:a16="http://schemas.microsoft.com/office/drawing/2014/main" id="{B548E5D6-A954-4092-B038-C44B324E6B61}"/>
              </a:ext>
            </a:extLst>
          </p:cNvPr>
          <p:cNvSpPr/>
          <p:nvPr/>
        </p:nvSpPr>
        <p:spPr>
          <a:xfrm>
            <a:off x="3930379" y="3336477"/>
            <a:ext cx="1320800" cy="6368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200" b="1" dirty="0" smtClean="0">
                <a:solidFill>
                  <a:schemeClr val="tx1">
                    <a:lumMod val="85000"/>
                    <a:lumOff val="15000"/>
                  </a:schemeClr>
                </a:solidFill>
                <a:latin typeface="Arial" panose="020B0604020202020204" pitchFamily="34" charset="0"/>
                <a:cs typeface="Arial" panose="020B0604020202020204" pitchFamily="34" charset="0"/>
              </a:rPr>
              <a:t>Жилд 1 иргэнд 34387 төгрөг </a:t>
            </a:r>
            <a:endParaRPr lang="en-US" sz="12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0" name="Rectangle: Rounded Corners 28">
            <a:extLst>
              <a:ext uri="{FF2B5EF4-FFF2-40B4-BE49-F238E27FC236}">
                <a16:creationId xmlns="" xmlns:a16="http://schemas.microsoft.com/office/drawing/2014/main" id="{B548E5D6-A954-4092-B038-C44B324E6B61}"/>
              </a:ext>
            </a:extLst>
          </p:cNvPr>
          <p:cNvSpPr/>
          <p:nvPr/>
        </p:nvSpPr>
        <p:spPr>
          <a:xfrm>
            <a:off x="4000229" y="5503922"/>
            <a:ext cx="1320800" cy="6368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200" b="1" dirty="0" smtClean="0">
                <a:solidFill>
                  <a:schemeClr val="tx1">
                    <a:lumMod val="85000"/>
                    <a:lumOff val="15000"/>
                  </a:schemeClr>
                </a:solidFill>
                <a:latin typeface="Arial" panose="020B0604020202020204" pitchFamily="34" charset="0"/>
                <a:cs typeface="Arial" panose="020B0604020202020204" pitchFamily="34" charset="0"/>
              </a:rPr>
              <a:t>Жилд 1 иргэнд 12065 төгрөг </a:t>
            </a:r>
            <a:endParaRPr lang="en-US" sz="12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Chevron 2"/>
          <p:cNvSpPr/>
          <p:nvPr/>
        </p:nvSpPr>
        <p:spPr>
          <a:xfrm>
            <a:off x="3493823" y="3510947"/>
            <a:ext cx="393430" cy="287899"/>
          </a:xfrm>
          <a:prstGeom prst="chevron">
            <a:avLst>
              <a:gd name="adj" fmla="val 7940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39" name="Chevron 38"/>
          <p:cNvSpPr/>
          <p:nvPr/>
        </p:nvSpPr>
        <p:spPr>
          <a:xfrm>
            <a:off x="3576509" y="5720246"/>
            <a:ext cx="393430" cy="287899"/>
          </a:xfrm>
          <a:prstGeom prst="chevron">
            <a:avLst>
              <a:gd name="adj" fmla="val 7940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41" name="Chevron 40"/>
          <p:cNvSpPr/>
          <p:nvPr/>
        </p:nvSpPr>
        <p:spPr>
          <a:xfrm>
            <a:off x="3403869" y="1604982"/>
            <a:ext cx="393430" cy="287899"/>
          </a:xfrm>
          <a:prstGeom prst="chevron">
            <a:avLst>
              <a:gd name="adj" fmla="val 7940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42" name="Chevron 41"/>
          <p:cNvSpPr/>
          <p:nvPr/>
        </p:nvSpPr>
        <p:spPr>
          <a:xfrm rot="5249299">
            <a:off x="6253902" y="5329945"/>
            <a:ext cx="410390" cy="377472"/>
          </a:xfrm>
          <a:prstGeom prst="chevron">
            <a:avLst>
              <a:gd name="adj" fmla="val 376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43" name="Chevron 42"/>
          <p:cNvSpPr/>
          <p:nvPr/>
        </p:nvSpPr>
        <p:spPr>
          <a:xfrm rot="5249299">
            <a:off x="6192530" y="2115559"/>
            <a:ext cx="410390" cy="377472"/>
          </a:xfrm>
          <a:prstGeom prst="chevron">
            <a:avLst>
              <a:gd name="adj" fmla="val 376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3176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940584073"/>
              </p:ext>
            </p:extLst>
          </p:nvPr>
        </p:nvGraphicFramePr>
        <p:xfrm>
          <a:off x="609600" y="3048000"/>
          <a:ext cx="8153400" cy="35052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4" descr="Image result for Ð¥Ò®ÐÐ¡ÐÐÐ ÐÐÐÐ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497540"/>
            <a:ext cx="2341273" cy="17122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2667000" y="228600"/>
            <a:ext cx="6096000" cy="2431435"/>
          </a:xfrm>
          <a:prstGeom prst="rect">
            <a:avLst/>
          </a:prstGeom>
        </p:spPr>
        <p:txBody>
          <a:bodyPr wrap="square">
            <a:spAutoFit/>
          </a:bodyPr>
          <a:lstStyle/>
          <a:p>
            <a:r>
              <a:rPr lang="mn-MN" sz="2000" b="1" dirty="0">
                <a:latin typeface="Arial" pitchFamily="34" charset="0"/>
                <a:cs typeface="Arial" pitchFamily="34" charset="0"/>
              </a:rPr>
              <a:t>Тариалсан төмс, хүнсийн ногоо, гар </a:t>
            </a:r>
            <a:r>
              <a:rPr lang="mn-MN" sz="2000" b="1" dirty="0" smtClean="0">
                <a:latin typeface="Arial" pitchFamily="34" charset="0"/>
                <a:cs typeface="Arial" pitchFamily="34" charset="0"/>
              </a:rPr>
              <a:t>тэжээл</a:t>
            </a:r>
            <a:r>
              <a:rPr lang="en-US" sz="2000" dirty="0" smtClean="0"/>
              <a:t> </a:t>
            </a:r>
            <a:endParaRPr lang="mn-MN" sz="2000" dirty="0" smtClean="0"/>
          </a:p>
          <a:p>
            <a:endParaRPr lang="mn-MN" sz="1600" dirty="0" smtClean="0"/>
          </a:p>
          <a:p>
            <a:pPr algn="just"/>
            <a:r>
              <a:rPr lang="mn-MN" sz="1400" dirty="0" smtClean="0"/>
              <a:t>Сумын хэмжээнд 2018 онд 19.2 тн төмс, 45.6 тн хүнсний ногоо, 166.7 тн гар тэжээл бэлтгэжээ. </a:t>
            </a:r>
            <a:r>
              <a:rPr lang="en-US" sz="1400" dirty="0" smtClean="0"/>
              <a:t>201</a:t>
            </a:r>
            <a:r>
              <a:rPr lang="mn-MN" sz="1400" dirty="0" smtClean="0"/>
              <a:t>2</a:t>
            </a:r>
            <a:r>
              <a:rPr lang="en-US" sz="1400" dirty="0" smtClean="0"/>
              <a:t> </a:t>
            </a:r>
            <a:r>
              <a:rPr lang="mn-MN" sz="1400" dirty="0" smtClean="0"/>
              <a:t>онд 11.4 тн төмс хурааж авсан нь хамгийн бага байсан бол 2009 онд 333 тн төмс хурааж хамгийн их ургац авсан байна.  Хүнсний ногоо 2017 онд хамгийн их буюу 43.73 тн, 2008 онд хамгийн бага 6.9 тн хүнсний ногоо хурааж авсан байна. Тус сум нь 2009 онд 25тн гар тэжээл бэлдэж авсан нь хамгийн бага, харин 201</a:t>
            </a:r>
            <a:r>
              <a:rPr lang="en-US" sz="1400" dirty="0" smtClean="0"/>
              <a:t>8</a:t>
            </a:r>
            <a:r>
              <a:rPr lang="mn-MN" sz="1400" dirty="0" smtClean="0"/>
              <a:t> онд </a:t>
            </a:r>
            <a:r>
              <a:rPr lang="en-US" sz="1400" dirty="0" smtClean="0"/>
              <a:t>435.6 </a:t>
            </a:r>
            <a:r>
              <a:rPr lang="mn-MN" sz="1400" dirty="0" smtClean="0"/>
              <a:t>тн гар тэжээл бэлтгэсэн нь хамгийн өндөр  байна. </a:t>
            </a:r>
            <a:endParaRPr lang="en-US" sz="1400" dirty="0" smtClean="0"/>
          </a:p>
          <a:p>
            <a:r>
              <a:rPr lang="mn-MN" sz="1400" b="1" dirty="0" smtClean="0">
                <a:latin typeface="Arial" pitchFamily="34" charset="0"/>
                <a:cs typeface="Arial" pitchFamily="34" charset="0"/>
              </a:rPr>
              <a:t> </a:t>
            </a:r>
            <a:endParaRPr lang="en-US" sz="1400" dirty="0"/>
          </a:p>
        </p:txBody>
      </p:sp>
    </p:spTree>
    <p:extLst>
      <p:ext uri="{BB962C8B-B14F-4D97-AF65-F5344CB8AC3E}">
        <p14:creationId xmlns:p14="http://schemas.microsoft.com/office/powerpoint/2010/main" val="40458855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28600"/>
            <a:ext cx="2590800" cy="504632"/>
          </a:xfrm>
        </p:spPr>
        <p:txBody>
          <a:bodyPr/>
          <a:lstStyle/>
          <a:p>
            <a:pPr marL="0" indent="0">
              <a:buNone/>
            </a:pPr>
            <a:r>
              <a:rPr lang="mn-MN" sz="2000" dirty="0" smtClean="0">
                <a:latin typeface="Arial" pitchFamily="34" charset="0"/>
                <a:cs typeface="Arial" pitchFamily="34" charset="0"/>
              </a:rPr>
              <a:t>Сум хөгжүүлэх сан </a:t>
            </a:r>
            <a:endParaRPr lang="en-US" sz="2000" dirty="0">
              <a:latin typeface="Arial" pitchFamily="34" charset="0"/>
              <a:cs typeface="Arial"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175658564"/>
              </p:ext>
            </p:extLst>
          </p:nvPr>
        </p:nvGraphicFramePr>
        <p:xfrm>
          <a:off x="304800" y="1143000"/>
          <a:ext cx="8534400" cy="47244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C:\Users\Dell\Downloads\41019837_1981929142067816_7008371279623356416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774" y="914400"/>
            <a:ext cx="2348025" cy="41456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634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6512511" cy="1143000"/>
          </a:xfrm>
        </p:spPr>
        <p:txBody>
          <a:bodyPr/>
          <a:lstStyle/>
          <a:p>
            <a:pPr marL="0" indent="0">
              <a:buNone/>
            </a:pPr>
            <a:r>
              <a:rPr lang="mn-MN" sz="2800" dirty="0" smtClean="0">
                <a:latin typeface="Arial" pitchFamily="34" charset="0"/>
                <a:cs typeface="Arial" pitchFamily="34" charset="0"/>
              </a:rPr>
              <a:t>Орон нутгийн хөгжлийн сан </a:t>
            </a:r>
            <a:endParaRPr lang="en-US" sz="2800" dirty="0">
              <a:latin typeface="Arial" pitchFamily="34" charset="0"/>
              <a:cs typeface="Arial"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565864030"/>
              </p:ext>
            </p:extLst>
          </p:nvPr>
        </p:nvGraphicFramePr>
        <p:xfrm>
          <a:off x="2819400" y="1447800"/>
          <a:ext cx="5943600" cy="4495800"/>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descr="C:\Users\Dell\Desktop\Модуль.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88" y="1066800"/>
            <a:ext cx="2671762" cy="40455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ll\Desktop\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494"/>
          <a:stretch/>
        </p:blipFill>
        <p:spPr bwMode="auto">
          <a:xfrm>
            <a:off x="129988" y="5568269"/>
            <a:ext cx="3505200" cy="1182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9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457200"/>
            <a:ext cx="8153400" cy="5943600"/>
          </a:xfrm>
        </p:spPr>
        <p:txBody>
          <a:bodyPr>
            <a:normAutofit/>
          </a:bodyPr>
          <a:lstStyle/>
          <a:p>
            <a:pPr marL="45720" indent="0" algn="just" fontAlgn="base">
              <a:buNone/>
            </a:pPr>
            <a:r>
              <a:rPr lang="mn-MN" sz="1600" b="1" i="1" dirty="0" smtClean="0">
                <a:latin typeface="Arial" pitchFamily="34" charset="0"/>
                <a:cs typeface="Arial" pitchFamily="34" charset="0"/>
              </a:rPr>
              <a:t>Байгалийн </a:t>
            </a:r>
            <a:r>
              <a:rPr lang="mn-MN" sz="1600" b="1" i="1" dirty="0">
                <a:latin typeface="Arial" pitchFamily="34" charset="0"/>
                <a:cs typeface="Arial" pitchFamily="34" charset="0"/>
              </a:rPr>
              <a:t>нөөц баялаг</a:t>
            </a:r>
            <a:endParaRPr lang="mn-MN" sz="1600" b="1" dirty="0">
              <a:latin typeface="Arial" pitchFamily="34" charset="0"/>
              <a:cs typeface="Arial" pitchFamily="34" charset="0"/>
            </a:endParaRPr>
          </a:p>
          <a:p>
            <a:pPr marL="45720" indent="0" algn="just" fontAlgn="base">
              <a:buNone/>
            </a:pPr>
            <a:r>
              <a:rPr lang="mn-MN" sz="1200" dirty="0">
                <a:latin typeface="Arial" pitchFamily="34" charset="0"/>
                <a:cs typeface="Arial" pitchFamily="34" charset="0"/>
              </a:rPr>
              <a:t>   </a:t>
            </a:r>
            <a:r>
              <a:rPr lang="mn-MN" sz="1200" b="1" dirty="0">
                <a:latin typeface="Arial" pitchFamily="34" charset="0"/>
                <a:cs typeface="Arial" pitchFamily="34" charset="0"/>
              </a:rPr>
              <a:t>Тус сумын нутагт хүрэн нүүрс элбэг бөгөөд шатдаг занар, хайлуур жонш, зэс, төмрийн хүдэр, гөлтгөнө, бол чулуу, гантиг, хаш, мана, шохойн чулуу, өнгө бүрийн будаг, сайн чанарын шавар, барилгын чулуу, усан ба утаат болор, галт уулын шил, балтас зэрэг баялаг эрдэнэсийг хэвлийдээ хадгалсаар байна. Мөн гөлтгөнө, дуутын хүрэн чулуун будаг, манахын Цагаан-Овоогийн хаш зэрэг цагаан хаш чулуу бий.</a:t>
            </a:r>
          </a:p>
          <a:p>
            <a:pPr marL="45720" indent="0" algn="just" fontAlgn="base">
              <a:buNone/>
            </a:pPr>
            <a:r>
              <a:rPr lang="mn-MN" sz="1200" b="1" dirty="0">
                <a:latin typeface="Arial" pitchFamily="34" charset="0"/>
                <a:cs typeface="Arial" pitchFamily="34" charset="0"/>
              </a:rPr>
              <a:t>   Наран, Даргиат,Их булаг, Хүйтэн булаг, Хар нуур зэрэг булаг даацтай .Нүүрс, өнгөт төмөрлөг, төмрийн хүдэр гэх мэд байгалийн баялагтай. Говь хээрийн ургамалтай .Тэвшийн нүүрсний ордоос гадна Тогоо, Шорвогийн хужир, шүүний орд бий.</a:t>
            </a:r>
          </a:p>
          <a:p>
            <a:pPr marL="45720" indent="0" algn="just" fontAlgn="base">
              <a:buNone/>
            </a:pPr>
            <a:r>
              <a:rPr lang="mn-MN" sz="1200" b="1" dirty="0">
                <a:latin typeface="Arial" pitchFamily="34" charset="0"/>
                <a:cs typeface="Arial" pitchFamily="34" charset="0"/>
              </a:rPr>
              <a:t>   </a:t>
            </a:r>
            <a:endParaRPr lang="en-US" sz="1200" b="1" dirty="0">
              <a:latin typeface="Arial" pitchFamily="34" charset="0"/>
              <a:cs typeface="Arial" pitchFamily="34" charset="0"/>
            </a:endParaRPr>
          </a:p>
          <a:p>
            <a:endParaRPr lang="en-US" sz="1200" b="1" dirty="0"/>
          </a:p>
        </p:txBody>
      </p:sp>
      <p:pic>
        <p:nvPicPr>
          <p:cNvPr id="4098" name="Picture 2" descr="C:\Users\Dell\Desktop\downloa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20" y="2743200"/>
            <a:ext cx="1828800" cy="12945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Dell\Desktop\download (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1" y="2743200"/>
            <a:ext cx="1945352" cy="12945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C:\Users\Dell\Desktop\download (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824" y="2711293"/>
            <a:ext cx="1402976" cy="1326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C:\Users\Dell\Desktop\1415710853_edfe3da90febabf3bi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6865" y="2711293"/>
            <a:ext cx="2149947" cy="12945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C:\Users\Dell\Desktop\images.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1" y="4495800"/>
            <a:ext cx="1946638" cy="1295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3" name="Picture 7" descr="C:\Users\Dell\Desktop\Mineral_Lignito_GDFL02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2520" y="4495800"/>
            <a:ext cx="1729513" cy="1295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C:\Users\Dell\Desktop\dc7a6c743df616d4big.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6825" y="4495800"/>
            <a:ext cx="1729426" cy="1295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5" name="Picture 9" descr="C:\Users\Dell\Desktop\download (3).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4499536"/>
            <a:ext cx="2057400" cy="13035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1271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pPr marL="0" indent="0" algn="ctr">
              <a:buNone/>
            </a:pPr>
            <a:r>
              <a:rPr lang="mn-MN" sz="2000" dirty="0">
                <a:solidFill>
                  <a:schemeClr val="tx1">
                    <a:lumMod val="95000"/>
                    <a:lumOff val="5000"/>
                  </a:schemeClr>
                </a:solidFill>
                <a:latin typeface="Arial" pitchFamily="34" charset="0"/>
                <a:cs typeface="Arial" pitchFamily="34" charset="0"/>
              </a:rPr>
              <a:t>ГЭР БҮЛИЙН ХЭРЭГЦЭЭНИЙ ЗОРИУЛАЛТААР ИРГЭДЭД ӨМЧЛҮҮЛСЭН ГАЗАР</a:t>
            </a:r>
            <a:endParaRPr lang="en-US" sz="2000" dirty="0">
              <a:solidFill>
                <a:schemeClr val="tx1">
                  <a:lumMod val="95000"/>
                  <a:lumOff val="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549578114"/>
              </p:ext>
            </p:extLst>
          </p:nvPr>
        </p:nvGraphicFramePr>
        <p:xfrm>
          <a:off x="1371600" y="1600200"/>
          <a:ext cx="6400800" cy="3475037"/>
        </p:xfrm>
        <a:graphic>
          <a:graphicData uri="http://schemas.openxmlformats.org/drawingml/2006/chart">
            <c:chart xmlns:c="http://schemas.openxmlformats.org/drawingml/2006/chart" xmlns:r="http://schemas.openxmlformats.org/officeDocument/2006/relationships" r:id="rId2"/>
          </a:graphicData>
        </a:graphic>
      </p:graphicFrame>
      <p:pic>
        <p:nvPicPr>
          <p:cNvPr id="4098" name="Picture 2" descr="C:\Users\Dell\Desktop\images (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105400"/>
            <a:ext cx="8766349"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915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3276600"/>
            <a:ext cx="8229600" cy="2971800"/>
          </a:xfrm>
        </p:spPr>
        <p:txBody>
          <a:bodyPr>
            <a:normAutofit/>
          </a:bodyPr>
          <a:lstStyle/>
          <a:p>
            <a:pPr marL="45720" indent="0">
              <a:buNone/>
            </a:pPr>
            <a:r>
              <a:rPr lang="mn-MN" dirty="0" smtClean="0">
                <a:latin typeface="Arial" pitchFamily="34" charset="0"/>
                <a:cs typeface="Arial" pitchFamily="34" charset="0"/>
              </a:rPr>
              <a:t>ТАЙЛБАР: Энэхүү товхимлыг 2008-2018 оны нийгэм, эдийн засгийн тоон үзүүлэлтийг нэгтгэн боловсруулсан болно. </a:t>
            </a:r>
          </a:p>
          <a:p>
            <a:pPr marL="45720" indent="0">
              <a:buNone/>
            </a:pPr>
            <a:r>
              <a:rPr lang="mn-MN" dirty="0" smtClean="0">
                <a:latin typeface="Arial" pitchFamily="34" charset="0"/>
                <a:cs typeface="Arial" pitchFamily="34" charset="0"/>
              </a:rPr>
              <a:t>Мэдээлэл боловсруулсан: Сайнцагаан сумын ЗДТГазрын</a:t>
            </a:r>
          </a:p>
          <a:p>
            <a:pPr marL="45720" indent="0">
              <a:buNone/>
            </a:pPr>
            <a:r>
              <a:rPr lang="mn-MN" dirty="0">
                <a:latin typeface="Arial" pitchFamily="34" charset="0"/>
                <a:cs typeface="Arial" pitchFamily="34" charset="0"/>
              </a:rPr>
              <a:t> </a:t>
            </a:r>
            <a:r>
              <a:rPr lang="mn-MN" dirty="0" smtClean="0">
                <a:latin typeface="Arial" pitchFamily="34" charset="0"/>
                <a:cs typeface="Arial" pitchFamily="34" charset="0"/>
              </a:rPr>
              <a:t>                              Мэргэжилтэн Н.Гэрэлмаа                                Эх бэлтгэлийг : Хэвлэл </a:t>
            </a:r>
            <a:r>
              <a:rPr lang="mn-MN" dirty="0">
                <a:latin typeface="Arial" pitchFamily="34" charset="0"/>
                <a:cs typeface="Arial" pitchFamily="34" charset="0"/>
              </a:rPr>
              <a:t>мэдээллийн ажилтан Л.Батсугир</a:t>
            </a:r>
          </a:p>
          <a:p>
            <a:pPr marL="45720" indent="0">
              <a:buNone/>
            </a:pPr>
            <a:r>
              <a:rPr lang="mn-MN" dirty="0" smtClean="0">
                <a:latin typeface="Arial" pitchFamily="34" charset="0"/>
                <a:cs typeface="Arial" pitchFamily="34" charset="0"/>
              </a:rPr>
              <a:t> </a:t>
            </a:r>
          </a:p>
          <a:p>
            <a:endParaRPr lang="en-US" dirty="0">
              <a:latin typeface="Arial" pitchFamily="34" charset="0"/>
              <a:cs typeface="Arial" pitchFamily="34" charset="0"/>
            </a:endParaRPr>
          </a:p>
        </p:txBody>
      </p:sp>
      <p:pic>
        <p:nvPicPr>
          <p:cNvPr id="4" name="Picture 3">
            <a:extLst>
              <a:ext uri="{FF2B5EF4-FFF2-40B4-BE49-F238E27FC236}">
                <a16:creationId xmlns="" xmlns:a16="http://schemas.microsoft.com/office/drawing/2014/main" id="{65E16570-A5F3-48DF-8488-B5520E2135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57200"/>
            <a:ext cx="2362200" cy="2639104"/>
          </a:xfrm>
          <a:prstGeom prst="ellipse">
            <a:avLst/>
          </a:prstGeom>
          <a:ln>
            <a:noFill/>
          </a:ln>
          <a:effectLst>
            <a:softEdge rad="112500"/>
          </a:effectLst>
        </p:spPr>
      </p:pic>
    </p:spTree>
    <p:extLst>
      <p:ext uri="{BB962C8B-B14F-4D97-AF65-F5344CB8AC3E}">
        <p14:creationId xmlns:p14="http://schemas.microsoft.com/office/powerpoint/2010/main" val="247019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arhiv\2013 on\LostFile_JPG_118870836.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57400"/>
            <a:ext cx="2514600" cy="1676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H:\arhiv\2013 on\LostFile_JPG_1507702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735" y="3962400"/>
            <a:ext cx="2781300" cy="1854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228600" y="533400"/>
            <a:ext cx="3810000" cy="1676400"/>
          </a:xfrm>
        </p:spPr>
        <p:txBody>
          <a:bodyPr/>
          <a:lstStyle/>
          <a:p>
            <a:pPr algn="just" fontAlgn="base"/>
            <a:r>
              <a:rPr lang="mn-MN" sz="1600" i="1" dirty="0">
                <a:latin typeface="Arial" pitchFamily="34" charset="0"/>
                <a:cs typeface="Arial" pitchFamily="34" charset="0"/>
              </a:rPr>
              <a:t>Гол, </a:t>
            </a:r>
            <a:r>
              <a:rPr lang="mn-MN" sz="1600" i="1" dirty="0" smtClean="0">
                <a:latin typeface="Arial" pitchFamily="34" charset="0"/>
                <a:cs typeface="Arial" pitchFamily="34" charset="0"/>
              </a:rPr>
              <a:t>горхи, </a:t>
            </a:r>
            <a:r>
              <a:rPr lang="mn-MN" sz="1600" i="1" dirty="0">
                <a:latin typeface="Arial" pitchFamily="34" charset="0"/>
                <a:cs typeface="Arial" pitchFamily="34" charset="0"/>
              </a:rPr>
              <a:t>нуур</a:t>
            </a:r>
            <a:endParaRPr lang="mn-MN" sz="1600" dirty="0">
              <a:latin typeface="Arial" pitchFamily="34" charset="0"/>
              <a:cs typeface="Arial" pitchFamily="34" charset="0"/>
            </a:endParaRPr>
          </a:p>
          <a:p>
            <a:pPr marL="45720" algn="just" fontAlgn="base"/>
            <a:r>
              <a:rPr lang="mn-MN" sz="1200" b="0" dirty="0">
                <a:latin typeface="Arial" pitchFamily="34" charset="0"/>
                <a:cs typeface="Arial" pitchFamily="34" charset="0"/>
              </a:rPr>
              <a:t>   </a:t>
            </a:r>
            <a:r>
              <a:rPr lang="mn-MN" sz="1200" dirty="0">
                <a:latin typeface="Arial" pitchFamily="34" charset="0"/>
                <a:cs typeface="Arial" pitchFamily="34" charset="0"/>
              </a:rPr>
              <a:t>Сумын нутаг дэвсгэрт Бага булаг, Зүлэгтий, Хүйтэн булаг, Хоолойн гашуу, Хув, Наран, Даргиат, Тагт, Бунхат зэрэг 20 шахам рашаан булгуудтай. Бороо хур элбэг үед Мандалын нуур, Улаан нуур, Равжихын нуур, Шорвогт тойром, Борогчин, Далай орчмын нуурууд цэнхэр тэнгэрийг тольдон цэлийж байдаг.</a:t>
            </a:r>
          </a:p>
          <a:p>
            <a:endParaRPr lang="en-US" sz="1200" b="0" dirty="0"/>
          </a:p>
        </p:txBody>
      </p:sp>
      <p:sp>
        <p:nvSpPr>
          <p:cNvPr id="4" name="Text Placeholder 3"/>
          <p:cNvSpPr>
            <a:spLocks noGrp="1"/>
          </p:cNvSpPr>
          <p:nvPr>
            <p:ph type="body" sz="quarter" idx="3"/>
          </p:nvPr>
        </p:nvSpPr>
        <p:spPr>
          <a:xfrm>
            <a:off x="4343400" y="304800"/>
            <a:ext cx="4343400" cy="3200400"/>
          </a:xfrm>
        </p:spPr>
        <p:txBody>
          <a:bodyPr/>
          <a:lstStyle/>
          <a:p>
            <a:pPr marL="45720" algn="just" fontAlgn="base"/>
            <a:r>
              <a:rPr lang="mn-MN" sz="1600" i="1" dirty="0">
                <a:latin typeface="Arial" pitchFamily="34" charset="0"/>
                <a:cs typeface="Arial" pitchFamily="34" charset="0"/>
              </a:rPr>
              <a:t>Ан амьтан, өвс ургамал</a:t>
            </a:r>
            <a:endParaRPr lang="mn-MN" sz="1600" dirty="0">
              <a:latin typeface="Arial" pitchFamily="34" charset="0"/>
              <a:cs typeface="Arial" pitchFamily="34" charset="0"/>
            </a:endParaRPr>
          </a:p>
          <a:p>
            <a:pPr marL="45720" algn="just" fontAlgn="base"/>
            <a:r>
              <a:rPr lang="mn-MN" sz="1200" b="0" dirty="0">
                <a:latin typeface="Arial" pitchFamily="34" charset="0"/>
                <a:cs typeface="Arial" pitchFamily="34" charset="0"/>
              </a:rPr>
              <a:t>   </a:t>
            </a:r>
            <a:r>
              <a:rPr lang="mn-MN" sz="1200" dirty="0">
                <a:latin typeface="Arial" pitchFamily="34" charset="0"/>
                <a:cs typeface="Arial" pitchFamily="34" charset="0"/>
              </a:rPr>
              <a:t>Нутаг орны байгааль газарзүй, ургамал хөрсний олон төрхийг даган ан амьтны төрөл зүлй элбэг. Тухайлбал үнэг, хярс, тарвага, туулай, мануул, дорго, аргал, янгир, цагаан зээр, чоно, зэрэг амьтадтай. Бор шувуу, тагтаа, тоодог, тогоруу, ногтруу, тас, бүргэд, шонхор, өвөөлж, шар шувуу, сарьсан багваахай, зэрэг шувууд олноор бий.</a:t>
            </a:r>
          </a:p>
          <a:p>
            <a:pPr marL="45720" algn="just" fontAlgn="base"/>
            <a:r>
              <a:rPr lang="mn-MN" sz="1200" dirty="0">
                <a:latin typeface="Arial" pitchFamily="34" charset="0"/>
                <a:cs typeface="Arial" pitchFamily="34" charset="0"/>
              </a:rPr>
              <a:t>   Агь, шарилж, ерхөг, таана, хүмүүл, хазаар өвс, бут, дэрс, хамхуул, бууцны лууль, халгай, харгана,  үхэр харгана, улаан харгана, царван, үхэр шүлхий зэрэг модлог ургамлаас гадна улаан бор бударгана, чихэр өвс, тэмээн хөх зэрэг ааг амттай, чанартай малын бие махбодид амин дэм өгдөг шимт ургамлаар баян нутаг.</a:t>
            </a:r>
          </a:p>
          <a:p>
            <a:endParaRPr lang="en-US" sz="1200" b="0" dirty="0"/>
          </a:p>
        </p:txBody>
      </p:sp>
      <p:pic>
        <p:nvPicPr>
          <p:cNvPr id="3074" name="Picture 2" descr="H:\arhiv\2013 on\LostFile_JPG_150867124.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743200"/>
            <a:ext cx="2743200"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7" name="Picture 5" descr="H:\arhiv\2013 on\LostFile_JPG_1508807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6385" y="5060497"/>
            <a:ext cx="2362200" cy="1574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C:\Users\Dell\Desktop\2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213129"/>
            <a:ext cx="4267200" cy="212087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Dell\Desktop\uul.jpg"/>
          <p:cNvPicPr>
            <a:picLocks noChangeAspect="1" noChangeArrowheads="1"/>
          </p:cNvPicPr>
          <p:nvPr/>
        </p:nvPicPr>
        <p:blipFill rotWithShape="1">
          <a:blip r:embed="rId7">
            <a:extLst>
              <a:ext uri="{28A0092B-C50C-407E-A947-70E740481C1C}">
                <a14:useLocalDpi xmlns:a14="http://schemas.microsoft.com/office/drawing/2010/main" val="0"/>
              </a:ext>
            </a:extLst>
          </a:blip>
          <a:srcRect t="47284"/>
          <a:stretch/>
        </p:blipFill>
        <p:spPr bwMode="auto">
          <a:xfrm>
            <a:off x="4686300" y="5315374"/>
            <a:ext cx="4114799" cy="146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617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457200"/>
            <a:ext cx="8458200" cy="2438400"/>
          </a:xfrm>
        </p:spPr>
        <p:txBody>
          <a:bodyPr/>
          <a:lstStyle/>
          <a:p>
            <a:pPr marL="45720" algn="r" fontAlgn="base"/>
            <a:r>
              <a:rPr lang="mn-MN" sz="1800" i="1" dirty="0">
                <a:latin typeface="Arial" pitchFamily="34" charset="0"/>
                <a:cs typeface="Arial" pitchFamily="34" charset="0"/>
              </a:rPr>
              <a:t>Эдийн засгийн </a:t>
            </a:r>
            <a:r>
              <a:rPr lang="mn-MN" sz="1800" i="1" dirty="0" smtClean="0">
                <a:latin typeface="Arial" pitchFamily="34" charset="0"/>
                <a:cs typeface="Arial" pitchFamily="34" charset="0"/>
              </a:rPr>
              <a:t>салбар</a:t>
            </a:r>
            <a:r>
              <a:rPr lang="mn-MN" sz="1400" i="1" dirty="0" smtClean="0">
                <a:latin typeface="Arial" pitchFamily="34" charset="0"/>
                <a:cs typeface="Arial" pitchFamily="34" charset="0"/>
              </a:rPr>
              <a:t>:</a:t>
            </a:r>
            <a:endParaRPr lang="mn-MN" sz="1400" dirty="0">
              <a:latin typeface="Arial" pitchFamily="34" charset="0"/>
              <a:cs typeface="Arial" pitchFamily="34" charset="0"/>
            </a:endParaRPr>
          </a:p>
          <a:p>
            <a:pPr marL="45720" algn="just" fontAlgn="base"/>
            <a:r>
              <a:rPr lang="mn-MN" sz="1200" dirty="0" smtClean="0">
                <a:latin typeface="Arial" pitchFamily="34" charset="0"/>
                <a:cs typeface="Arial" pitchFamily="34" charset="0"/>
              </a:rPr>
              <a:t>	Сумын </a:t>
            </a:r>
            <a:r>
              <a:rPr lang="mn-MN" sz="1200" dirty="0">
                <a:latin typeface="Arial" pitchFamily="34" charset="0"/>
                <a:cs typeface="Arial" pitchFamily="34" charset="0"/>
              </a:rPr>
              <a:t>эдийн засгийн голлох салбар нь үеийн үед дамжин ирсэн уламжлалт бэлчээрийн мал аж ахуй юм. Тус суманд үйл ажиллагаа явуулж байгаа үйлдвэрлэл, худалдаа, үйлчилгээний хувийн хэвшлийн жижиг бизнесүүд төлөвшиж байна.</a:t>
            </a:r>
          </a:p>
          <a:p>
            <a:pPr marL="45720" algn="just" fontAlgn="base"/>
            <a:r>
              <a:rPr lang="mn-MN" sz="1200" dirty="0">
                <a:latin typeface="Arial" pitchFamily="34" charset="0"/>
                <a:cs typeface="Arial" pitchFamily="34" charset="0"/>
              </a:rPr>
              <a:t>            Сумын орон нутгийн удирдлагын бүтэц зохион байгуулалт. Сайнцагаан сумын удирдалыг бүтэц, зохион байгуулалт нь орон нутгийн төрийн удирдлагын тогтсон журмын дагуу иргэдийн төлөөлөгчдийн хурал, засаг дарга, түүний тамгын газар, багийн засаг дарга гэсэн бүтэцтэйгээр үйл ажиллагаа явуулж байна. Сумын ЗДТГазрын 60 гаруй төрийн албан хаагчид иргэдэд төрийн үйлчилгээг хүргэж байна. Засаг захиргааны  9 багтай, </a:t>
            </a:r>
            <a:r>
              <a:rPr lang="mn-MN" sz="1200" dirty="0" smtClean="0">
                <a:latin typeface="Arial" pitchFamily="34" charset="0"/>
                <a:cs typeface="Arial" pitchFamily="34" charset="0"/>
              </a:rPr>
              <a:t>15943 </a:t>
            </a:r>
            <a:r>
              <a:rPr lang="mn-MN" sz="1200" dirty="0">
                <a:latin typeface="Arial" pitchFamily="34" charset="0"/>
                <a:cs typeface="Arial" pitchFamily="34" charset="0"/>
              </a:rPr>
              <a:t> хүн амтай, бөгөөд </a:t>
            </a:r>
            <a:r>
              <a:rPr lang="mn-MN" sz="1200" dirty="0" smtClean="0">
                <a:latin typeface="Arial" pitchFamily="34" charset="0"/>
                <a:cs typeface="Arial" pitchFamily="34" charset="0"/>
              </a:rPr>
              <a:t>397544 </a:t>
            </a:r>
            <a:r>
              <a:rPr lang="mn-MN" sz="1200" dirty="0">
                <a:latin typeface="Arial" pitchFamily="34" charset="0"/>
                <a:cs typeface="Arial" pitchFamily="34" charset="0"/>
              </a:rPr>
              <a:t>толгой малтай  үүнээс  тэмээ </a:t>
            </a:r>
            <a:r>
              <a:rPr lang="mn-MN" sz="1200" dirty="0" smtClean="0">
                <a:latin typeface="Arial" pitchFamily="34" charset="0"/>
                <a:cs typeface="Arial" pitchFamily="34" charset="0"/>
              </a:rPr>
              <a:t>1425 </a:t>
            </a:r>
            <a:r>
              <a:rPr lang="mn-MN" sz="1200" dirty="0">
                <a:latin typeface="Arial" pitchFamily="34" charset="0"/>
                <a:cs typeface="Arial" pitchFamily="34" charset="0"/>
              </a:rPr>
              <a:t>, </a:t>
            </a:r>
            <a:r>
              <a:rPr lang="mn-MN" sz="1200" dirty="0" smtClean="0">
                <a:latin typeface="Arial" pitchFamily="34" charset="0"/>
                <a:cs typeface="Arial" pitchFamily="34" charset="0"/>
              </a:rPr>
              <a:t>адуу-18465, </a:t>
            </a:r>
            <a:r>
              <a:rPr lang="mn-MN" sz="1200" dirty="0">
                <a:latin typeface="Arial" pitchFamily="34" charset="0"/>
                <a:cs typeface="Arial" pitchFamily="34" charset="0"/>
              </a:rPr>
              <a:t>үхэр – </a:t>
            </a:r>
            <a:r>
              <a:rPr lang="mn-MN" sz="1200" dirty="0" smtClean="0">
                <a:latin typeface="Arial" pitchFamily="34" charset="0"/>
                <a:cs typeface="Arial" pitchFamily="34" charset="0"/>
              </a:rPr>
              <a:t>6820, </a:t>
            </a:r>
            <a:r>
              <a:rPr lang="mn-MN" sz="1200" dirty="0">
                <a:latin typeface="Arial" pitchFamily="34" charset="0"/>
                <a:cs typeface="Arial" pitchFamily="34" charset="0"/>
              </a:rPr>
              <a:t>хонь- </a:t>
            </a:r>
            <a:r>
              <a:rPr lang="mn-MN" sz="1200" dirty="0" smtClean="0">
                <a:latin typeface="Arial" pitchFamily="34" charset="0"/>
                <a:cs typeface="Arial" pitchFamily="34" charset="0"/>
              </a:rPr>
              <a:t>187281, </a:t>
            </a:r>
            <a:r>
              <a:rPr lang="mn-MN" sz="1200" dirty="0">
                <a:latin typeface="Arial" pitchFamily="34" charset="0"/>
                <a:cs typeface="Arial" pitchFamily="34" charset="0"/>
              </a:rPr>
              <a:t>ямаа- </a:t>
            </a:r>
            <a:r>
              <a:rPr lang="mn-MN" sz="1200" dirty="0" smtClean="0">
                <a:latin typeface="Arial" pitchFamily="34" charset="0"/>
                <a:cs typeface="Arial" pitchFamily="34" charset="0"/>
              </a:rPr>
              <a:t>183553 </a:t>
            </a:r>
            <a:r>
              <a:rPr lang="mn-MN" sz="1200" dirty="0">
                <a:latin typeface="Arial" pitchFamily="34" charset="0"/>
                <a:cs typeface="Arial" pitchFamily="34" charset="0"/>
              </a:rPr>
              <a:t>байна. Ерөнхий  боловсролын 5 сургууль, </a:t>
            </a:r>
            <a:r>
              <a:rPr lang="mn-MN" sz="1200" dirty="0" smtClean="0">
                <a:latin typeface="Arial" pitchFamily="34" charset="0"/>
                <a:cs typeface="Arial" pitchFamily="34" charset="0"/>
              </a:rPr>
              <a:t>8 </a:t>
            </a:r>
            <a:r>
              <a:rPr lang="mn-MN" sz="1200" dirty="0">
                <a:latin typeface="Arial" pitchFamily="34" charset="0"/>
                <a:cs typeface="Arial" pitchFamily="34" charset="0"/>
              </a:rPr>
              <a:t>цэцэрлэгтэй .</a:t>
            </a:r>
          </a:p>
          <a:p>
            <a:pPr marL="45720" algn="just" fontAlgn="base"/>
            <a:r>
              <a:rPr lang="mn-MN" sz="1200" dirty="0">
                <a:latin typeface="Arial" pitchFamily="34" charset="0"/>
                <a:cs typeface="Arial" pitchFamily="34" charset="0"/>
              </a:rPr>
              <a:t>Сайнцагаан сумын удирдлагууд / 1999 оноос хойш /</a:t>
            </a:r>
          </a:p>
          <a:p>
            <a:endParaRPr lang="en-US" sz="1200" dirty="0"/>
          </a:p>
        </p:txBody>
      </p:sp>
      <p:sp>
        <p:nvSpPr>
          <p:cNvPr id="3" name="Content Placeholder 2"/>
          <p:cNvSpPr>
            <a:spLocks noGrp="1"/>
          </p:cNvSpPr>
          <p:nvPr>
            <p:ph sz="half" idx="2"/>
          </p:nvPr>
        </p:nvSpPr>
        <p:spPr>
          <a:xfrm>
            <a:off x="1524000" y="2971800"/>
            <a:ext cx="2590800" cy="1905000"/>
          </a:xfrm>
        </p:spPr>
        <p:txBody>
          <a:bodyPr>
            <a:normAutofit/>
          </a:bodyPr>
          <a:lstStyle/>
          <a:p>
            <a:pPr marL="45720" indent="0" algn="just" fontAlgn="base">
              <a:buNone/>
            </a:pPr>
            <a:r>
              <a:rPr lang="mn-MN" sz="1400" b="1" i="1" dirty="0">
                <a:latin typeface="Arial" pitchFamily="34" charset="0"/>
                <a:cs typeface="Arial" pitchFamily="34" charset="0"/>
              </a:rPr>
              <a:t>Сумын ИТХурлын дарга</a:t>
            </a:r>
          </a:p>
          <a:p>
            <a:pPr algn="just"/>
            <a:r>
              <a:rPr lang="mn-MN" sz="1200" dirty="0">
                <a:latin typeface="Arial" pitchFamily="34" charset="0"/>
                <a:cs typeface="Arial" pitchFamily="34" charset="0"/>
              </a:rPr>
              <a:t>Ж.Дашзэвгэ / 1999-2000 /</a:t>
            </a:r>
          </a:p>
          <a:p>
            <a:pPr algn="just"/>
            <a:r>
              <a:rPr lang="mn-MN" sz="1200" dirty="0">
                <a:latin typeface="Arial" pitchFamily="34" charset="0"/>
                <a:cs typeface="Arial" pitchFamily="34" charset="0"/>
              </a:rPr>
              <a:t>Л.Сумьяадорж / 2000-2006/</a:t>
            </a:r>
          </a:p>
          <a:p>
            <a:pPr algn="just"/>
            <a:r>
              <a:rPr lang="mn-MN" sz="1200" dirty="0">
                <a:latin typeface="Arial" pitchFamily="34" charset="0"/>
                <a:cs typeface="Arial" pitchFamily="34" charset="0"/>
              </a:rPr>
              <a:t>С.Дэжид / 2006-2008/</a:t>
            </a:r>
          </a:p>
          <a:p>
            <a:pPr algn="just"/>
            <a:r>
              <a:rPr lang="mn-MN" sz="1200" dirty="0">
                <a:latin typeface="Arial" pitchFamily="34" charset="0"/>
                <a:cs typeface="Arial" pitchFamily="34" charset="0"/>
              </a:rPr>
              <a:t>Ш.Оюун / 2008-2012/</a:t>
            </a:r>
          </a:p>
          <a:p>
            <a:pPr algn="just"/>
            <a:r>
              <a:rPr lang="mn-MN" sz="1200" dirty="0">
                <a:latin typeface="Arial" pitchFamily="34" charset="0"/>
                <a:cs typeface="Arial" pitchFamily="34" charset="0"/>
              </a:rPr>
              <a:t>Р.Мөнхтогтох / 2012-2016/</a:t>
            </a:r>
          </a:p>
          <a:p>
            <a:pPr algn="just"/>
            <a:r>
              <a:rPr lang="mn-MN" sz="1200" dirty="0">
                <a:latin typeface="Arial" pitchFamily="34" charset="0"/>
                <a:cs typeface="Arial" pitchFamily="34" charset="0"/>
              </a:rPr>
              <a:t>Б.Өлзийбаяр / 2016 оноос /</a:t>
            </a:r>
            <a:endParaRPr lang="mn-MN" sz="1400" dirty="0">
              <a:latin typeface="Arial" pitchFamily="34" charset="0"/>
              <a:cs typeface="Arial" pitchFamily="34" charset="0"/>
            </a:endParaRPr>
          </a:p>
          <a:p>
            <a:endParaRPr lang="en-US" sz="1400" dirty="0"/>
          </a:p>
        </p:txBody>
      </p:sp>
      <p:sp>
        <p:nvSpPr>
          <p:cNvPr id="5" name="Content Placeholder 4"/>
          <p:cNvSpPr>
            <a:spLocks noGrp="1"/>
          </p:cNvSpPr>
          <p:nvPr>
            <p:ph sz="quarter" idx="4"/>
          </p:nvPr>
        </p:nvSpPr>
        <p:spPr>
          <a:xfrm>
            <a:off x="4724400" y="3200400"/>
            <a:ext cx="2438400" cy="1447800"/>
          </a:xfrm>
        </p:spPr>
        <p:txBody>
          <a:bodyPr/>
          <a:lstStyle/>
          <a:p>
            <a:pPr marL="45720" indent="0" algn="just" fontAlgn="base">
              <a:buNone/>
            </a:pPr>
            <a:r>
              <a:rPr lang="mn-MN" sz="1400" b="1" i="1" dirty="0">
                <a:latin typeface="Arial" pitchFamily="34" charset="0"/>
                <a:cs typeface="Arial" pitchFamily="34" charset="0"/>
              </a:rPr>
              <a:t>Сумын засаг дарга </a:t>
            </a:r>
          </a:p>
          <a:p>
            <a:pPr algn="just"/>
            <a:r>
              <a:rPr lang="mn-MN" sz="1200" dirty="0">
                <a:latin typeface="Arial" pitchFamily="34" charset="0"/>
                <a:cs typeface="Arial" pitchFamily="34" charset="0"/>
              </a:rPr>
              <a:t>Ш.Төрбат / 1999-2000/</a:t>
            </a:r>
          </a:p>
          <a:p>
            <a:pPr algn="just"/>
            <a:r>
              <a:rPr lang="mn-MN" sz="1200" dirty="0">
                <a:latin typeface="Arial" pitchFamily="34" charset="0"/>
                <a:cs typeface="Arial" pitchFamily="34" charset="0"/>
              </a:rPr>
              <a:t>Ж.Дашзэвгэ / 2001-2008/</a:t>
            </a:r>
          </a:p>
          <a:p>
            <a:pPr algn="just"/>
            <a:r>
              <a:rPr lang="mn-MN" sz="1200" dirty="0">
                <a:latin typeface="Arial" pitchFamily="34" charset="0"/>
                <a:cs typeface="Arial" pitchFamily="34" charset="0"/>
              </a:rPr>
              <a:t>М.Баянсан / 2008-2016/</a:t>
            </a:r>
          </a:p>
          <a:p>
            <a:pPr algn="just"/>
            <a:r>
              <a:rPr lang="mn-MN" sz="1200" dirty="0">
                <a:latin typeface="Arial" pitchFamily="34" charset="0"/>
                <a:cs typeface="Arial" pitchFamily="34" charset="0"/>
              </a:rPr>
              <a:t>Р.Мөнхтогтох / 2016 оноос /</a:t>
            </a:r>
          </a:p>
          <a:p>
            <a:pPr algn="just"/>
            <a:endParaRPr lang="en-US" sz="1200" dirty="0">
              <a:latin typeface="Arial" pitchFamily="34" charset="0"/>
              <a:cs typeface="Arial" pitchFamily="34" charset="0"/>
            </a:endParaRPr>
          </a:p>
          <a:p>
            <a:pPr marL="45720" indent="0">
              <a:buNone/>
            </a:pPr>
            <a:endParaRPr lang="en-US" dirty="0"/>
          </a:p>
        </p:txBody>
      </p:sp>
      <p:pic>
        <p:nvPicPr>
          <p:cNvPr id="7" name="Picture 6">
            <a:extLst>
              <a:ext uri="{FF2B5EF4-FFF2-40B4-BE49-F238E27FC236}">
                <a16:creationId xmlns="" xmlns:a16="http://schemas.microsoft.com/office/drawing/2014/main" id="{C0F0619F-4A62-4F94-9A08-E0F3958A45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8893"/>
          <a:stretch/>
        </p:blipFill>
        <p:spPr>
          <a:xfrm>
            <a:off x="457199" y="5181600"/>
            <a:ext cx="8310085" cy="1295400"/>
          </a:xfrm>
          <a:prstGeom prst="rect">
            <a:avLst/>
          </a:prstGeom>
        </p:spPr>
      </p:pic>
    </p:spTree>
    <p:extLst>
      <p:ext uri="{BB962C8B-B14F-4D97-AF65-F5344CB8AC3E}">
        <p14:creationId xmlns:p14="http://schemas.microsoft.com/office/powerpoint/2010/main" val="1928021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3800" y="711580"/>
            <a:ext cx="5105400" cy="1600200"/>
          </a:xfrm>
        </p:spPr>
        <p:txBody>
          <a:bodyPr>
            <a:noAutofit/>
          </a:bodyPr>
          <a:lstStyle/>
          <a:p>
            <a:pPr marL="0" indent="0" algn="l">
              <a:buNone/>
            </a:pPr>
            <a:r>
              <a:rPr lang="mn-MN" sz="2000" dirty="0" smtClean="0">
                <a:solidFill>
                  <a:schemeClr val="tx1">
                    <a:lumMod val="95000"/>
                    <a:lumOff val="5000"/>
                  </a:schemeClr>
                </a:solidFill>
                <a:latin typeface="Arial" pitchFamily="34" charset="0"/>
                <a:cs typeface="Arial" pitchFamily="34" charset="0"/>
              </a:rPr>
              <a:t>Суурин хүн амын тоо</a:t>
            </a:r>
            <a:r>
              <a:rPr lang="en-US" sz="2000" dirty="0" smtClean="0">
                <a:solidFill>
                  <a:schemeClr val="tx1">
                    <a:lumMod val="95000"/>
                    <a:lumOff val="5000"/>
                  </a:schemeClr>
                </a:solidFill>
                <a:latin typeface="Arial" pitchFamily="34" charset="0"/>
                <a:cs typeface="Arial" pitchFamily="34" charset="0"/>
              </a:rPr>
              <a:t/>
            </a:r>
            <a:br>
              <a:rPr lang="en-US" sz="2000" dirty="0" smtClean="0">
                <a:solidFill>
                  <a:schemeClr val="tx1">
                    <a:lumMod val="95000"/>
                    <a:lumOff val="5000"/>
                  </a:schemeClr>
                </a:solidFill>
                <a:latin typeface="Arial" pitchFamily="34" charset="0"/>
                <a:cs typeface="Arial" pitchFamily="34" charset="0"/>
              </a:rPr>
            </a:br>
            <a:r>
              <a:rPr lang="mn-MN" sz="2000" dirty="0" smtClean="0">
                <a:solidFill>
                  <a:schemeClr val="tx1">
                    <a:lumMod val="95000"/>
                    <a:lumOff val="5000"/>
                  </a:schemeClr>
                </a:solidFill>
                <a:latin typeface="Arial" pitchFamily="34" charset="0"/>
                <a:cs typeface="Arial" pitchFamily="34" charset="0"/>
              </a:rPr>
              <a:t> / сүүлийн 10 жилээр / </a:t>
            </a:r>
            <a:r>
              <a:rPr lang="en-US" sz="2000" dirty="0" smtClean="0">
                <a:solidFill>
                  <a:schemeClr val="tx1">
                    <a:lumMod val="95000"/>
                    <a:lumOff val="5000"/>
                  </a:schemeClr>
                </a:solidFill>
                <a:latin typeface="Arial" pitchFamily="34" charset="0"/>
                <a:cs typeface="Arial" pitchFamily="34" charset="0"/>
              </a:rPr>
              <a:t/>
            </a:r>
            <a:br>
              <a:rPr lang="en-US" sz="2000" dirty="0" smtClean="0">
                <a:solidFill>
                  <a:schemeClr val="tx1">
                    <a:lumMod val="95000"/>
                    <a:lumOff val="5000"/>
                  </a:schemeClr>
                </a:solidFill>
                <a:latin typeface="Arial" pitchFamily="34" charset="0"/>
                <a:cs typeface="Arial" pitchFamily="34" charset="0"/>
              </a:rPr>
            </a:br>
            <a:r>
              <a:rPr lang="en-US" sz="2000" b="0" dirty="0" smtClean="0">
                <a:solidFill>
                  <a:schemeClr val="tx1">
                    <a:lumMod val="95000"/>
                    <a:lumOff val="5000"/>
                  </a:schemeClr>
                </a:solidFill>
                <a:latin typeface="Arial" pitchFamily="34" charset="0"/>
                <a:cs typeface="Arial" pitchFamily="34" charset="0"/>
              </a:rPr>
              <a:t/>
            </a:r>
            <a:br>
              <a:rPr lang="en-US" sz="2000" b="0" dirty="0" smtClean="0">
                <a:solidFill>
                  <a:schemeClr val="tx1">
                    <a:lumMod val="95000"/>
                    <a:lumOff val="5000"/>
                  </a:schemeClr>
                </a:solidFill>
                <a:latin typeface="Arial" pitchFamily="34" charset="0"/>
                <a:cs typeface="Arial" pitchFamily="34" charset="0"/>
              </a:rPr>
            </a:br>
            <a:r>
              <a:rPr lang="en-US" sz="1400" dirty="0" smtClean="0">
                <a:solidFill>
                  <a:schemeClr val="tx1">
                    <a:lumMod val="95000"/>
                    <a:lumOff val="5000"/>
                  </a:schemeClr>
                </a:solidFill>
                <a:latin typeface="Arial" pitchFamily="34" charset="0"/>
                <a:cs typeface="Arial" pitchFamily="34" charset="0"/>
              </a:rPr>
              <a:t>201</a:t>
            </a:r>
            <a:r>
              <a:rPr lang="mn-MN" sz="1400" dirty="0" smtClean="0">
                <a:solidFill>
                  <a:schemeClr val="tx1">
                    <a:lumMod val="95000"/>
                    <a:lumOff val="5000"/>
                  </a:schemeClr>
                </a:solidFill>
                <a:latin typeface="Arial" pitchFamily="34" charset="0"/>
                <a:cs typeface="Arial" pitchFamily="34" charset="0"/>
              </a:rPr>
              <a:t>8</a:t>
            </a:r>
            <a:r>
              <a:rPr lang="en-US" sz="1400" dirty="0" smtClean="0">
                <a:solidFill>
                  <a:schemeClr val="tx1">
                    <a:lumMod val="95000"/>
                    <a:lumOff val="5000"/>
                  </a:schemeClr>
                </a:solidFill>
                <a:latin typeface="Arial" pitchFamily="34" charset="0"/>
                <a:cs typeface="Arial" pitchFamily="34" charset="0"/>
              </a:rPr>
              <a:t> </a:t>
            </a:r>
            <a:r>
              <a:rPr lang="mn-MN" sz="1400" dirty="0" smtClean="0">
                <a:solidFill>
                  <a:schemeClr val="tx1">
                    <a:lumMod val="95000"/>
                    <a:lumOff val="5000"/>
                  </a:schemeClr>
                </a:solidFill>
                <a:latin typeface="Arial" pitchFamily="34" charset="0"/>
                <a:cs typeface="Arial" pitchFamily="34" charset="0"/>
              </a:rPr>
              <a:t>оны жилийн эцсийн байдлаар Сайнцагаан сумын хүн амын тоо 15</a:t>
            </a:r>
            <a:r>
              <a:rPr lang="en-US" sz="1400" dirty="0" smtClean="0">
                <a:solidFill>
                  <a:schemeClr val="tx1">
                    <a:lumMod val="95000"/>
                    <a:lumOff val="5000"/>
                  </a:schemeClr>
                </a:solidFill>
                <a:latin typeface="Arial" pitchFamily="34" charset="0"/>
                <a:cs typeface="Arial" pitchFamily="34" charset="0"/>
              </a:rPr>
              <a:t>762</a:t>
            </a:r>
            <a:r>
              <a:rPr lang="mn-MN" sz="1400" dirty="0" smtClean="0">
                <a:solidFill>
                  <a:schemeClr val="tx1">
                    <a:lumMod val="95000"/>
                    <a:lumOff val="5000"/>
                  </a:schemeClr>
                </a:solidFill>
                <a:latin typeface="Arial" pitchFamily="34" charset="0"/>
                <a:cs typeface="Arial" pitchFamily="34" charset="0"/>
              </a:rPr>
              <a:t> болж өмнөх оноос </a:t>
            </a:r>
            <a:r>
              <a:rPr lang="en-US" sz="1400" dirty="0" smtClean="0">
                <a:solidFill>
                  <a:schemeClr val="tx1">
                    <a:lumMod val="95000"/>
                    <a:lumOff val="5000"/>
                  </a:schemeClr>
                </a:solidFill>
                <a:latin typeface="Arial" pitchFamily="34" charset="0"/>
                <a:cs typeface="Arial" pitchFamily="34" charset="0"/>
              </a:rPr>
              <a:t>254 </a:t>
            </a:r>
            <a:r>
              <a:rPr lang="mn-MN" sz="1400" dirty="0" smtClean="0">
                <a:solidFill>
                  <a:schemeClr val="tx1">
                    <a:lumMod val="95000"/>
                    <a:lumOff val="5000"/>
                  </a:schemeClr>
                </a:solidFill>
                <a:latin typeface="Arial" pitchFamily="34" charset="0"/>
                <a:cs typeface="Arial" pitchFamily="34" charset="0"/>
              </a:rPr>
              <a:t>хүнээр</a:t>
            </a:r>
            <a:r>
              <a:rPr lang="en-US" sz="1400" dirty="0" smtClean="0">
                <a:solidFill>
                  <a:schemeClr val="tx1">
                    <a:lumMod val="95000"/>
                    <a:lumOff val="5000"/>
                  </a:schemeClr>
                </a:solidFill>
                <a:latin typeface="Arial" pitchFamily="34" charset="0"/>
                <a:cs typeface="Arial" pitchFamily="34" charset="0"/>
              </a:rPr>
              <a:t> </a:t>
            </a:r>
            <a:r>
              <a:rPr lang="mn-MN" sz="1400" dirty="0" smtClean="0">
                <a:solidFill>
                  <a:schemeClr val="tx1">
                    <a:lumMod val="95000"/>
                    <a:lumOff val="5000"/>
                  </a:schemeClr>
                </a:solidFill>
                <a:latin typeface="Arial" pitchFamily="34" charset="0"/>
                <a:cs typeface="Arial" pitchFamily="34" charset="0"/>
              </a:rPr>
              <a:t>өссөн </a:t>
            </a:r>
            <a:endParaRPr lang="en-US" sz="1200" dirty="0">
              <a:solidFill>
                <a:schemeClr val="tx1">
                  <a:lumMod val="95000"/>
                  <a:lumOff val="5000"/>
                </a:schemeClr>
              </a:solidFill>
              <a:latin typeface="Arial" pitchFamily="34" charset="0"/>
              <a:cs typeface="Arial" pitchFamily="34" charset="0"/>
            </a:endParaRP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912317032"/>
              </p:ext>
            </p:extLst>
          </p:nvPr>
        </p:nvGraphicFramePr>
        <p:xfrm>
          <a:off x="304800" y="2819400"/>
          <a:ext cx="8534400" cy="38100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C:\Users\Dell\Desktop\7954a887b6b41bb61b2f20c3cfd233d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33399"/>
            <a:ext cx="3225836"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818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641934354"/>
              </p:ext>
            </p:extLst>
          </p:nvPr>
        </p:nvGraphicFramePr>
        <p:xfrm>
          <a:off x="304800" y="2286000"/>
          <a:ext cx="85344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2640106" y="914400"/>
            <a:ext cx="5943600" cy="1600200"/>
          </a:xfrm>
          <a:prstGeom prst="rect">
            <a:avLst/>
          </a:prstGeom>
        </p:spPr>
        <p:txBody>
          <a:bodyPr bIns="91440" anchor="b" anchorCtr="0">
            <a:normAutofit fontScale="25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mn-MN" sz="5600" b="1" dirty="0" smtClean="0">
              <a:solidFill>
                <a:schemeClr val="tx1">
                  <a:lumMod val="95000"/>
                  <a:lumOff val="5000"/>
                </a:schemeClr>
              </a:solidFill>
              <a:latin typeface="Arial" pitchFamily="34" charset="0"/>
              <a:cs typeface="Arial" pitchFamily="34" charset="0"/>
            </a:endParaRPr>
          </a:p>
          <a:p>
            <a:endParaRPr lang="mn-MN" sz="5600" b="1" dirty="0" smtClean="0">
              <a:solidFill>
                <a:schemeClr val="tx1">
                  <a:lumMod val="95000"/>
                  <a:lumOff val="5000"/>
                </a:schemeClr>
              </a:solidFill>
              <a:latin typeface="Arial" pitchFamily="34" charset="0"/>
              <a:cs typeface="Arial" pitchFamily="34" charset="0"/>
            </a:endParaRPr>
          </a:p>
          <a:p>
            <a:endParaRPr lang="mn-MN" sz="5600" b="1" dirty="0" smtClean="0">
              <a:solidFill>
                <a:schemeClr val="tx1">
                  <a:lumMod val="95000"/>
                  <a:lumOff val="5000"/>
                </a:schemeClr>
              </a:solidFill>
              <a:latin typeface="Arial" pitchFamily="34" charset="0"/>
              <a:cs typeface="Arial" pitchFamily="34" charset="0"/>
            </a:endParaRPr>
          </a:p>
          <a:p>
            <a:endParaRPr lang="mn-MN" sz="5600" b="1" dirty="0" smtClean="0">
              <a:solidFill>
                <a:schemeClr val="tx1">
                  <a:lumMod val="95000"/>
                  <a:lumOff val="5000"/>
                </a:schemeClr>
              </a:solidFill>
              <a:latin typeface="Arial" pitchFamily="34" charset="0"/>
              <a:cs typeface="Arial" pitchFamily="34" charset="0"/>
            </a:endParaRPr>
          </a:p>
          <a:p>
            <a:endParaRPr lang="mn-MN" sz="5600" b="1" dirty="0" smtClean="0">
              <a:solidFill>
                <a:schemeClr val="tx1">
                  <a:lumMod val="95000"/>
                  <a:lumOff val="5000"/>
                </a:schemeClr>
              </a:solidFill>
              <a:latin typeface="Arial" pitchFamily="34" charset="0"/>
              <a:cs typeface="Arial" pitchFamily="34" charset="0"/>
            </a:endParaRPr>
          </a:p>
          <a:p>
            <a:endParaRPr lang="mn-MN" sz="5600" b="1" dirty="0" smtClean="0">
              <a:solidFill>
                <a:schemeClr val="tx1">
                  <a:lumMod val="95000"/>
                  <a:lumOff val="5000"/>
                </a:schemeClr>
              </a:solidFill>
              <a:latin typeface="Arial" pitchFamily="34" charset="0"/>
              <a:cs typeface="Arial" pitchFamily="34" charset="0"/>
            </a:endParaRPr>
          </a:p>
          <a:p>
            <a:r>
              <a:rPr lang="mn-MN" sz="8000" b="1" dirty="0" smtClean="0">
                <a:solidFill>
                  <a:schemeClr val="tx1">
                    <a:lumMod val="95000"/>
                    <a:lumOff val="5000"/>
                  </a:schemeClr>
                </a:solidFill>
                <a:latin typeface="Arial" pitchFamily="34" charset="0"/>
                <a:cs typeface="Arial" pitchFamily="34" charset="0"/>
              </a:rPr>
              <a:t>Үүнээс : Эрэгтэй, эмэгтэй</a:t>
            </a:r>
            <a:r>
              <a:rPr lang="en-US" sz="8000" b="1" dirty="0" smtClean="0">
                <a:solidFill>
                  <a:schemeClr val="tx1">
                    <a:lumMod val="95000"/>
                    <a:lumOff val="5000"/>
                  </a:schemeClr>
                </a:solidFill>
                <a:latin typeface="Arial" pitchFamily="34" charset="0"/>
                <a:cs typeface="Arial" pitchFamily="34" charset="0"/>
              </a:rPr>
              <a:t>  </a:t>
            </a:r>
          </a:p>
          <a:p>
            <a:endParaRPr lang="en-US" sz="4800" b="1" dirty="0" smtClean="0">
              <a:solidFill>
                <a:schemeClr val="tx1">
                  <a:lumMod val="95000"/>
                  <a:lumOff val="5000"/>
                </a:schemeClr>
              </a:solidFill>
              <a:latin typeface="Arial" pitchFamily="34" charset="0"/>
              <a:cs typeface="Arial" pitchFamily="34" charset="0"/>
            </a:endParaRPr>
          </a:p>
          <a:p>
            <a:r>
              <a:rPr lang="mn-MN" sz="5600" b="1" dirty="0" smtClean="0">
                <a:solidFill>
                  <a:schemeClr val="tx1">
                    <a:lumMod val="95000"/>
                    <a:lumOff val="5000"/>
                  </a:schemeClr>
                </a:solidFill>
                <a:latin typeface="Arial" pitchFamily="34" charset="0"/>
                <a:cs typeface="Arial" pitchFamily="34" charset="0"/>
              </a:rPr>
              <a:t>Сумын нийт хүн амын тоо 15</a:t>
            </a:r>
            <a:r>
              <a:rPr lang="en-US" sz="5600" b="1" dirty="0" smtClean="0">
                <a:solidFill>
                  <a:schemeClr val="tx1">
                    <a:lumMod val="95000"/>
                    <a:lumOff val="5000"/>
                  </a:schemeClr>
                </a:solidFill>
                <a:latin typeface="Arial" pitchFamily="34" charset="0"/>
                <a:cs typeface="Arial" pitchFamily="34" charset="0"/>
              </a:rPr>
              <a:t>762 </a:t>
            </a:r>
            <a:r>
              <a:rPr lang="mn-MN" sz="5600" b="1" dirty="0" smtClean="0">
                <a:solidFill>
                  <a:schemeClr val="tx1">
                    <a:lumMod val="95000"/>
                    <a:lumOff val="5000"/>
                  </a:schemeClr>
                </a:solidFill>
                <a:latin typeface="Arial" pitchFamily="34" charset="0"/>
                <a:cs typeface="Arial" pitchFamily="34" charset="0"/>
              </a:rPr>
              <a:t> байгаагаас 7</a:t>
            </a:r>
            <a:r>
              <a:rPr lang="en-US" sz="5600" b="1" dirty="0" smtClean="0">
                <a:solidFill>
                  <a:schemeClr val="tx1">
                    <a:lumMod val="95000"/>
                    <a:lumOff val="5000"/>
                  </a:schemeClr>
                </a:solidFill>
                <a:latin typeface="Arial" pitchFamily="34" charset="0"/>
                <a:cs typeface="Arial" pitchFamily="34" charset="0"/>
              </a:rPr>
              <a:t>562 </a:t>
            </a:r>
            <a:r>
              <a:rPr lang="mn-MN" sz="5600" b="1" dirty="0" smtClean="0">
                <a:solidFill>
                  <a:schemeClr val="tx1">
                    <a:lumMod val="95000"/>
                    <a:lumOff val="5000"/>
                  </a:schemeClr>
                </a:solidFill>
                <a:latin typeface="Arial" pitchFamily="34" charset="0"/>
                <a:cs typeface="Arial" pitchFamily="34" charset="0"/>
              </a:rPr>
              <a:t>буюу </a:t>
            </a:r>
            <a:r>
              <a:rPr lang="en-US" sz="5600" b="1" dirty="0" smtClean="0">
                <a:solidFill>
                  <a:schemeClr val="tx1">
                    <a:lumMod val="95000"/>
                    <a:lumOff val="5000"/>
                  </a:schemeClr>
                </a:solidFill>
                <a:latin typeface="Arial" pitchFamily="34" charset="0"/>
                <a:cs typeface="Arial" pitchFamily="34" charset="0"/>
              </a:rPr>
              <a:t>48 </a:t>
            </a:r>
            <a:r>
              <a:rPr lang="mn-MN" sz="5600" b="1" dirty="0" smtClean="0">
                <a:solidFill>
                  <a:schemeClr val="tx1">
                    <a:lumMod val="95000"/>
                    <a:lumOff val="5000"/>
                  </a:schemeClr>
                </a:solidFill>
                <a:latin typeface="Arial" pitchFamily="34" charset="0"/>
                <a:cs typeface="Arial" pitchFamily="34" charset="0"/>
              </a:rPr>
              <a:t>хувийг эрэгтэйчүүд, </a:t>
            </a:r>
            <a:r>
              <a:rPr lang="en-US" sz="5600" b="1" dirty="0" smtClean="0">
                <a:solidFill>
                  <a:schemeClr val="tx1">
                    <a:lumMod val="95000"/>
                    <a:lumOff val="5000"/>
                  </a:schemeClr>
                </a:solidFill>
                <a:latin typeface="Arial" pitchFamily="34" charset="0"/>
                <a:cs typeface="Arial" pitchFamily="34" charset="0"/>
              </a:rPr>
              <a:t>8200 </a:t>
            </a:r>
            <a:r>
              <a:rPr lang="mn-MN" sz="5600" b="1" dirty="0" smtClean="0">
                <a:solidFill>
                  <a:schemeClr val="tx1">
                    <a:lumMod val="95000"/>
                    <a:lumOff val="5000"/>
                  </a:schemeClr>
                </a:solidFill>
                <a:latin typeface="Arial" pitchFamily="34" charset="0"/>
                <a:cs typeface="Arial" pitchFamily="34" charset="0"/>
              </a:rPr>
              <a:t> буюу </a:t>
            </a:r>
            <a:r>
              <a:rPr lang="en-US" sz="5600" b="1" dirty="0" smtClean="0">
                <a:solidFill>
                  <a:schemeClr val="tx1">
                    <a:lumMod val="95000"/>
                    <a:lumOff val="5000"/>
                  </a:schemeClr>
                </a:solidFill>
                <a:latin typeface="Arial" pitchFamily="34" charset="0"/>
                <a:cs typeface="Arial" pitchFamily="34" charset="0"/>
              </a:rPr>
              <a:t>52</a:t>
            </a:r>
            <a:r>
              <a:rPr lang="mn-MN" sz="5600" b="1" dirty="0" smtClean="0">
                <a:solidFill>
                  <a:schemeClr val="tx1">
                    <a:lumMod val="95000"/>
                    <a:lumOff val="5000"/>
                  </a:schemeClr>
                </a:solidFill>
                <a:latin typeface="Arial" pitchFamily="34" charset="0"/>
                <a:cs typeface="Arial" pitchFamily="34" charset="0"/>
              </a:rPr>
              <a:t> хувийг эмэгтэйчүүд бүрдүүлж байна</a:t>
            </a:r>
            <a:r>
              <a:rPr lang="en-US" sz="5600" b="1" dirty="0" smtClean="0">
                <a:solidFill>
                  <a:schemeClr val="tx1">
                    <a:lumMod val="95000"/>
                    <a:lumOff val="5000"/>
                  </a:schemeClr>
                </a:solidFill>
                <a:latin typeface="Arial" pitchFamily="34" charset="0"/>
                <a:cs typeface="Arial" pitchFamily="34" charset="0"/>
              </a:rPr>
              <a:t>. </a:t>
            </a:r>
          </a:p>
          <a:p>
            <a:endParaRPr lang="en-US" sz="5600" b="1" dirty="0" smtClean="0">
              <a:solidFill>
                <a:srgbClr val="FF0000"/>
              </a:solidFill>
              <a:latin typeface="Arial" pitchFamily="34" charset="0"/>
              <a:cs typeface="Arial" pitchFamily="34" charset="0"/>
            </a:endParaRPr>
          </a:p>
          <a:p>
            <a:endParaRPr lang="en-US" sz="5600" b="1" dirty="0" smtClean="0">
              <a:solidFill>
                <a:schemeClr val="tx1">
                  <a:lumMod val="95000"/>
                  <a:lumOff val="5000"/>
                </a:schemeClr>
              </a:solidFill>
              <a:latin typeface="Arial" pitchFamily="34" charset="0"/>
              <a:cs typeface="Arial" pitchFamily="34" charset="0"/>
            </a:endParaRPr>
          </a:p>
          <a:p>
            <a:endParaRPr lang="en-US" sz="5600" b="1" dirty="0" smtClean="0">
              <a:solidFill>
                <a:schemeClr val="tx1">
                  <a:lumMod val="95000"/>
                  <a:lumOff val="5000"/>
                </a:schemeClr>
              </a:solidFill>
              <a:latin typeface="Arial" pitchFamily="34" charset="0"/>
              <a:cs typeface="Arial" pitchFamily="34" charset="0"/>
            </a:endParaRPr>
          </a:p>
          <a:p>
            <a:r>
              <a:rPr lang="en-US" sz="5600" b="1" dirty="0" smtClean="0">
                <a:solidFill>
                  <a:schemeClr val="tx1">
                    <a:lumMod val="95000"/>
                    <a:lumOff val="5000"/>
                  </a:schemeClr>
                </a:solidFill>
                <a:latin typeface="Arial" pitchFamily="34" charset="0"/>
                <a:cs typeface="Arial" pitchFamily="34" charset="0"/>
              </a:rPr>
              <a:t> </a:t>
            </a:r>
          </a:p>
          <a:p>
            <a:r>
              <a:rPr lang="mn-MN" sz="5600" b="1" dirty="0" smtClean="0">
                <a:solidFill>
                  <a:schemeClr val="tx1">
                    <a:lumMod val="95000"/>
                    <a:lumOff val="5000"/>
                  </a:schemeClr>
                </a:solidFill>
                <a:latin typeface="Arial" pitchFamily="34" charset="0"/>
                <a:cs typeface="Arial" pitchFamily="34" charset="0"/>
              </a:rPr>
              <a:t>  </a:t>
            </a:r>
            <a:r>
              <a:rPr lang="mn-MN" dirty="0" smtClean="0"/>
              <a:t/>
            </a:r>
            <a:br>
              <a:rPr lang="mn-MN" dirty="0" smtClean="0"/>
            </a:br>
            <a:endParaRPr lang="en-US" dirty="0"/>
          </a:p>
        </p:txBody>
      </p:sp>
      <p:pic>
        <p:nvPicPr>
          <p:cNvPr id="7" name="Picture 6">
            <a:extLst>
              <a:ext uri="{FF2B5EF4-FFF2-40B4-BE49-F238E27FC236}">
                <a16:creationId xmlns:a16="http://schemas.microsoft.com/office/drawing/2014/main" xmlns="" id="{6AF5C3D3-4323-4854-B1A3-FCDCD4A93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74812"/>
            <a:ext cx="2057400" cy="2133600"/>
          </a:xfrm>
          <a:prstGeom prst="rect">
            <a:avLst/>
          </a:prstGeom>
          <a:ln>
            <a:noFill/>
          </a:ln>
          <a:effectLst>
            <a:softEdge rad="112500"/>
          </a:effectLst>
        </p:spPr>
      </p:pic>
    </p:spTree>
    <p:extLst>
      <p:ext uri="{BB962C8B-B14F-4D97-AF65-F5344CB8AC3E}">
        <p14:creationId xmlns:p14="http://schemas.microsoft.com/office/powerpoint/2010/main" val="1412139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04800"/>
            <a:ext cx="5601507" cy="2209800"/>
          </a:xfrm>
        </p:spPr>
        <p:txBody>
          <a:bodyPr>
            <a:noAutofit/>
          </a:bodyPr>
          <a:lstStyle/>
          <a:p>
            <a:pPr marL="0" indent="0" algn="l">
              <a:buNone/>
            </a:pPr>
            <a:r>
              <a:rPr lang="mn-MN" sz="2000" b="1" dirty="0" smtClean="0">
                <a:solidFill>
                  <a:schemeClr val="tx1">
                    <a:lumMod val="95000"/>
                    <a:lumOff val="5000"/>
                  </a:schemeClr>
                </a:solidFill>
                <a:latin typeface="Arial" pitchFamily="34" charset="0"/>
                <a:cs typeface="Arial" pitchFamily="34" charset="0"/>
              </a:rPr>
              <a:t>Өрхийн тоо</a:t>
            </a:r>
            <a:r>
              <a:rPr lang="en-US" sz="2000" dirty="0" smtClean="0"/>
              <a:t/>
            </a:r>
            <a:br>
              <a:rPr lang="en-US" sz="2000" dirty="0" smtClean="0"/>
            </a:br>
            <a:r>
              <a:rPr lang="mn-MN" sz="1800" dirty="0" smtClean="0"/>
              <a:t> </a:t>
            </a:r>
            <a:r>
              <a:rPr lang="en-US" sz="1800" dirty="0" smtClean="0"/>
              <a:t/>
            </a:r>
            <a:br>
              <a:rPr lang="en-US" sz="1800" dirty="0" smtClean="0"/>
            </a:br>
            <a:r>
              <a:rPr lang="mn-MN" sz="1400" dirty="0" smtClean="0">
                <a:solidFill>
                  <a:schemeClr val="tx1">
                    <a:lumMod val="95000"/>
                    <a:lumOff val="5000"/>
                  </a:schemeClr>
                </a:solidFill>
                <a:latin typeface="Arial" pitchFamily="34" charset="0"/>
                <a:cs typeface="Arial" pitchFamily="34" charset="0"/>
              </a:rPr>
              <a:t>Өрхийн тоо 48</a:t>
            </a:r>
            <a:r>
              <a:rPr lang="en-US" sz="1400" dirty="0" smtClean="0">
                <a:solidFill>
                  <a:schemeClr val="tx1">
                    <a:lumMod val="95000"/>
                    <a:lumOff val="5000"/>
                  </a:schemeClr>
                </a:solidFill>
                <a:latin typeface="Arial" pitchFamily="34" charset="0"/>
                <a:cs typeface="Arial" pitchFamily="34" charset="0"/>
              </a:rPr>
              <a:t>68</a:t>
            </a:r>
            <a:r>
              <a:rPr lang="mn-MN" sz="1400" dirty="0" smtClean="0">
                <a:solidFill>
                  <a:schemeClr val="tx1">
                    <a:lumMod val="95000"/>
                    <a:lumOff val="5000"/>
                  </a:schemeClr>
                </a:solidFill>
                <a:latin typeface="Arial" pitchFamily="34" charset="0"/>
                <a:cs typeface="Arial" pitchFamily="34" charset="0"/>
              </a:rPr>
              <a:t> болж өмнөх оноос 1</a:t>
            </a:r>
            <a:r>
              <a:rPr lang="en-US" sz="1400" dirty="0" smtClean="0">
                <a:solidFill>
                  <a:schemeClr val="tx1">
                    <a:lumMod val="95000"/>
                    <a:lumOff val="5000"/>
                  </a:schemeClr>
                </a:solidFill>
                <a:latin typeface="Arial" pitchFamily="34" charset="0"/>
                <a:cs typeface="Arial" pitchFamily="34" charset="0"/>
              </a:rPr>
              <a:t>47</a:t>
            </a:r>
            <a:r>
              <a:rPr lang="mn-MN" sz="1400" dirty="0" smtClean="0">
                <a:solidFill>
                  <a:schemeClr val="tx1">
                    <a:lumMod val="95000"/>
                    <a:lumOff val="5000"/>
                  </a:schemeClr>
                </a:solidFill>
                <a:latin typeface="Arial" pitchFamily="34" charset="0"/>
                <a:cs typeface="Arial" pitchFamily="34" charset="0"/>
              </a:rPr>
              <a:t> өрхөөр  өссөн байна. Сүүлийн 10 жилийн хугацаанд  өрхийн тоо тогтмол өссөн үзүүлэлттэй байна.  </a:t>
            </a:r>
            <a:r>
              <a:rPr lang="mn-MN" sz="1400" dirty="0">
                <a:solidFill>
                  <a:schemeClr val="tx1">
                    <a:lumMod val="95000"/>
                    <a:lumOff val="5000"/>
                  </a:schemeClr>
                </a:solidFill>
                <a:latin typeface="Arial" pitchFamily="34" charset="0"/>
                <a:cs typeface="Arial" pitchFamily="34" charset="0"/>
              </a:rPr>
              <a:t> </a:t>
            </a:r>
            <a:r>
              <a:rPr lang="mn-MN" sz="1400" dirty="0" smtClean="0">
                <a:solidFill>
                  <a:schemeClr val="tx1">
                    <a:lumMod val="95000"/>
                    <a:lumOff val="5000"/>
                  </a:schemeClr>
                </a:solidFill>
                <a:latin typeface="Arial" pitchFamily="34" charset="0"/>
                <a:cs typeface="Arial" pitchFamily="34" charset="0"/>
              </a:rPr>
              <a:t>Нийт өрхийн </a:t>
            </a:r>
            <a:r>
              <a:rPr lang="en-US" sz="1400" dirty="0" smtClean="0">
                <a:solidFill>
                  <a:schemeClr val="tx1">
                    <a:lumMod val="95000"/>
                    <a:lumOff val="5000"/>
                  </a:schemeClr>
                </a:solidFill>
                <a:latin typeface="Arial" pitchFamily="34" charset="0"/>
                <a:cs typeface="Arial" pitchFamily="34" charset="0"/>
              </a:rPr>
              <a:t>1036 </a:t>
            </a:r>
            <a:r>
              <a:rPr lang="mn-MN" sz="1400" dirty="0" smtClean="0">
                <a:solidFill>
                  <a:schemeClr val="tx1">
                    <a:lumMod val="95000"/>
                    <a:lumOff val="5000"/>
                  </a:schemeClr>
                </a:solidFill>
                <a:latin typeface="Arial" pitchFamily="34" charset="0"/>
                <a:cs typeface="Arial" pitchFamily="34" charset="0"/>
              </a:rPr>
              <a:t>нь хөдөө, </a:t>
            </a:r>
            <a:r>
              <a:rPr lang="en-US" sz="1400" dirty="0" smtClean="0">
                <a:solidFill>
                  <a:schemeClr val="tx1">
                    <a:lumMod val="95000"/>
                    <a:lumOff val="5000"/>
                  </a:schemeClr>
                </a:solidFill>
                <a:latin typeface="Arial" pitchFamily="34" charset="0"/>
                <a:cs typeface="Arial" pitchFamily="34" charset="0"/>
              </a:rPr>
              <a:t>3832</a:t>
            </a:r>
            <a:r>
              <a:rPr lang="mn-MN" sz="1400" dirty="0" smtClean="0">
                <a:solidFill>
                  <a:schemeClr val="tx1">
                    <a:lumMod val="95000"/>
                    <a:lumOff val="5000"/>
                  </a:schemeClr>
                </a:solidFill>
                <a:latin typeface="Arial" pitchFamily="34" charset="0"/>
                <a:cs typeface="Arial" pitchFamily="34" charset="0"/>
              </a:rPr>
              <a:t> нь сум болон аймгийн төвд амьдарч байна.  </a:t>
            </a:r>
            <a:r>
              <a:rPr lang="en-US" sz="1400" dirty="0" smtClean="0">
                <a:solidFill>
                  <a:schemeClr val="tx1">
                    <a:lumMod val="95000"/>
                    <a:lumOff val="5000"/>
                  </a:schemeClr>
                </a:solidFill>
                <a:latin typeface="Arial" pitchFamily="34" charset="0"/>
                <a:cs typeface="Arial" pitchFamily="34" charset="0"/>
              </a:rPr>
              <a:t/>
            </a:r>
            <a:br>
              <a:rPr lang="en-US" sz="1400" dirty="0" smtClean="0">
                <a:solidFill>
                  <a:schemeClr val="tx1">
                    <a:lumMod val="95000"/>
                    <a:lumOff val="5000"/>
                  </a:schemeClr>
                </a:solidFill>
                <a:latin typeface="Arial" pitchFamily="34" charset="0"/>
                <a:cs typeface="Arial" pitchFamily="34" charset="0"/>
              </a:rPr>
            </a:br>
            <a:r>
              <a:rPr lang="mn-MN" sz="1400" dirty="0" smtClean="0">
                <a:solidFill>
                  <a:schemeClr val="tx1">
                    <a:lumMod val="95000"/>
                    <a:lumOff val="5000"/>
                  </a:schemeClr>
                </a:solidFill>
                <a:latin typeface="Arial" pitchFamily="34" charset="0"/>
                <a:cs typeface="Arial" pitchFamily="34" charset="0"/>
              </a:rPr>
              <a:t/>
            </a:r>
            <a:br>
              <a:rPr lang="mn-MN" sz="1400" dirty="0" smtClean="0">
                <a:solidFill>
                  <a:schemeClr val="tx1">
                    <a:lumMod val="95000"/>
                    <a:lumOff val="5000"/>
                  </a:schemeClr>
                </a:solidFill>
                <a:latin typeface="Arial" pitchFamily="34" charset="0"/>
                <a:cs typeface="Arial" pitchFamily="34" charset="0"/>
              </a:rPr>
            </a:br>
            <a:r>
              <a:rPr lang="mn-MN" sz="1800" b="1" dirty="0" smtClean="0">
                <a:solidFill>
                  <a:schemeClr val="tx1">
                    <a:lumMod val="95000"/>
                    <a:lumOff val="5000"/>
                  </a:schemeClr>
                </a:solidFill>
                <a:latin typeface="Arial" pitchFamily="34" charset="0"/>
                <a:cs typeface="Arial" pitchFamily="34" charset="0"/>
              </a:rPr>
              <a:t> </a:t>
            </a:r>
            <a:endParaRPr lang="en-US" sz="1800" b="1" dirty="0">
              <a:solidFill>
                <a:schemeClr val="tx1">
                  <a:lumMod val="95000"/>
                  <a:lumOff val="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500982700"/>
              </p:ext>
            </p:extLst>
          </p:nvPr>
        </p:nvGraphicFramePr>
        <p:xfrm>
          <a:off x="762000" y="2743200"/>
          <a:ext cx="8001000" cy="3733800"/>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descr="Image result for ÑÒ¯Ò¯ÑÑ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33400"/>
            <a:ext cx="2045837"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581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4702</TotalTime>
  <Words>842</Words>
  <Application>Microsoft Office PowerPoint</Application>
  <PresentationFormat>On-screen Show (4:3)</PresentationFormat>
  <Paragraphs>194</Paragraphs>
  <Slides>41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Georgia</vt:lpstr>
      <vt:lpstr>Times New Roman</vt:lpstr>
      <vt:lpstr>Trebuchet MS</vt:lpstr>
      <vt:lpstr>Wingdings 3</vt:lpstr>
      <vt:lpstr>Slipstream</vt:lpstr>
      <vt:lpstr>PowerPoint Presentation</vt:lpstr>
      <vt:lpstr>PowerPoint Presentation</vt:lpstr>
      <vt:lpstr>PowerPoint Presentation</vt:lpstr>
      <vt:lpstr>PowerPoint Presentation</vt:lpstr>
      <vt:lpstr>PowerPoint Presentation</vt:lpstr>
      <vt:lpstr>PowerPoint Presentation</vt:lpstr>
      <vt:lpstr>Суурин хүн амын тоо  / сүүлийн 10 жилээр /   2018 оны жилийн эцсийн байдлаар Сайнцагаан сумын хүн амын тоо 15762 болж өмнөх оноос 254 хүнээр өссөн </vt:lpstr>
      <vt:lpstr>PowerPoint Presentation</vt:lpstr>
      <vt:lpstr>Өрхийн тоо   Өрхийн тоо 4868 болж өмнөх оноос 147 өрхөөр  өссөн байна. Сүүлийн 10 жилийн хугацаанд  өрхийн тоо тогтмол өссөн үзүүлэлттэй байна.   Нийт өрхийн 1036 нь хөдөө, 3832 нь сум болон аймгийн төвд амьдарч байна.     </vt:lpstr>
      <vt:lpstr>Өрх толгойлсон эмэгтэй   Нийт 4868 байгаагаас  800 буюу 16.5 хувь нь эмэгтэй тэргүүлэгчтэй өрх байна.  </vt:lpstr>
      <vt:lpstr>Хөгжлийн бэрхшээлтэй иргэн  Сумын хэмжээнд 2018 онд хөгжлийн бэрхшээлтэй 675  байна. 2008, 2010, 2012-2014 , 2017-2018 онуудад өссөн үзүүлэлтэй байна.   </vt:lpstr>
      <vt:lpstr> Хүн амын насны бүлэг 2018 он </vt:lpstr>
      <vt:lpstr>Шинээр төрсөн хүүхэд  2018 онд 410 хүүхэд төрсөн нь өнгөрсөн оноос 71 төрөлтөөр өссөн байна. 2010 болон 2011 онуудад хамгийн цөөхөн хүүхэд төрсөн бол 2016, 2018 онд хамгийн олон хүүхэд мэндэлжээ. Сүүлийн 10 жилд сумын хэмжээнд 3761 хүүхэд шинээр төрсөн үзүүлэлттэй байна.  </vt:lpstr>
      <vt:lpstr>PowerPoint Presentation</vt:lpstr>
      <vt:lpstr>Хагас өнчин хүүхэд </vt:lpstr>
      <vt:lpstr>PowerPoint Presentation</vt:lpstr>
      <vt:lpstr>Иргэний бүртгэл мэдээлэл - Сумын хэмжэээд гэрлэлт 2008 онд хамгийн өндөр буюу 200 хос,  2012 он хамгийн бага буюу 27 хос гэрлэлтээ батлуулжээ.  -  2018 онуудад тус бүр 29 иргэн гэрлэлтээ цуцлуулсан бол  хамгийн бага  нь 2008-2009 онд тус бүр 2 иргэн гэрлэлтээ цуцлуулсан байна.  </vt:lpstr>
      <vt:lpstr>Иргэний бүртгэл мэдээлэл-2 Сумын хэмжээнд  2013 онд хамгийн их буюу  10 хүүхэд үрчлэгдсэн бол 2015 онд хүүхэд үрчлэгдээгүй  2012 онд хамгийн бага  46 нас баралт бүртгэгдсэн бол 2018 онд 111 хүн нас баралт бүртгэгдсэн.   </vt:lpstr>
      <vt:lpstr>Хүүхдийн эндэгдэл </vt:lpstr>
      <vt:lpstr>PowerPoint Presentation</vt:lpstr>
      <vt:lpstr>PowerPoint Presentation</vt:lpstr>
      <vt:lpstr>PowerPoint Presentation</vt:lpstr>
      <vt:lpstr>     Сумын нийт өрхийн тоо 4868 байгаагаас малтай өрхийн тоо 1006 байна. Энэ нь нийт өрхийн 20.7 хувийг эзэлж байгаа юм. Малтай өрх 2009  онд 1060 буюу хамгийн их байсан бол  2010 онд хамгийн бага буюу 747 болсон 2017-2018 оны хооронд малтай өрх  28 өслөө.       </vt:lpstr>
      <vt:lpstr>Малчин өрх   Сайнцагаан сум нь 2018 онд  нийт 1006 малтай өрх,үүний дотор 856 малчин өрх мал аж ахуйн үйлдвэрлэл эрхэлж байна. 2018 онд малчин өрх өмнөх оноос 28 өрхөөр өсчээ. Сүүлийн 10 жилийн байдлаар малчин өрхийг авч үзвэл 2008 онд хамгийн их өсч 883 өрх, 2012онд хамгийн их буурч 615 өрх болсон байна.   </vt:lpstr>
      <vt:lpstr>PowerPoint Presentation</vt:lpstr>
      <vt:lpstr>Малын тоо      Сумын малын тоо сүүлийн 10 жилд 2008, 2009, 2011-2018 онуудад  өсч, 2010 онд өмнөх оноос 47.49 хувь буюу 121698 мянган толгой малаар буурсан байна. 2011 оноос малын тоо тогтмол өсч 2018 оны жилийн эцэст 397544 мянган толгой мал тоолуулсан нь 2008 оноос 15305 толгой  малаар өссөн байна.   </vt:lpstr>
      <vt:lpstr>      2018 оны жилийн эцэст 397544 мянган толгой мал тоолуулсан нь 2008 оноос 15305 толгой буюу 1.8 дахин өссөн байна.  Үүний дотор тэмээ 1.4 мянга, адуу 18.5 мянга, үхэр 6,8 мянга, хонь 187.3 мянга, ямаа 183.5 мянган толгой болж тэмээ, адуу, үхэр буурсан, хонь, ямаа өссөн үзүүлэлтэй байна.</vt:lpstr>
      <vt:lpstr>Аймагтаа хамгийн олон мал тооллуулсан баг </vt:lpstr>
      <vt:lpstr>Сайнцагаан сумын мал сүргийн тоо /1942-1976 он/ / мянган толгойгоор /  </vt:lpstr>
      <vt:lpstr>Сайнцагаан сумын мал сүргийн тоо /1977-2011 он/ / мянган толгойгоор / </vt:lpstr>
      <vt:lpstr>Сайнцагаан сумын мал сүргийн тоо /2012-2018 он/ / мянган толгойгоор</vt:lpstr>
      <vt:lpstr>ЕБСургуульд суралцагчид .        Сайнцагаан сумын ерөнхий боловсролын 5 сургуульд нийт 4087 хүүхэд суралцаж байна. 2013 онд хамгийн бага буюу 3824 хүүхэд суралцаж байсан бол 2009 онд хамгийн олон буюу 4672 хүүхэд суралцаж байжээ.</vt:lpstr>
      <vt:lpstr>     Тус суманд 2018 оны байдлаар Ерөнхий боловсролын сургуульд 228 багш ажиллаж байгаагаас бага ангийн багш 71, дунд, ахлах ангийн багш 156 байна. Нийт 4087 хүүхэд суралцаж байгаагаас дотуур байранд 199 хүүхэд амьдарч байна. </vt:lpstr>
      <vt:lpstr>Төсвийн орлого / мян. Төг /  Төсвийн орлого нь 2011-2014 хүртэл тогтмол өсч, 2015 онд 7,0 хувиар буурч 2016-2018 ондуудад  өссөн үзүүлэлттэй байна.</vt:lpstr>
      <vt:lpstr>Татварын гүйцэтгэл 2018 он  </vt:lpstr>
      <vt:lpstr>Төсвийн зарлага </vt:lpstr>
      <vt:lpstr>PowerPoint Presentation</vt:lpstr>
      <vt:lpstr>Сум хөгжүүлэх сан </vt:lpstr>
      <vt:lpstr>Орон нутгийн хөгжлийн сан </vt:lpstr>
      <vt:lpstr>ГЭР БҮЛИЙН ХЭРЭГЦЭЭНИЙ ЗОРИУЛАЛТААР ИРГЭДЭД ӨМЧЛҮҮЛСЭН ГАЗАР</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Byambasuren</cp:lastModifiedBy>
  <cp:revision>313</cp:revision>
  <cp:lastPrinted>2019-09-23T07:13:27Z</cp:lastPrinted>
  <dcterms:created xsi:type="dcterms:W3CDTF">2018-09-11T02:06:24Z</dcterms:created>
  <dcterms:modified xsi:type="dcterms:W3CDTF">2019-10-09T10:07:24Z</dcterms:modified>
</cp:coreProperties>
</file>