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72" r:id="rId3"/>
    <p:sldId id="273" r:id="rId4"/>
    <p:sldId id="274" r:id="rId5"/>
    <p:sldId id="256" r:id="rId6"/>
    <p:sldId id="257" r:id="rId7"/>
    <p:sldId id="258" r:id="rId8"/>
    <p:sldId id="259" r:id="rId9"/>
    <p:sldId id="260" r:id="rId10"/>
    <p:sldId id="261" r:id="rId11"/>
    <p:sldId id="267" r:id="rId12"/>
    <p:sldId id="271" r:id="rId13"/>
    <p:sldId id="270" r:id="rId14"/>
    <p:sldId id="266" r:id="rId15"/>
  </p:sldIdLst>
  <p:sldSz cx="12192000" cy="6858000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&#1072;&#1085;&#1080;&#1083;&#1094;&#1091;&#1091;&#1083;&#1075;&#1072;\2020%20on\2020.01%20sar\Graphic%202020.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&#1072;&#1085;&#1080;&#1083;&#1094;&#1091;&#1091;&#1083;&#1075;&#1072;\2020%20on\2020.01%20sar\Graphic%202020.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n-MN"/>
              <a:t>Дундговь аймгийн хэрэглээний үнийн  индекс</a:t>
            </a:r>
            <a:r>
              <a:rPr lang="en-US"/>
              <a:t/>
            </a:r>
            <a:br>
              <a:rPr lang="en-US"/>
            </a:br>
            <a:r>
              <a:rPr lang="en-US"/>
              <a:t> (</a:t>
            </a:r>
            <a:r>
              <a:rPr lang="mn-MN"/>
              <a:t>өмнөх оны</a:t>
            </a:r>
            <a:r>
              <a:rPr lang="en-US"/>
              <a:t> 12 </a:t>
            </a:r>
            <a:r>
              <a:rPr lang="mn-MN"/>
              <a:t>сар</a:t>
            </a:r>
            <a:r>
              <a:rPr lang="en-US"/>
              <a:t> =100)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graphic!$O$7</c:f>
              <c:strCache>
                <c:ptCount val="1"/>
                <c:pt idx="0">
                  <c:v>2018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9411764705882366E-2"/>
                  <c:y val="-5.06329113924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137254901960811E-2"/>
                  <c:y val="-5.400843881856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058823529411813E-2"/>
                  <c:y val="-4.725738396624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680275685409907E-2"/>
                  <c:y val="4.283552139162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16886826679919E-2"/>
                  <c:y val="4.9899695237331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145642608262241E-2"/>
                  <c:y val="4.4332178238382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0784313725490313E-2"/>
                  <c:y val="-4.725738396624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098039215686933E-2"/>
                  <c:y val="-4.050632911392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3182610824976679E-3"/>
                  <c:y val="4.0643542113042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1176470588235294E-2"/>
                  <c:y val="-4.3881856540084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664280361990897E-2"/>
                  <c:y val="4.158312777174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3554258572556478E-2"/>
                  <c:y val="-3.64989092383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graphic!$P$7:$AA$7</c:f>
              <c:numCache>
                <c:formatCode>0.0</c:formatCode>
                <c:ptCount val="12"/>
                <c:pt idx="0">
                  <c:v>101.6</c:v>
                </c:pt>
                <c:pt idx="1">
                  <c:v>102.1</c:v>
                </c:pt>
                <c:pt idx="2">
                  <c:v>102.6</c:v>
                </c:pt>
                <c:pt idx="3">
                  <c:v>102.7</c:v>
                </c:pt>
                <c:pt idx="4">
                  <c:v>103.3</c:v>
                </c:pt>
                <c:pt idx="5">
                  <c:v>103.3</c:v>
                </c:pt>
                <c:pt idx="6">
                  <c:v>105.4</c:v>
                </c:pt>
                <c:pt idx="7">
                  <c:v>105.4</c:v>
                </c:pt>
                <c:pt idx="8">
                  <c:v>101.9</c:v>
                </c:pt>
                <c:pt idx="9">
                  <c:v>102.8</c:v>
                </c:pt>
                <c:pt idx="10">
                  <c:v>104.7</c:v>
                </c:pt>
                <c:pt idx="11">
                  <c:v>105.3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graphic!$O$9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2.7891736429767741E-3"/>
                  <c:y val="1.0623562484769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292784759339439E-2"/>
                  <c:y val="2.075017564588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09159724866762E-2"/>
                  <c:y val="4.177743466684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401910184077321E-2"/>
                  <c:y val="-4.0553794982118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827942391388167E-2"/>
                  <c:y val="-4.7352503204321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922379678719104E-2"/>
                  <c:y val="-3.9117550443551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205691540712001E-2"/>
                  <c:y val="6.58795273532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6205841585020077E-2"/>
                  <c:y val="4.1345544752014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3827942391388167E-2"/>
                  <c:y val="-2.6765266524291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6697536782611923E-2"/>
                  <c:y val="-5.2262455464075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244501701352426E-2"/>
                  <c:y val="-4.3663867078980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0961189839359566E-2"/>
                  <c:y val="-5.498768953998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aseline="0">
                    <a:solidFill>
                      <a:srgbClr val="92D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graphic!$P$9:$AA$9</c:f>
              <c:numCache>
                <c:formatCode>0.0</c:formatCode>
                <c:ptCount val="12"/>
                <c:pt idx="0">
                  <c:v>100.7</c:v>
                </c:pt>
                <c:pt idx="1">
                  <c:v>101.3</c:v>
                </c:pt>
                <c:pt idx="2">
                  <c:v>102.2</c:v>
                </c:pt>
                <c:pt idx="3">
                  <c:v>103.1</c:v>
                </c:pt>
                <c:pt idx="4">
                  <c:v>104.3</c:v>
                </c:pt>
                <c:pt idx="5">
                  <c:v>103.6</c:v>
                </c:pt>
                <c:pt idx="6">
                  <c:v>104.1</c:v>
                </c:pt>
                <c:pt idx="7">
                  <c:v>104.1</c:v>
                </c:pt>
                <c:pt idx="8">
                  <c:v>104.7</c:v>
                </c:pt>
                <c:pt idx="9">
                  <c:v>105.4</c:v>
                </c:pt>
                <c:pt idx="10">
                  <c:v>105.9</c:v>
                </c:pt>
                <c:pt idx="11">
                  <c:v>107.4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graphic!$O$8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-3.3366553143143164E-2"/>
                  <c:y val="3.5425719436527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138718363532751E-2"/>
                  <c:y val="-4.5292175055391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85540650153991E-2"/>
                  <c:y val="-3.705723413622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949843788870154E-2"/>
                  <c:y val="-2.8822293217067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8138718363532751E-2"/>
                  <c:y val="-3.2939763676648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385540650153991E-2"/>
                  <c:y val="-3.7057234136229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6233155650863675E-2"/>
                  <c:y val="-4.5292175055391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9449352393761845E-2"/>
                  <c:y val="-3.705723413622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26062786340853E-2"/>
                  <c:y val="-4.1175028806082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5760969214209014E-2"/>
                  <c:y val="-3.705723413622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9572094639547707E-2"/>
                  <c:y val="-2.4704822757486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0044281076201834E-2"/>
                  <c:y val="-2.8822293217067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aseline="0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graphic!$P$8:$AA$8</c:f>
              <c:numCache>
                <c:formatCode>General</c:formatCode>
                <c:ptCount val="12"/>
                <c:pt idx="0" formatCode="0.0">
                  <c:v>100.9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02304"/>
        <c:axId val="142701520"/>
      </c:lineChart>
      <c:catAx>
        <c:axId val="14270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01520"/>
        <c:crosses val="autoZero"/>
        <c:auto val="1"/>
        <c:lblAlgn val="ctr"/>
        <c:lblOffset val="100"/>
        <c:noMultiLvlLbl val="0"/>
      </c:catAx>
      <c:valAx>
        <c:axId val="142701520"/>
        <c:scaling>
          <c:orientation val="minMax"/>
          <c:max val="115"/>
          <c:min val="10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0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03271836173229"/>
          <c:y val="0.30375918492178489"/>
          <c:w val="0.30376185087456331"/>
          <c:h val="6.6701287566362774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mn-MN"/>
              <a:t>Дундговь аймгийн хэрэглээний үнийн индекс,  /өмнөх оны мөн үетэй харьцуулсанаар/</a:t>
            </a:r>
            <a:endParaRPr lang="en-US"/>
          </a:p>
        </c:rich>
      </c:tx>
      <c:layout>
        <c:manualLayout>
          <c:xMode val="edge"/>
          <c:yMode val="edge"/>
          <c:x val="9.361823799395913E-2"/>
          <c:y val="4.96042984284998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774206988246534E-2"/>
          <c:y val="0.23478356889796789"/>
          <c:w val="0.91462431921947807"/>
          <c:h val="0.65116089960154977"/>
        </c:manualLayout>
      </c:layout>
      <c:lineChart>
        <c:grouping val="standard"/>
        <c:varyColors val="0"/>
        <c:ser>
          <c:idx val="0"/>
          <c:order val="0"/>
          <c:tx>
            <c:strRef>
              <c:f>graphic!$O$12</c:f>
              <c:strCache>
                <c:ptCount val="1"/>
                <c:pt idx="0">
                  <c:v>2018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graphic!$P$12:$AA$12</c:f>
              <c:numCache>
                <c:formatCode>0.0</c:formatCode>
                <c:ptCount val="12"/>
                <c:pt idx="0">
                  <c:v>105.9</c:v>
                </c:pt>
                <c:pt idx="1">
                  <c:v>105.2</c:v>
                </c:pt>
                <c:pt idx="2">
                  <c:v>104.8</c:v>
                </c:pt>
                <c:pt idx="3">
                  <c:v>104.7</c:v>
                </c:pt>
                <c:pt idx="4">
                  <c:v>105.5</c:v>
                </c:pt>
                <c:pt idx="5">
                  <c:v>105.9</c:v>
                </c:pt>
                <c:pt idx="6">
                  <c:v>105.5</c:v>
                </c:pt>
                <c:pt idx="7">
                  <c:v>105.5</c:v>
                </c:pt>
                <c:pt idx="8">
                  <c:v>103.5</c:v>
                </c:pt>
                <c:pt idx="9">
                  <c:v>104.3</c:v>
                </c:pt>
                <c:pt idx="10">
                  <c:v>106.5</c:v>
                </c:pt>
                <c:pt idx="11">
                  <c:v>105.3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graphic!$O$13</c:f>
              <c:strCache>
                <c:ptCount val="1"/>
                <c:pt idx="0">
                  <c:v>2019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graphic!$P$13:$AA$13</c:f>
              <c:numCache>
                <c:formatCode>0.0</c:formatCode>
                <c:ptCount val="12"/>
                <c:pt idx="0">
                  <c:v>104.2</c:v>
                </c:pt>
                <c:pt idx="1">
                  <c:v>104.4</c:v>
                </c:pt>
                <c:pt idx="2">
                  <c:v>104.8</c:v>
                </c:pt>
                <c:pt idx="3">
                  <c:v>105.6</c:v>
                </c:pt>
                <c:pt idx="4">
                  <c:v>106.3</c:v>
                </c:pt>
                <c:pt idx="5">
                  <c:v>105.5</c:v>
                </c:pt>
                <c:pt idx="6">
                  <c:v>106.1</c:v>
                </c:pt>
                <c:pt idx="7">
                  <c:v>106.9</c:v>
                </c:pt>
                <c:pt idx="8">
                  <c:v>108.1</c:v>
                </c:pt>
                <c:pt idx="9">
                  <c:v>107.8</c:v>
                </c:pt>
                <c:pt idx="10">
                  <c:v>106.5</c:v>
                </c:pt>
                <c:pt idx="11">
                  <c:v>107.4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graphic!$O$14</c:f>
              <c:strCache>
                <c:ptCount val="1"/>
                <c:pt idx="0">
                  <c:v>2020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graphic!$P$14:$AA$14</c:f>
              <c:numCache>
                <c:formatCode>General</c:formatCode>
                <c:ptCount val="12"/>
                <c:pt idx="0" formatCode="0.0">
                  <c:v>107.7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701128"/>
        <c:axId val="142696424"/>
      </c:lineChart>
      <c:catAx>
        <c:axId val="14270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96424"/>
        <c:crosses val="autoZero"/>
        <c:auto val="1"/>
        <c:lblAlgn val="ctr"/>
        <c:lblOffset val="100"/>
        <c:noMultiLvlLbl val="0"/>
      </c:catAx>
      <c:valAx>
        <c:axId val="1426964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4270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76600782691674"/>
          <c:y val="0.24026308669678995"/>
          <c:w val="0.29309379276977082"/>
          <c:h val="6.5184483152448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BCEE6-44D8-4CEF-9B39-91794F3AAAEF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D41D-B999-4668-81F3-3EEAE36C8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4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4AF1E-A3D8-4038-A9EA-CC9E5052918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0CE38-DACB-4C01-ADB1-14CF921C4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6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6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8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9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4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8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24E6-DABD-4D5C-94E8-3097D22A77B6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2CFBF-A45D-46E7-BF48-3AEB4A93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43165" y="2365695"/>
            <a:ext cx="7810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АЙМГИЙН 201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САРЫН НИЙГЭМ ЭДИЙН ЗАСГИЙН</a:t>
            </a:r>
          </a:p>
          <a:p>
            <a:pPr algn="ctr">
              <a:defRPr/>
            </a:pP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ТАНИЛЦУУЛГА</a:t>
            </a:r>
            <a:endParaRPr lang="en-US" sz="3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36030" y="989112"/>
            <a:ext cx="767715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16038" y="60314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2018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01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58880" y="342782"/>
            <a:ext cx="741818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ДУНДГОВЬ АЙМГИЙН СТАТИСТИКИЙН ХЭЛТЭС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449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71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482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6370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3378" y="4880474"/>
            <a:ext cx="9628742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200" dirty="0" smtClean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mn-MN" sz="1400" dirty="0" smtClean="0">
                <a:solidFill>
                  <a:schemeClr val="bg1"/>
                </a:solidFill>
              </a:rPr>
              <a:t>Тус аймагт 2020 оны </a:t>
            </a:r>
            <a:r>
              <a:rPr lang="en-US" sz="1400" dirty="0" smtClean="0">
                <a:solidFill>
                  <a:schemeClr val="bg1"/>
                </a:solidFill>
              </a:rPr>
              <a:t>1</a:t>
            </a:r>
            <a:r>
              <a:rPr lang="mn-MN" sz="1400" dirty="0" smtClean="0">
                <a:solidFill>
                  <a:schemeClr val="bg1"/>
                </a:solidFill>
              </a:rPr>
              <a:t> сарын байдлаар өмнөх оны 12 сартай харьцуулахад хэрэглээний үнийн индекс 0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r>
              <a:rPr lang="mn-MN" sz="1400" dirty="0" smtClean="0">
                <a:solidFill>
                  <a:schemeClr val="bg1"/>
                </a:solidFill>
              </a:rPr>
              <a:t>9 хувиар өсжээ. Хүнсний бараа согтууруулах бус ундааны бүлэг </a:t>
            </a:r>
            <a:r>
              <a:rPr lang="en-US" sz="1400" dirty="0" smtClean="0">
                <a:solidFill>
                  <a:schemeClr val="bg1"/>
                </a:solidFill>
              </a:rPr>
              <a:t>2.0 </a:t>
            </a:r>
            <a:r>
              <a:rPr lang="mn-MN" sz="1400" dirty="0" smtClean="0">
                <a:solidFill>
                  <a:schemeClr val="bg1"/>
                </a:solidFill>
              </a:rPr>
              <a:t>хувиар, хувцас бөс бараа гутал </a:t>
            </a:r>
            <a:r>
              <a:rPr lang="en-US" sz="1400" dirty="0" smtClean="0">
                <a:solidFill>
                  <a:schemeClr val="bg1"/>
                </a:solidFill>
              </a:rPr>
              <a:t>1.2</a:t>
            </a:r>
            <a:r>
              <a:rPr lang="mn-MN" sz="1400" dirty="0" smtClean="0">
                <a:solidFill>
                  <a:schemeClr val="bg1"/>
                </a:solidFill>
              </a:rPr>
              <a:t> хувь, орон сууц, ус цахилгаан, хийн болон бусад түлш </a:t>
            </a:r>
            <a:r>
              <a:rPr lang="en-US" sz="1400" dirty="0" smtClean="0">
                <a:solidFill>
                  <a:schemeClr val="bg1"/>
                </a:solidFill>
              </a:rPr>
              <a:t>0</a:t>
            </a:r>
            <a:r>
              <a:rPr lang="mn-MN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mn-MN" sz="1400" dirty="0" smtClean="0">
                <a:solidFill>
                  <a:schemeClr val="bg1"/>
                </a:solidFill>
              </a:rPr>
              <a:t> хувь, гэр ахуйн тавилга,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n-MN" sz="1400" dirty="0" smtClean="0">
                <a:solidFill>
                  <a:schemeClr val="bg1"/>
                </a:solidFill>
              </a:rPr>
              <a:t> гэр ахуйн барааны бүлэг </a:t>
            </a:r>
            <a:r>
              <a:rPr lang="en-US" sz="1400" dirty="0" smtClean="0">
                <a:solidFill>
                  <a:schemeClr val="bg1"/>
                </a:solidFill>
              </a:rPr>
              <a:t>1</a:t>
            </a:r>
            <a:r>
              <a:rPr lang="mn-MN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smtClean="0">
                <a:solidFill>
                  <a:schemeClr val="bg1"/>
                </a:solidFill>
              </a:rPr>
              <a:t>1</a:t>
            </a:r>
            <a:r>
              <a:rPr lang="mn-MN" sz="1400" dirty="0" smtClean="0">
                <a:solidFill>
                  <a:schemeClr val="bg1"/>
                </a:solidFill>
              </a:rPr>
              <a:t> хувиар, эм тариа эмчилгээний бүлэг</a:t>
            </a:r>
            <a:r>
              <a:rPr lang="en-US" sz="1400" dirty="0" smtClean="0">
                <a:solidFill>
                  <a:schemeClr val="bg1"/>
                </a:solidFill>
              </a:rPr>
              <a:t> 0.6</a:t>
            </a:r>
            <a:r>
              <a:rPr lang="mn-MN" sz="1400" dirty="0" smtClean="0">
                <a:solidFill>
                  <a:schemeClr val="bg1"/>
                </a:solidFill>
              </a:rPr>
              <a:t> хувиар өссөн нь нөлөөлсөн  байна.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619481" y="892367"/>
          <a:ext cx="9595690" cy="391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38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80975"/>
            <a:ext cx="11258550" cy="667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2683" y="4886975"/>
            <a:ext cx="9305370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Тус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аймагт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байдлаар өмнөх оны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 үетэй харьцуулахад хэрэглээний үнийн индекс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</a:t>
            </a:r>
            <a:r>
              <a:rPr lang="mn-MN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хувиар өсжээ. Хэрэглээний үнийн индекс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хувиар өсөхөд хүнсний бараа согтууруулах бус ундааны бүлэг 1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3.4</a:t>
            </a:r>
            <a:r>
              <a:rPr lang="mn-MN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хувиар, согтууруулах ундаа, тамхи мансууруулах бодис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4.8 </a:t>
            </a:r>
            <a:r>
              <a:rPr lang="mn-MN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хувиар,  хувцас бөс бараа гутлын бүлэг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9.9</a:t>
            </a:r>
            <a:r>
              <a:rPr lang="mn-MN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хувь өссөн, орон сууц, ус, цахилгаан, хийн болон бусад түлшний бүлэг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5.5</a:t>
            </a:r>
            <a:r>
              <a:rPr lang="mn-MN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хувиар өссөн, гэр ахуйн тавилга, гэр ахуйн барааны бүлэг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8.3</a:t>
            </a:r>
            <a:r>
              <a:rPr lang="mn-MN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хувь, эм тариа эмчилгээний бүлэг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1.2</a:t>
            </a:r>
            <a:r>
              <a:rPr lang="mn-MN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хувиар, тээврийн бүлэг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1.2</a:t>
            </a:r>
            <a:r>
              <a:rPr lang="mn-MN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хувиар өссөн нь нөлөөлсөн байна. 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883884" y="1222873"/>
          <a:ext cx="9243152" cy="367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7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938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7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8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93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3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482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416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202" y="22034"/>
            <a:ext cx="12349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116</Words>
  <Application>Microsoft Office PowerPoint</Application>
  <PresentationFormat>Widescreen</PresentationFormat>
  <Paragraphs>14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Dorjkhand</dc:creator>
  <cp:lastModifiedBy>Tuvshinjargal</cp:lastModifiedBy>
  <cp:revision>72</cp:revision>
  <cp:lastPrinted>2019-05-17T02:37:53Z</cp:lastPrinted>
  <dcterms:created xsi:type="dcterms:W3CDTF">2019-04-08T08:36:02Z</dcterms:created>
  <dcterms:modified xsi:type="dcterms:W3CDTF">2020-02-14T08:23:31Z</dcterms:modified>
</cp:coreProperties>
</file>