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2" r:id="rId2"/>
    <p:sldId id="272" r:id="rId3"/>
    <p:sldId id="273" r:id="rId4"/>
    <p:sldId id="274" r:id="rId5"/>
    <p:sldId id="275" r:id="rId6"/>
    <p:sldId id="276" r:id="rId7"/>
    <p:sldId id="277" r:id="rId8"/>
    <p:sldId id="278" r:id="rId9"/>
    <p:sldId id="279" r:id="rId10"/>
    <p:sldId id="280" r:id="rId11"/>
    <p:sldId id="281" r:id="rId12"/>
    <p:sldId id="282" r:id="rId13"/>
    <p:sldId id="283" r:id="rId14"/>
    <p:sldId id="266" r:id="rId15"/>
  </p:sldIdLst>
  <p:sldSz cx="12192000" cy="6858000"/>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5" autoAdjust="0"/>
    <p:restoredTop sz="94660"/>
  </p:normalViewPr>
  <p:slideViewPr>
    <p:cSldViewPr snapToGrid="0">
      <p:cViewPr varScale="1">
        <p:scale>
          <a:sx n="101" d="100"/>
          <a:sy n="101" d="100"/>
        </p:scale>
        <p:origin x="126"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lvl1pPr>
          </a:lstStyle>
          <a:p>
            <a:fld id="{315BCEE6-44D8-4CEF-9B39-91794F3AAAEF}" type="datetimeFigureOut">
              <a:rPr lang="en-US" smtClean="0"/>
              <a:pPr/>
              <a:t>5/15/2020</a:t>
            </a:fld>
            <a:endParaRPr lang="en-US"/>
          </a:p>
        </p:txBody>
      </p:sp>
      <p:sp>
        <p:nvSpPr>
          <p:cNvPr id="4" name="Footer Placeholder 3"/>
          <p:cNvSpPr>
            <a:spLocks noGrp="1"/>
          </p:cNvSpPr>
          <p:nvPr>
            <p:ph type="ftr" sz="quarter" idx="2"/>
          </p:nvPr>
        </p:nvSpPr>
        <p:spPr>
          <a:xfrm>
            <a:off x="0" y="9309100"/>
            <a:ext cx="2919413" cy="4905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09100"/>
            <a:ext cx="2919412" cy="490538"/>
          </a:xfrm>
          <a:prstGeom prst="rect">
            <a:avLst/>
          </a:prstGeom>
        </p:spPr>
        <p:txBody>
          <a:bodyPr vert="horz" lIns="91440" tIns="45720" rIns="91440" bIns="45720" rtlCol="0" anchor="b"/>
          <a:lstStyle>
            <a:lvl1pPr algn="r">
              <a:defRPr sz="1200"/>
            </a:lvl1pPr>
          </a:lstStyle>
          <a:p>
            <a:fld id="{B8F6D41D-B999-4668-81F3-3EEAE36C8B6A}" type="slidenum">
              <a:rPr lang="en-US" smtClean="0"/>
              <a:pPr/>
              <a:t>‹#›</a:t>
            </a:fld>
            <a:endParaRPr lang="en-US"/>
          </a:p>
        </p:txBody>
      </p:sp>
    </p:spTree>
    <p:extLst>
      <p:ext uri="{BB962C8B-B14F-4D97-AF65-F5344CB8AC3E}">
        <p14:creationId xmlns:p14="http://schemas.microsoft.com/office/powerpoint/2010/main" val="2074254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16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1684"/>
          </a:xfrm>
          <a:prstGeom prst="rect">
            <a:avLst/>
          </a:prstGeom>
        </p:spPr>
        <p:txBody>
          <a:bodyPr vert="horz" lIns="91440" tIns="45720" rIns="91440" bIns="45720" rtlCol="0"/>
          <a:lstStyle>
            <a:lvl1pPr algn="r">
              <a:defRPr sz="1200"/>
            </a:lvl1pPr>
          </a:lstStyle>
          <a:p>
            <a:fld id="{1DA4AF1E-A3D8-4038-A9EA-CC9E50529180}" type="datetimeFigureOut">
              <a:rPr lang="en-US" smtClean="0"/>
              <a:pPr/>
              <a:t>5/15/2020</a:t>
            </a:fld>
            <a:endParaRPr lang="en-US"/>
          </a:p>
        </p:txBody>
      </p:sp>
      <p:sp>
        <p:nvSpPr>
          <p:cNvPr id="4" name="Slide Image Placeholder 3"/>
          <p:cNvSpPr>
            <a:spLocks noGrp="1" noRot="1" noChangeAspect="1"/>
          </p:cNvSpPr>
          <p:nvPr>
            <p:ph type="sldImg" idx="2"/>
          </p:nvPr>
        </p:nvSpPr>
        <p:spPr>
          <a:xfrm>
            <a:off x="428625" y="1225550"/>
            <a:ext cx="5878513" cy="33067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16076"/>
            <a:ext cx="5388610" cy="385860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07956"/>
            <a:ext cx="2918831" cy="49168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07956"/>
            <a:ext cx="2918831" cy="491683"/>
          </a:xfrm>
          <a:prstGeom prst="rect">
            <a:avLst/>
          </a:prstGeom>
        </p:spPr>
        <p:txBody>
          <a:bodyPr vert="horz" lIns="91440" tIns="45720" rIns="91440" bIns="45720" rtlCol="0" anchor="b"/>
          <a:lstStyle>
            <a:lvl1pPr algn="r">
              <a:defRPr sz="1200"/>
            </a:lvl1pPr>
          </a:lstStyle>
          <a:p>
            <a:fld id="{0610CE38-DACB-4C01-ADB1-14CF921C4B54}" type="slidenum">
              <a:rPr lang="en-US" smtClean="0"/>
              <a:pPr/>
              <a:t>‹#›</a:t>
            </a:fld>
            <a:endParaRPr lang="en-US"/>
          </a:p>
        </p:txBody>
      </p:sp>
    </p:spTree>
    <p:extLst>
      <p:ext uri="{BB962C8B-B14F-4D97-AF65-F5344CB8AC3E}">
        <p14:creationId xmlns:p14="http://schemas.microsoft.com/office/powerpoint/2010/main" val="273746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98513"/>
            <a:ext cx="7086601" cy="39878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1</a:t>
            </a:fld>
            <a:endParaRPr lang="en-US"/>
          </a:p>
        </p:txBody>
      </p:sp>
    </p:spTree>
    <p:extLst>
      <p:ext uri="{BB962C8B-B14F-4D97-AF65-F5344CB8AC3E}">
        <p14:creationId xmlns:p14="http://schemas.microsoft.com/office/powerpoint/2010/main" val="251827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98513"/>
            <a:ext cx="7086601" cy="39878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14</a:t>
            </a:fld>
            <a:endParaRPr lang="en-US"/>
          </a:p>
        </p:txBody>
      </p:sp>
    </p:spTree>
    <p:extLst>
      <p:ext uri="{BB962C8B-B14F-4D97-AF65-F5344CB8AC3E}">
        <p14:creationId xmlns:p14="http://schemas.microsoft.com/office/powerpoint/2010/main" val="100666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E824E6-DABD-4D5C-94E8-3097D22A77B6}"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287165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824E6-DABD-4D5C-94E8-3097D22A77B6}"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43439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824E6-DABD-4D5C-94E8-3097D22A77B6}"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143146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824E6-DABD-4D5C-94E8-3097D22A77B6}"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81198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824E6-DABD-4D5C-94E8-3097D22A77B6}"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188522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E824E6-DABD-4D5C-94E8-3097D22A77B6}" type="datetimeFigureOut">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160659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E824E6-DABD-4D5C-94E8-3097D22A77B6}" type="datetimeFigureOut">
              <a:rPr lang="en-US" smtClean="0"/>
              <a:pPr/>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322082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E824E6-DABD-4D5C-94E8-3097D22A77B6}" type="datetimeFigureOut">
              <a:rPr lang="en-US" smtClean="0"/>
              <a:pPr/>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381964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824E6-DABD-4D5C-94E8-3097D22A77B6}" type="datetimeFigureOut">
              <a:rPr lang="en-US" smtClean="0"/>
              <a:pPr/>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157608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824E6-DABD-4D5C-94E8-3097D22A77B6}" type="datetimeFigureOut">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277122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E824E6-DABD-4D5C-94E8-3097D22A77B6}" type="datetimeFigureOut">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CFBF-A45D-46E7-BF48-3AEB4A932CBD}" type="slidenum">
              <a:rPr lang="en-US" smtClean="0"/>
              <a:pPr/>
              <a:t>‹#›</a:t>
            </a:fld>
            <a:endParaRPr lang="en-US"/>
          </a:p>
        </p:txBody>
      </p:sp>
    </p:spTree>
    <p:extLst>
      <p:ext uri="{BB962C8B-B14F-4D97-AF65-F5344CB8AC3E}">
        <p14:creationId xmlns:p14="http://schemas.microsoft.com/office/powerpoint/2010/main" val="205985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824E6-DABD-4D5C-94E8-3097D22A77B6}" type="datetimeFigureOut">
              <a:rPr lang="en-US" smtClean="0"/>
              <a:pPr/>
              <a:t>5/15/2020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2CFBF-A45D-46E7-BF48-3AEB4A932CBD}" type="slidenum">
              <a:rPr lang="en-US" smtClean="0"/>
              <a:pPr/>
              <a:t>‹#›</a:t>
            </a:fld>
            <a:endParaRPr lang="en-US"/>
          </a:p>
        </p:txBody>
      </p:sp>
    </p:spTree>
    <p:extLst>
      <p:ext uri="{BB962C8B-B14F-4D97-AF65-F5344CB8AC3E}">
        <p14:creationId xmlns:p14="http://schemas.microsoft.com/office/powerpoint/2010/main" val="2437210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43165" y="2365695"/>
            <a:ext cx="7810099" cy="1754326"/>
          </a:xfrm>
          <a:prstGeom prst="rect">
            <a:avLst/>
          </a:prstGeom>
        </p:spPr>
        <p:txBody>
          <a:bodyPr wrap="square">
            <a:spAutoFit/>
          </a:bodyPr>
          <a:lstStyle/>
          <a:p>
            <a:pPr algn="ctr">
              <a:defRPr/>
            </a:pPr>
            <a:r>
              <a:rPr lang="mn-MN" sz="3600" b="1" dirty="0">
                <a:solidFill>
                  <a:srgbClr val="002060"/>
                </a:solidFill>
                <a:latin typeface="Arial" pitchFamily="34" charset="0"/>
                <a:cs typeface="Arial" pitchFamily="34" charset="0"/>
              </a:rPr>
              <a:t>АЙМГИЙН 201</a:t>
            </a:r>
            <a:r>
              <a:rPr lang="en-US" sz="3600" b="1" dirty="0">
                <a:solidFill>
                  <a:srgbClr val="002060"/>
                </a:solidFill>
                <a:latin typeface="Arial" pitchFamily="34" charset="0"/>
                <a:cs typeface="Arial" pitchFamily="34" charset="0"/>
              </a:rPr>
              <a:t>9</a:t>
            </a:r>
            <a:r>
              <a:rPr lang="mn-MN" sz="3600" b="1" dirty="0">
                <a:solidFill>
                  <a:srgbClr val="002060"/>
                </a:solidFill>
                <a:latin typeface="Arial" pitchFamily="34" charset="0"/>
                <a:cs typeface="Arial" pitchFamily="34" charset="0"/>
              </a:rPr>
              <a:t> ОНЫ </a:t>
            </a:r>
            <a:r>
              <a:rPr lang="en-US" sz="3600" b="1" dirty="0">
                <a:solidFill>
                  <a:srgbClr val="002060"/>
                </a:solidFill>
                <a:latin typeface="Arial" pitchFamily="34" charset="0"/>
                <a:cs typeface="Arial" pitchFamily="34" charset="0"/>
              </a:rPr>
              <a:t>3</a:t>
            </a:r>
            <a:r>
              <a:rPr lang="mn-MN" sz="3600" b="1" dirty="0">
                <a:solidFill>
                  <a:srgbClr val="002060"/>
                </a:solidFill>
                <a:latin typeface="Arial" pitchFamily="34" charset="0"/>
                <a:cs typeface="Arial" pitchFamily="34" charset="0"/>
              </a:rPr>
              <a:t> САРЫН НИЙГЭМ ЭДИЙН ЗАСГИЙН</a:t>
            </a:r>
          </a:p>
          <a:p>
            <a:pPr algn="ctr">
              <a:defRPr/>
            </a:pPr>
            <a:r>
              <a:rPr lang="mn-MN" sz="3600" b="1" dirty="0">
                <a:solidFill>
                  <a:srgbClr val="002060"/>
                </a:solidFill>
                <a:latin typeface="Arial" pitchFamily="34" charset="0"/>
                <a:cs typeface="Arial" pitchFamily="34" charset="0"/>
              </a:rPr>
              <a:t>ТАНИЛЦУУЛГА</a:t>
            </a:r>
            <a:endParaRPr lang="en-US" sz="3600" b="1" dirty="0">
              <a:solidFill>
                <a:srgbClr val="FF99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2536030" y="989112"/>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616038" y="6031468"/>
            <a:ext cx="1338828" cy="369332"/>
          </a:xfrm>
          <a:prstGeom prst="rect">
            <a:avLst/>
          </a:prstGeom>
        </p:spPr>
        <p:txBody>
          <a:bodyPr wrap="none">
            <a:spAutoFit/>
          </a:bodyPr>
          <a:lstStyle/>
          <a:p>
            <a:pPr algn="ctr"/>
            <a:r>
              <a:rPr lang="mn-MN" dirty="0">
                <a:solidFill>
                  <a:srgbClr val="002060"/>
                </a:solidFill>
                <a:latin typeface="Arial" panose="020B0604020202020204" pitchFamily="34" charset="0"/>
                <a:ea typeface="Tahoma" pitchFamily="34" charset="0"/>
                <a:cs typeface="Arial" panose="020B0604020202020204" pitchFamily="34" charset="0"/>
              </a:rPr>
              <a:t>2018</a:t>
            </a:r>
            <a:r>
              <a:rPr lang="en-US" dirty="0">
                <a:solidFill>
                  <a:srgbClr val="002060"/>
                </a:solidFill>
                <a:latin typeface="Arial" panose="020B0604020202020204" pitchFamily="34" charset="0"/>
                <a:ea typeface="Tahoma" pitchFamily="34" charset="0"/>
                <a:cs typeface="Arial" panose="020B0604020202020204" pitchFamily="34" charset="0"/>
              </a:rPr>
              <a:t>.</a:t>
            </a:r>
            <a:r>
              <a:rPr lang="mn-MN" dirty="0">
                <a:solidFill>
                  <a:srgbClr val="002060"/>
                </a:solidFill>
                <a:latin typeface="Arial" panose="020B0604020202020204" pitchFamily="34" charset="0"/>
                <a:ea typeface="Tahoma" pitchFamily="34" charset="0"/>
                <a:cs typeface="Arial" panose="020B0604020202020204" pitchFamily="34" charset="0"/>
              </a:rPr>
              <a:t>01</a:t>
            </a:r>
            <a:r>
              <a:rPr lang="en-US" dirty="0">
                <a:solidFill>
                  <a:srgbClr val="002060"/>
                </a:solidFill>
                <a:latin typeface="Arial" panose="020B0604020202020204" pitchFamily="34" charset="0"/>
                <a:ea typeface="Tahoma" pitchFamily="34" charset="0"/>
                <a:cs typeface="Arial" panose="020B0604020202020204" pitchFamily="34" charset="0"/>
              </a:rPr>
              <a:t>.</a:t>
            </a:r>
            <a:r>
              <a:rPr lang="mn-MN" dirty="0">
                <a:solidFill>
                  <a:srgbClr val="002060"/>
                </a:solidFill>
                <a:latin typeface="Arial" panose="020B0604020202020204" pitchFamily="34" charset="0"/>
                <a:ea typeface="Tahoma" pitchFamily="34" charset="0"/>
                <a:cs typeface="Arial" panose="020B0604020202020204" pitchFamily="34" charset="0"/>
              </a:rPr>
              <a:t>1</a:t>
            </a:r>
            <a:r>
              <a:rPr lang="en-US" dirty="0">
                <a:solidFill>
                  <a:srgbClr val="002060"/>
                </a:solidFill>
                <a:latin typeface="Arial" panose="020B0604020202020204" pitchFamily="34" charset="0"/>
                <a:ea typeface="Tahoma" pitchFamily="34" charset="0"/>
                <a:cs typeface="Arial" panose="020B0604020202020204" pitchFamily="34" charset="0"/>
              </a:rPr>
              <a:t>2</a:t>
            </a:r>
          </a:p>
        </p:txBody>
      </p:sp>
      <p:sp>
        <p:nvSpPr>
          <p:cNvPr id="16" name="Rectangle 15"/>
          <p:cNvSpPr/>
          <p:nvPr/>
        </p:nvSpPr>
        <p:spPr>
          <a:xfrm>
            <a:off x="2958880" y="342782"/>
            <a:ext cx="7418185"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mn-MN" sz="2400" b="1" dirty="0">
                <a:solidFill>
                  <a:srgbClr val="002060"/>
                </a:solidFill>
                <a:latin typeface="Arial" panose="020B0604020202020204" pitchFamily="34" charset="0"/>
                <a:ea typeface="Tahoma" pitchFamily="34" charset="0"/>
                <a:cs typeface="Arial" panose="020B0604020202020204" pitchFamily="34" charset="0"/>
              </a:rPr>
              <a:t>ДУНДГОВЬ АЙМГИЙН СТАТИСТИКИЙН ХЭЛТЭС</a:t>
            </a:r>
            <a:endParaRPr lang="en-US" sz="2400" b="1" dirty="0">
              <a:solidFill>
                <a:srgbClr val="002060"/>
              </a:solidFill>
              <a:latin typeface="Arial" panose="020B0604020202020204" pitchFamily="34" charset="0"/>
              <a:ea typeface="Tahoma"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39762"/>
          </a:xfrm>
          <a:prstGeom prst="rect">
            <a:avLst/>
          </a:prstGeom>
        </p:spPr>
      </p:pic>
    </p:spTree>
    <p:extLst>
      <p:ext uri="{BB962C8B-B14F-4D97-AF65-F5344CB8AC3E}">
        <p14:creationId xmlns:p14="http://schemas.microsoft.com/office/powerpoint/2010/main" val="119045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268200" cy="6858000"/>
          </a:xfrm>
          <a:prstGeom prst="rect">
            <a:avLst/>
          </a:prstGeom>
        </p:spPr>
      </p:pic>
    </p:spTree>
    <p:extLst>
      <p:ext uri="{BB962C8B-B14F-4D97-AF65-F5344CB8AC3E}">
        <p14:creationId xmlns:p14="http://schemas.microsoft.com/office/powerpoint/2010/main" val="4272339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 y="0"/>
            <a:ext cx="12087225" cy="6858000"/>
          </a:xfrm>
          <a:prstGeom prst="rect">
            <a:avLst/>
          </a:prstGeom>
        </p:spPr>
      </p:pic>
    </p:spTree>
    <p:extLst>
      <p:ext uri="{BB962C8B-B14F-4D97-AF65-F5344CB8AC3E}">
        <p14:creationId xmlns:p14="http://schemas.microsoft.com/office/powerpoint/2010/main" val="514401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1563703" cy="6858000"/>
          </a:xfrm>
          <a:prstGeom prst="rect">
            <a:avLst/>
          </a:prstGeom>
        </p:spPr>
      </p:pic>
      <p:sp>
        <p:nvSpPr>
          <p:cNvPr id="6" name="TextBox 5"/>
          <p:cNvSpPr txBox="1"/>
          <p:nvPr/>
        </p:nvSpPr>
        <p:spPr>
          <a:xfrm>
            <a:off x="1553378" y="4880474"/>
            <a:ext cx="9628742" cy="1323439"/>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buFont typeface="Wingdings" panose="05000000000000000000" pitchFamily="2" charset="2"/>
              <a:buChar char="Ø"/>
              <a:defRPr/>
            </a:pPr>
            <a:endParaRPr lang="en-US" sz="1200" dirty="0" smtClean="0">
              <a:solidFill>
                <a:prstClr val="black"/>
              </a:solidFill>
            </a:endParaRPr>
          </a:p>
          <a:p>
            <a:pPr marL="285750" indent="-285750" algn="just">
              <a:buFont typeface="Wingdings" panose="05000000000000000000" pitchFamily="2" charset="2"/>
              <a:buChar char="Ø"/>
              <a:defRPr/>
            </a:pPr>
            <a:r>
              <a:rPr lang="mn-MN" sz="1400" dirty="0" smtClean="0">
                <a:solidFill>
                  <a:prstClr val="white"/>
                </a:solidFill>
              </a:rPr>
              <a:t>Тус аймагт 2020 оны </a:t>
            </a:r>
            <a:r>
              <a:rPr lang="mn-MN" sz="1400" dirty="0">
                <a:solidFill>
                  <a:prstClr val="white"/>
                </a:solidFill>
              </a:rPr>
              <a:t>4</a:t>
            </a:r>
            <a:r>
              <a:rPr lang="mn-MN" sz="1400" dirty="0" smtClean="0">
                <a:solidFill>
                  <a:prstClr val="white"/>
                </a:solidFill>
              </a:rPr>
              <a:t> сарын байдлаар өмнөх оны 12 сартай харьцуулахад хэрэглээний үнийн индекс </a:t>
            </a:r>
            <a:r>
              <a:rPr lang="mn-MN" sz="1400" dirty="0">
                <a:solidFill>
                  <a:prstClr val="white"/>
                </a:solidFill>
              </a:rPr>
              <a:t>2</a:t>
            </a:r>
            <a:r>
              <a:rPr lang="en-US" sz="1400" dirty="0" smtClean="0">
                <a:solidFill>
                  <a:prstClr val="white"/>
                </a:solidFill>
              </a:rPr>
              <a:t>.</a:t>
            </a:r>
            <a:r>
              <a:rPr lang="mn-MN" sz="1400" dirty="0">
                <a:solidFill>
                  <a:prstClr val="white"/>
                </a:solidFill>
              </a:rPr>
              <a:t>2</a:t>
            </a:r>
            <a:r>
              <a:rPr lang="mn-MN" sz="1400" dirty="0" smtClean="0">
                <a:solidFill>
                  <a:prstClr val="white"/>
                </a:solidFill>
              </a:rPr>
              <a:t> хувиар өсжээ. Хүнсний бараа согтууруулах бус ундааны бүлэг </a:t>
            </a:r>
            <a:r>
              <a:rPr lang="mn-MN" sz="1400" dirty="0">
                <a:solidFill>
                  <a:prstClr val="white"/>
                </a:solidFill>
              </a:rPr>
              <a:t>7</a:t>
            </a:r>
            <a:r>
              <a:rPr lang="en-US" sz="1400" dirty="0" smtClean="0">
                <a:solidFill>
                  <a:prstClr val="white"/>
                </a:solidFill>
              </a:rPr>
              <a:t>.</a:t>
            </a:r>
            <a:r>
              <a:rPr lang="mn-MN" sz="1400" dirty="0">
                <a:solidFill>
                  <a:prstClr val="white"/>
                </a:solidFill>
              </a:rPr>
              <a:t>0</a:t>
            </a:r>
            <a:r>
              <a:rPr lang="en-US" sz="1400" dirty="0" smtClean="0">
                <a:solidFill>
                  <a:prstClr val="white"/>
                </a:solidFill>
              </a:rPr>
              <a:t> </a:t>
            </a:r>
            <a:r>
              <a:rPr lang="mn-MN" sz="1400" dirty="0" smtClean="0">
                <a:solidFill>
                  <a:prstClr val="white"/>
                </a:solidFill>
              </a:rPr>
              <a:t>хувиар, согтууруулах ундаа, тамхи, мансууруулах бодис 1.6 хувиар, хувцас бөс бараа гутал 2</a:t>
            </a:r>
            <a:r>
              <a:rPr lang="en-US" sz="1400" dirty="0" smtClean="0">
                <a:solidFill>
                  <a:prstClr val="white"/>
                </a:solidFill>
              </a:rPr>
              <a:t>.</a:t>
            </a:r>
            <a:r>
              <a:rPr lang="mn-MN" sz="1400" dirty="0">
                <a:solidFill>
                  <a:prstClr val="white"/>
                </a:solidFill>
              </a:rPr>
              <a:t>6</a:t>
            </a:r>
            <a:r>
              <a:rPr lang="mn-MN" sz="1400" dirty="0" smtClean="0">
                <a:solidFill>
                  <a:prstClr val="white"/>
                </a:solidFill>
              </a:rPr>
              <a:t> хувь, орон сууц, ус цахилгаан, хийн болон бусад түлш </a:t>
            </a:r>
            <a:r>
              <a:rPr lang="en-US" sz="1400" dirty="0" smtClean="0">
                <a:solidFill>
                  <a:prstClr val="white"/>
                </a:solidFill>
              </a:rPr>
              <a:t>0</a:t>
            </a:r>
            <a:r>
              <a:rPr lang="mn-MN" sz="1400" dirty="0" smtClean="0">
                <a:solidFill>
                  <a:prstClr val="white"/>
                </a:solidFill>
              </a:rPr>
              <a:t>.</a:t>
            </a:r>
            <a:r>
              <a:rPr lang="mn-MN" sz="1400" dirty="0">
                <a:solidFill>
                  <a:prstClr val="white"/>
                </a:solidFill>
              </a:rPr>
              <a:t>2</a:t>
            </a:r>
            <a:r>
              <a:rPr lang="mn-MN" sz="1400" dirty="0" smtClean="0">
                <a:solidFill>
                  <a:prstClr val="white"/>
                </a:solidFill>
              </a:rPr>
              <a:t> хувь, гэр ахуйн тавилга,</a:t>
            </a:r>
            <a:r>
              <a:rPr lang="en-US" sz="1400" dirty="0" smtClean="0">
                <a:solidFill>
                  <a:prstClr val="white"/>
                </a:solidFill>
              </a:rPr>
              <a:t> </a:t>
            </a:r>
            <a:r>
              <a:rPr lang="mn-MN" sz="1400" dirty="0" smtClean="0">
                <a:solidFill>
                  <a:prstClr val="white"/>
                </a:solidFill>
              </a:rPr>
              <a:t> гэр ахуйн барааны бүлэг </a:t>
            </a:r>
            <a:r>
              <a:rPr lang="en-US" sz="1400" dirty="0">
                <a:solidFill>
                  <a:prstClr val="white"/>
                </a:solidFill>
              </a:rPr>
              <a:t>2</a:t>
            </a:r>
            <a:r>
              <a:rPr lang="mn-MN" sz="1400" dirty="0" smtClean="0">
                <a:solidFill>
                  <a:prstClr val="white"/>
                </a:solidFill>
              </a:rPr>
              <a:t>.</a:t>
            </a:r>
            <a:r>
              <a:rPr lang="mn-MN" sz="1400" dirty="0">
                <a:solidFill>
                  <a:prstClr val="white"/>
                </a:solidFill>
              </a:rPr>
              <a:t>0</a:t>
            </a:r>
            <a:r>
              <a:rPr lang="mn-MN" sz="1400" dirty="0" smtClean="0">
                <a:solidFill>
                  <a:prstClr val="white"/>
                </a:solidFill>
              </a:rPr>
              <a:t> хувиар, эм тариа эмчилгээний бүлэг</a:t>
            </a:r>
            <a:r>
              <a:rPr lang="en-US" sz="1400" dirty="0" smtClean="0">
                <a:solidFill>
                  <a:prstClr val="white"/>
                </a:solidFill>
              </a:rPr>
              <a:t> </a:t>
            </a:r>
            <a:r>
              <a:rPr lang="mn-MN" sz="1400" dirty="0" smtClean="0">
                <a:solidFill>
                  <a:prstClr val="white"/>
                </a:solidFill>
              </a:rPr>
              <a:t>2</a:t>
            </a:r>
            <a:r>
              <a:rPr lang="en-US" sz="1400" dirty="0" smtClean="0">
                <a:solidFill>
                  <a:prstClr val="white"/>
                </a:solidFill>
              </a:rPr>
              <a:t>.4</a:t>
            </a:r>
            <a:r>
              <a:rPr lang="mn-MN" sz="1400" dirty="0" smtClean="0">
                <a:solidFill>
                  <a:prstClr val="white"/>
                </a:solidFill>
              </a:rPr>
              <a:t> хувиар өссөн нь нөлөөлсөн  байна.</a:t>
            </a:r>
            <a:endParaRPr lang="en-US" sz="1400" dirty="0" smtClean="0">
              <a:solidFill>
                <a:prstClr val="white"/>
              </a:solidFill>
            </a:endParaRPr>
          </a:p>
          <a:p>
            <a:pPr marL="285750" indent="-285750" algn="just">
              <a:buFont typeface="Wingdings" panose="05000000000000000000" pitchFamily="2" charset="2"/>
              <a:buChar char="Ø"/>
              <a:defRPr/>
            </a:pPr>
            <a:endParaRPr lang="en-US" sz="1200" dirty="0" smtClean="0">
              <a:solidFill>
                <a:prstClr val="black"/>
              </a:solidFill>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1553378" y="1028545"/>
            <a:ext cx="9628742" cy="3667280"/>
          </a:xfrm>
          <a:prstGeom prst="rect">
            <a:avLst/>
          </a:prstGeom>
        </p:spPr>
      </p:pic>
    </p:spTree>
    <p:extLst>
      <p:ext uri="{BB962C8B-B14F-4D97-AF65-F5344CB8AC3E}">
        <p14:creationId xmlns:p14="http://schemas.microsoft.com/office/powerpoint/2010/main" val="1171787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75" y="180975"/>
            <a:ext cx="11258550" cy="6677025"/>
          </a:xfrm>
          <a:prstGeom prst="rect">
            <a:avLst/>
          </a:prstGeom>
        </p:spPr>
      </p:pic>
      <p:sp>
        <p:nvSpPr>
          <p:cNvPr id="4" name="TextBox 3"/>
          <p:cNvSpPr txBox="1"/>
          <p:nvPr/>
        </p:nvSpPr>
        <p:spPr>
          <a:xfrm>
            <a:off x="1832683" y="4886975"/>
            <a:ext cx="9305370" cy="1200329"/>
          </a:xfrm>
          <a:prstGeom prst="rect">
            <a:avLst/>
          </a:prstGeom>
          <a:solidFill>
            <a:schemeClr val="accent5">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just">
              <a:buFont typeface="Wingdings" panose="05000000000000000000" pitchFamily="2" charset="2"/>
              <a:buChar char="Ø"/>
              <a:defRPr/>
            </a:pPr>
            <a:endParaRPr lang="en-US" sz="1200" dirty="0" smtClean="0">
              <a:solidFill>
                <a:prstClr val="black"/>
              </a:solidFill>
              <a:latin typeface="Arial" panose="020B0604020202020204" pitchFamily="34" charset="0"/>
              <a:cs typeface="Arial" panose="020B0604020202020204" pitchFamily="34" charset="0"/>
            </a:endParaRPr>
          </a:p>
          <a:p>
            <a:r>
              <a:rPr lang="mn-MN" sz="1200" dirty="0" smtClean="0">
                <a:solidFill>
                  <a:prstClr val="white"/>
                </a:solidFill>
                <a:latin typeface="Arial" panose="020B0604020202020204" pitchFamily="34" charset="0"/>
                <a:cs typeface="Arial" panose="020B0604020202020204" pitchFamily="34" charset="0"/>
              </a:rPr>
              <a:t>	Тус </a:t>
            </a:r>
            <a:r>
              <a:rPr lang="mn-MN" sz="1200" dirty="0">
                <a:solidFill>
                  <a:prstClr val="white"/>
                </a:solidFill>
                <a:latin typeface="Arial" panose="020B0604020202020204" pitchFamily="34" charset="0"/>
                <a:cs typeface="Arial" panose="020B0604020202020204" pitchFamily="34" charset="0"/>
              </a:rPr>
              <a:t>аймагт </a:t>
            </a:r>
            <a:r>
              <a:rPr lang="mn-MN" sz="1200" dirty="0" smtClean="0">
                <a:solidFill>
                  <a:prstClr val="white"/>
                </a:solidFill>
                <a:latin typeface="Arial" panose="020B0604020202020204" pitchFamily="34" charset="0"/>
                <a:cs typeface="Arial" panose="020B0604020202020204" pitchFamily="34" charset="0"/>
              </a:rPr>
              <a:t>20</a:t>
            </a:r>
            <a:r>
              <a:rPr lang="en-US" sz="1200" dirty="0" smtClean="0">
                <a:solidFill>
                  <a:prstClr val="white"/>
                </a:solidFill>
                <a:latin typeface="Arial" panose="020B0604020202020204" pitchFamily="34" charset="0"/>
                <a:cs typeface="Arial" panose="020B0604020202020204" pitchFamily="34" charset="0"/>
              </a:rPr>
              <a:t>20</a:t>
            </a:r>
            <a:r>
              <a:rPr lang="mn-MN" sz="1200" dirty="0" smtClean="0">
                <a:solidFill>
                  <a:prstClr val="white"/>
                </a:solidFill>
                <a:latin typeface="Arial" panose="020B0604020202020204" pitchFamily="34" charset="0"/>
                <a:cs typeface="Arial" panose="020B0604020202020204" pitchFamily="34" charset="0"/>
              </a:rPr>
              <a:t> </a:t>
            </a:r>
            <a:r>
              <a:rPr lang="mn-MN" sz="1200" dirty="0">
                <a:solidFill>
                  <a:prstClr val="white"/>
                </a:solidFill>
                <a:latin typeface="Arial" panose="020B0604020202020204" pitchFamily="34" charset="0"/>
                <a:cs typeface="Arial" panose="020B0604020202020204" pitchFamily="34" charset="0"/>
              </a:rPr>
              <a:t>оны </a:t>
            </a:r>
            <a:r>
              <a:rPr lang="mn-MN" sz="1200" dirty="0" smtClean="0">
                <a:solidFill>
                  <a:prstClr val="white"/>
                </a:solidFill>
                <a:latin typeface="Arial" panose="020B0604020202020204" pitchFamily="34" charset="0"/>
                <a:cs typeface="Arial" panose="020B0604020202020204" pitchFamily="34" charset="0"/>
              </a:rPr>
              <a:t>4 </a:t>
            </a:r>
            <a:r>
              <a:rPr lang="mn-MN" sz="1200" dirty="0">
                <a:solidFill>
                  <a:prstClr val="white"/>
                </a:solidFill>
                <a:latin typeface="Arial" panose="020B0604020202020204" pitchFamily="34" charset="0"/>
                <a:cs typeface="Arial" panose="020B0604020202020204" pitchFamily="34" charset="0"/>
              </a:rPr>
              <a:t>сарын байдлаар өмнөх оны </a:t>
            </a:r>
            <a:r>
              <a:rPr lang="mn-MN" sz="1200" dirty="0" smtClean="0">
                <a:solidFill>
                  <a:prstClr val="white"/>
                </a:solidFill>
                <a:latin typeface="Arial" panose="020B0604020202020204" pitchFamily="34" charset="0"/>
                <a:cs typeface="Arial" panose="020B0604020202020204" pitchFamily="34" charset="0"/>
              </a:rPr>
              <a:t>мөн үетэй харьцуулахад хэрэглээний үнийн индекс </a:t>
            </a:r>
            <a:r>
              <a:rPr lang="mn-MN" sz="1200" dirty="0">
                <a:solidFill>
                  <a:prstClr val="white"/>
                </a:solidFill>
                <a:latin typeface="Arial" pitchFamily="34" charset="0"/>
                <a:cs typeface="Arial" pitchFamily="34" charset="0"/>
              </a:rPr>
              <a:t>6</a:t>
            </a:r>
            <a:r>
              <a:rPr lang="en-US" sz="1200" dirty="0" smtClean="0">
                <a:solidFill>
                  <a:prstClr val="white"/>
                </a:solidFill>
                <a:latin typeface="Arial" pitchFamily="34" charset="0"/>
                <a:cs typeface="Arial" pitchFamily="34" charset="0"/>
              </a:rPr>
              <a:t>.</a:t>
            </a:r>
            <a:r>
              <a:rPr lang="mn-MN" sz="1200" dirty="0">
                <a:solidFill>
                  <a:prstClr val="white"/>
                </a:solidFill>
                <a:latin typeface="Arial" pitchFamily="34" charset="0"/>
                <a:cs typeface="Arial" pitchFamily="34" charset="0"/>
              </a:rPr>
              <a:t>5</a:t>
            </a:r>
            <a:r>
              <a:rPr lang="mn-MN" sz="1200" dirty="0" smtClean="0">
                <a:solidFill>
                  <a:prstClr val="white"/>
                </a:solidFill>
                <a:latin typeface="Arial" pitchFamily="34" charset="0"/>
                <a:cs typeface="Arial" pitchFamily="34" charset="0"/>
              </a:rPr>
              <a:t> хувиар өсжээ. </a:t>
            </a:r>
            <a:r>
              <a:rPr lang="mn-MN" sz="1200" dirty="0">
                <a:solidFill>
                  <a:prstClr val="white"/>
                </a:solidFill>
                <a:latin typeface="Arial" pitchFamily="34" charset="0"/>
                <a:cs typeface="Arial" pitchFamily="34" charset="0"/>
              </a:rPr>
              <a:t>Хэрэглээний үнийн индекс 6.5 хувиар өсөхөд хүнсний бараа согтууруулах бус ундааны бүлэг 10.3 хувиар, согтууруулах ундаа, тамхи мансууруулах бодис 2.0 хувиар,  хувцас бөс бараа гутлын бүлэг 9.5 хувь өссөн, орон сууц, ус, цахилгаан, хийн болон бусад түлшний бүлэг 8.0 хувиар өссөн, гэр ахуйн тавилга, гэр ахуйн барааны бүлэг 5.5 хувь, эм тариа эмчилгээний бүлэг 2.9 хувиар өссөн, тээврийн бүлэг 2.9 хувиар буурсан нь нөлөөлсөн байна. </a:t>
            </a:r>
            <a:endParaRPr lang="en-US" sz="1200" dirty="0">
              <a:solidFill>
                <a:prstClr val="black"/>
              </a:solidFill>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1832684" y="1054958"/>
            <a:ext cx="9305370" cy="3832017"/>
          </a:xfrm>
          <a:prstGeom prst="rect">
            <a:avLst/>
          </a:prstGeom>
        </p:spPr>
      </p:pic>
    </p:spTree>
    <p:extLst>
      <p:ext uri="{BB962C8B-B14F-4D97-AF65-F5344CB8AC3E}">
        <p14:creationId xmlns:p14="http://schemas.microsoft.com/office/powerpoint/2010/main" val="4017604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2107189"/>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6" y="-1"/>
            <a:ext cx="12125324" cy="6742961"/>
          </a:xfrm>
          <a:prstGeom prst="rect">
            <a:avLst/>
          </a:prstGeom>
        </p:spPr>
      </p:pic>
    </p:spTree>
    <p:extLst>
      <p:ext uri="{BB962C8B-B14F-4D97-AF65-F5344CB8AC3E}">
        <p14:creationId xmlns:p14="http://schemas.microsoft.com/office/powerpoint/2010/main" val="601376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0"/>
            <a:ext cx="11849100" cy="6858000"/>
          </a:xfrm>
          <a:prstGeom prst="rect">
            <a:avLst/>
          </a:prstGeom>
        </p:spPr>
      </p:pic>
    </p:spTree>
    <p:extLst>
      <p:ext uri="{BB962C8B-B14F-4D97-AF65-F5344CB8AC3E}">
        <p14:creationId xmlns:p14="http://schemas.microsoft.com/office/powerpoint/2010/main" val="2339687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
            <a:ext cx="12372974" cy="6715126"/>
          </a:xfrm>
          <a:prstGeom prst="rect">
            <a:avLst/>
          </a:prstGeom>
        </p:spPr>
      </p:pic>
    </p:spTree>
    <p:extLst>
      <p:ext uri="{BB962C8B-B14F-4D97-AF65-F5344CB8AC3E}">
        <p14:creationId xmlns:p14="http://schemas.microsoft.com/office/powerpoint/2010/main" val="622177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2141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6300" cy="6858000"/>
          </a:xfrm>
          <a:prstGeom prst="rect">
            <a:avLst/>
          </a:prstGeom>
        </p:spPr>
      </p:pic>
    </p:spTree>
    <p:extLst>
      <p:ext uri="{BB962C8B-B14F-4D97-AF65-F5344CB8AC3E}">
        <p14:creationId xmlns:p14="http://schemas.microsoft.com/office/powerpoint/2010/main" val="112032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12077700" cy="6858000"/>
          </a:xfrm>
          <a:prstGeom prst="rect">
            <a:avLst/>
          </a:prstGeom>
        </p:spPr>
      </p:pic>
    </p:spTree>
    <p:extLst>
      <p:ext uri="{BB962C8B-B14F-4D97-AF65-F5344CB8AC3E}">
        <p14:creationId xmlns:p14="http://schemas.microsoft.com/office/powerpoint/2010/main" val="4206498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0"/>
            <a:ext cx="12553950" cy="6858000"/>
          </a:xfrm>
          <a:prstGeom prst="rect">
            <a:avLst/>
          </a:prstGeom>
        </p:spPr>
      </p:pic>
    </p:spTree>
    <p:extLst>
      <p:ext uri="{BB962C8B-B14F-4D97-AF65-F5344CB8AC3E}">
        <p14:creationId xmlns:p14="http://schemas.microsoft.com/office/powerpoint/2010/main" val="4085461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34"/>
            <a:ext cx="12192000" cy="6858000"/>
          </a:xfrm>
          <a:prstGeom prst="rect">
            <a:avLst/>
          </a:prstGeom>
        </p:spPr>
      </p:pic>
    </p:spTree>
    <p:extLst>
      <p:ext uri="{BB962C8B-B14F-4D97-AF65-F5344CB8AC3E}">
        <p14:creationId xmlns:p14="http://schemas.microsoft.com/office/powerpoint/2010/main" val="3947225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2180</TotalTime>
  <Words>111</Words>
  <Application>Microsoft Office PowerPoint</Application>
  <PresentationFormat>Widescreen</PresentationFormat>
  <Paragraphs>10</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Dorjkhand</dc:creator>
  <cp:lastModifiedBy>Ariunjargal</cp:lastModifiedBy>
  <cp:revision>86</cp:revision>
  <cp:lastPrinted>2019-05-17T02:37:53Z</cp:lastPrinted>
  <dcterms:created xsi:type="dcterms:W3CDTF">2019-04-08T08:36:02Z</dcterms:created>
  <dcterms:modified xsi:type="dcterms:W3CDTF">2020-05-15T02:27:00Z</dcterms:modified>
</cp:coreProperties>
</file>