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charts/chart3.xml" ContentType="application/vnd.openxmlformats-officedocument.drawingml.char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diagrams/drawing5.xml" ContentType="application/vnd.ms-office.drawingml.diagramDrawing+xml"/>
  <Override PartName="/ppt/diagrams/drawing4.xml" ContentType="application/vnd.ms-office.drawingml.diagramDrawing+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quickStyle3.xml" ContentType="application/vnd.openxmlformats-officedocument.drawingml.diagramStyle+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320" r:id="rId2"/>
    <p:sldId id="358" r:id="rId3"/>
    <p:sldId id="359" r:id="rId4"/>
    <p:sldId id="321" r:id="rId5"/>
    <p:sldId id="353" r:id="rId6"/>
    <p:sldId id="354" r:id="rId7"/>
    <p:sldId id="349" r:id="rId8"/>
    <p:sldId id="348" r:id="rId9"/>
    <p:sldId id="323" r:id="rId10"/>
    <p:sldId id="362" r:id="rId11"/>
    <p:sldId id="357" r:id="rId12"/>
    <p:sldId id="360" r:id="rId13"/>
    <p:sldId id="361" r:id="rId14"/>
    <p:sldId id="363" r:id="rId15"/>
    <p:sldId id="364" r:id="rId16"/>
    <p:sldId id="365" r:id="rId17"/>
    <p:sldId id="330"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9900"/>
    <a:srgbClr val="CC3300"/>
    <a:srgbClr val="00CC00"/>
    <a:srgbClr val="66FF66"/>
    <a:srgbClr val="FFFFFF"/>
    <a:srgbClr val="00CC66"/>
    <a:srgbClr val="009900"/>
    <a:srgbClr val="00FF00"/>
    <a:srgbClr val="008000"/>
    <a:srgbClr val="339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838" autoAdjust="0"/>
    <p:restoredTop sz="88979" autoAdjust="0"/>
  </p:normalViewPr>
  <p:slideViewPr>
    <p:cSldViewPr>
      <p:cViewPr>
        <p:scale>
          <a:sx n="66" d="100"/>
          <a:sy n="66" d="100"/>
        </p:scale>
        <p:origin x="-1014" y="-6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dmin\AppData\Local\Temp\mal-dinamik-2016.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tuvshin\taniltsuulga\2017-12\&#1053;&#1101;&#1075;&#1090;&#1075;&#1101;&#1083;%20&#1093;&#1199;&#1089;&#1085;&#1101;&#1075;&#1090;.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tuvshin\taniltsuulga\2017-12\&#1053;&#1101;&#1075;&#1090;&#1075;&#1101;&#1083;%20&#1093;&#1199;&#1089;&#1085;&#1101;&#1075;&#1090;.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2.0146514335751951E-2"/>
          <c:y val="5.8432910485967784E-2"/>
          <c:w val="0.95970697132849681"/>
          <c:h val="0.48241282328415602"/>
        </c:manualLayout>
      </c:layout>
      <c:lineChart>
        <c:grouping val="stacked"/>
        <c:ser>
          <c:idx val="0"/>
          <c:order val="0"/>
          <c:tx>
            <c:strRef>
              <c:f>Sheet1!$A$4</c:f>
              <c:strCache>
                <c:ptCount val="1"/>
                <c:pt idx="0">
                  <c:v>малын тоо</c:v>
                </c:pt>
              </c:strCache>
            </c:strRef>
          </c:tx>
          <c:marker>
            <c:symbol val="none"/>
          </c:marker>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3"/>
              <c:delete val="1"/>
            </c:dLbl>
            <c:dLbl>
              <c:idx val="14"/>
              <c:delete val="1"/>
            </c:dLbl>
            <c:dLbl>
              <c:idx val="15"/>
              <c:delete val="1"/>
            </c:dLbl>
            <c:dLbl>
              <c:idx val="16"/>
              <c:delete val="1"/>
            </c:dLbl>
            <c:dLbl>
              <c:idx val="17"/>
              <c:delete val="1"/>
            </c:dLbl>
            <c:dLbl>
              <c:idx val="18"/>
              <c:layout>
                <c:manualLayout>
                  <c:x val="-0.43772881147679288"/>
                  <c:y val="0.15405040037209697"/>
                </c:manualLayout>
              </c:layout>
              <c:tx>
                <c:rich>
                  <a:bodyPr/>
                  <a:lstStyle/>
                  <a:p>
                    <a:r>
                      <a:rPr lang="en-US"/>
                      <a:t>1351.9</a:t>
                    </a:r>
                  </a:p>
                </c:rich>
              </c:tx>
              <c:dLblPos val="ctr"/>
              <c:showVal val="1"/>
            </c:dLbl>
            <c:dLbl>
              <c:idx val="19"/>
              <c:delete val="1"/>
            </c:dLbl>
            <c:dLbl>
              <c:idx val="20"/>
              <c:delete val="1"/>
            </c:dLbl>
            <c:dLbl>
              <c:idx val="21"/>
              <c:delete val="1"/>
            </c:dLbl>
            <c:dLbl>
              <c:idx val="22"/>
              <c:delete val="1"/>
            </c:dLbl>
            <c:dLbl>
              <c:idx val="23"/>
              <c:delete val="1"/>
            </c:dLbl>
            <c:dLbl>
              <c:idx val="24"/>
              <c:delete val="1"/>
            </c:dLbl>
            <c:dLbl>
              <c:idx val="25"/>
              <c:delete val="1"/>
            </c:dLbl>
            <c:dLbl>
              <c:idx val="26"/>
              <c:delete val="1"/>
            </c:dLbl>
            <c:dLbl>
              <c:idx val="27"/>
              <c:delete val="1"/>
            </c:dLbl>
            <c:dLbl>
              <c:idx val="28"/>
              <c:delete val="1"/>
            </c:dLbl>
            <c:dLbl>
              <c:idx val="29"/>
              <c:delete val="1"/>
            </c:dLbl>
            <c:dLbl>
              <c:idx val="30"/>
              <c:delete val="1"/>
            </c:dLbl>
            <c:dLbl>
              <c:idx val="31"/>
              <c:delete val="1"/>
            </c:dLbl>
            <c:dLbl>
              <c:idx val="32"/>
              <c:delete val="1"/>
            </c:dLbl>
            <c:dLbl>
              <c:idx val="33"/>
              <c:layout>
                <c:manualLayout>
                  <c:x val="-0.58058591313030661"/>
                  <c:y val="0.14342623482919381"/>
                </c:manualLayout>
              </c:layout>
              <c:tx>
                <c:rich>
                  <a:bodyPr/>
                  <a:lstStyle/>
                  <a:p>
                    <a:r>
                      <a:rPr lang="en-US"/>
                      <a:t>1505.5</a:t>
                    </a:r>
                  </a:p>
                </c:rich>
              </c:tx>
              <c:dLblPos val="ctr"/>
              <c:showVal val="1"/>
            </c:dLbl>
            <c:dLbl>
              <c:idx val="34"/>
              <c:layout>
                <c:manualLayout>
                  <c:x val="-0.31135522155253048"/>
                  <c:y val="0.22841955917241963"/>
                </c:manualLayout>
              </c:layout>
              <c:tx>
                <c:rich>
                  <a:bodyPr/>
                  <a:lstStyle/>
                  <a:p>
                    <a:r>
                      <a:rPr lang="en-US"/>
                      <a:t>1282.8</a:t>
                    </a:r>
                  </a:p>
                </c:rich>
              </c:tx>
              <c:dLblPos val="ctr"/>
              <c:showVal val="1"/>
            </c:dLbl>
            <c:dLbl>
              <c:idx val="35"/>
              <c:layout>
                <c:manualLayout>
                  <c:x val="-0.43772881147679288"/>
                  <c:y val="0.20717122808661287"/>
                </c:manualLayout>
              </c:layout>
              <c:tx>
                <c:rich>
                  <a:bodyPr/>
                  <a:lstStyle/>
                  <a:p>
                    <a:r>
                      <a:rPr lang="en-US"/>
                      <a:t>2212.8</a:t>
                    </a:r>
                  </a:p>
                </c:rich>
              </c:tx>
              <c:dLblPos val="ctr"/>
              <c:showVal val="1"/>
            </c:dLbl>
            <c:dLbl>
              <c:idx val="36"/>
              <c:layout>
                <c:manualLayout>
                  <c:x val="-0.10622707558851059"/>
                  <c:y val="0.30454285318056401"/>
                </c:manualLayout>
              </c:layout>
              <c:tx>
                <c:rich>
                  <a:bodyPr/>
                  <a:lstStyle/>
                  <a:p>
                    <a:r>
                      <a:rPr lang="en-US"/>
                      <a:t>1111.5</a:t>
                    </a:r>
                  </a:p>
                </c:rich>
              </c:tx>
              <c:dLblPos val="ctr"/>
              <c:showVal val="1"/>
            </c:dLbl>
            <c:dLbl>
              <c:idx val="37"/>
              <c:layout>
                <c:manualLayout>
                  <c:x val="-3.6630026065003637E-3"/>
                  <c:y val="-4.3410831515189423E-2"/>
                </c:manualLayout>
              </c:layout>
              <c:tx>
                <c:rich>
                  <a:bodyPr/>
                  <a:lstStyle/>
                  <a:p>
                    <a:r>
                      <a:rPr lang="en-US"/>
                      <a:t>3593.0</a:t>
                    </a:r>
                  </a:p>
                </c:rich>
              </c:tx>
              <c:dLblPos val="ctr"/>
              <c:showVal val="1"/>
            </c:dLbl>
            <c:dLblPos val="ctr"/>
            <c:showVal val="1"/>
          </c:dLbls>
          <c:cat>
            <c:strRef>
              <c:f>Sheet1!$B$3:$AM$3</c:f>
              <c:strCache>
                <c:ptCount val="38"/>
                <c:pt idx="0">
                  <c:v>1980 он</c:v>
                </c:pt>
                <c:pt idx="10">
                  <c:v>1990 он</c:v>
                </c:pt>
                <c:pt idx="18">
                  <c:v>1998 он</c:v>
                </c:pt>
                <c:pt idx="20">
                  <c:v>2000 он</c:v>
                </c:pt>
                <c:pt idx="29">
                  <c:v>2009 он </c:v>
                </c:pt>
                <c:pt idx="30">
                  <c:v>2010 он</c:v>
                </c:pt>
                <c:pt idx="37">
                  <c:v>2017</c:v>
                </c:pt>
              </c:strCache>
            </c:strRef>
          </c:cat>
          <c:val>
            <c:numRef>
              <c:f>Sheet1!$B$4:$AM$4</c:f>
              <c:numCache>
                <c:formatCode>General</c:formatCode>
                <c:ptCount val="38"/>
                <c:pt idx="0">
                  <c:v>1351897</c:v>
                </c:pt>
                <c:pt idx="1">
                  <c:v>1288436</c:v>
                </c:pt>
                <c:pt idx="2">
                  <c:v>1394312</c:v>
                </c:pt>
                <c:pt idx="3">
                  <c:v>1408388</c:v>
                </c:pt>
                <c:pt idx="4">
                  <c:v>1315078</c:v>
                </c:pt>
                <c:pt idx="5">
                  <c:v>1302006</c:v>
                </c:pt>
                <c:pt idx="6">
                  <c:v>1335620</c:v>
                </c:pt>
                <c:pt idx="7">
                  <c:v>1233940</c:v>
                </c:pt>
                <c:pt idx="8">
                  <c:v>1226361</c:v>
                </c:pt>
                <c:pt idx="9">
                  <c:v>1406746</c:v>
                </c:pt>
                <c:pt idx="10">
                  <c:v>1505539</c:v>
                </c:pt>
                <c:pt idx="11">
                  <c:v>1571675</c:v>
                </c:pt>
                <c:pt idx="12">
                  <c:v>1591054</c:v>
                </c:pt>
                <c:pt idx="13">
                  <c:v>1483843</c:v>
                </c:pt>
                <c:pt idx="14">
                  <c:v>1521931</c:v>
                </c:pt>
                <c:pt idx="15">
                  <c:v>1714353</c:v>
                </c:pt>
                <c:pt idx="16">
                  <c:v>1844819</c:v>
                </c:pt>
                <c:pt idx="17">
                  <c:v>2025696</c:v>
                </c:pt>
                <c:pt idx="18">
                  <c:v>2212761</c:v>
                </c:pt>
                <c:pt idx="19">
                  <c:v>2105216</c:v>
                </c:pt>
                <c:pt idx="20">
                  <c:v>1282827</c:v>
                </c:pt>
                <c:pt idx="21">
                  <c:v>1397365</c:v>
                </c:pt>
                <c:pt idx="22">
                  <c:v>1474996</c:v>
                </c:pt>
                <c:pt idx="23">
                  <c:v>1598118</c:v>
                </c:pt>
                <c:pt idx="24">
                  <c:v>1780930</c:v>
                </c:pt>
                <c:pt idx="25">
                  <c:v>1829059</c:v>
                </c:pt>
                <c:pt idx="26">
                  <c:v>1905077</c:v>
                </c:pt>
                <c:pt idx="27">
                  <c:v>2109625</c:v>
                </c:pt>
                <c:pt idx="28">
                  <c:v>2040589</c:v>
                </c:pt>
                <c:pt idx="29">
                  <c:v>2147060</c:v>
                </c:pt>
                <c:pt idx="30">
                  <c:v>1111509</c:v>
                </c:pt>
                <c:pt idx="31">
                  <c:v>1348685</c:v>
                </c:pt>
                <c:pt idx="32">
                  <c:v>1671946</c:v>
                </c:pt>
                <c:pt idx="33">
                  <c:v>1996261</c:v>
                </c:pt>
                <c:pt idx="34">
                  <c:v>2435739</c:v>
                </c:pt>
                <c:pt idx="35">
                  <c:v>2764373</c:v>
                </c:pt>
                <c:pt idx="36">
                  <c:v>3059855</c:v>
                </c:pt>
                <c:pt idx="37">
                  <c:v>3592978</c:v>
                </c:pt>
              </c:numCache>
            </c:numRef>
          </c:val>
        </c:ser>
        <c:dLbls>
          <c:showVal val="1"/>
        </c:dLbls>
        <c:marker val="1"/>
        <c:axId val="80526336"/>
        <c:axId val="86012672"/>
      </c:lineChart>
      <c:catAx>
        <c:axId val="80526336"/>
        <c:scaling>
          <c:orientation val="minMax"/>
        </c:scaling>
        <c:axPos val="b"/>
        <c:numFmt formatCode="0" sourceLinked="1"/>
        <c:majorTickMark val="none"/>
        <c:tickLblPos val="nextTo"/>
        <c:spPr>
          <a:ln w="9525">
            <a:noFill/>
          </a:ln>
        </c:spPr>
        <c:crossAx val="86012672"/>
        <c:crosses val="autoZero"/>
        <c:auto val="1"/>
        <c:lblAlgn val="ctr"/>
        <c:lblOffset val="100"/>
      </c:catAx>
      <c:valAx>
        <c:axId val="86012672"/>
        <c:scaling>
          <c:orientation val="minMax"/>
        </c:scaling>
        <c:delete val="1"/>
        <c:axPos val="l"/>
        <c:numFmt formatCode="General" sourceLinked="1"/>
        <c:tickLblPos val="nextTo"/>
        <c:crossAx val="80526336"/>
        <c:crosses val="autoZero"/>
        <c:crossBetween val="between"/>
      </c:valAx>
    </c:plotArea>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5"/>
  <c:chart>
    <c:title>
      <c:tx>
        <c:rich>
          <a:bodyPr/>
          <a:lstStyle/>
          <a:p>
            <a:pPr>
              <a:defRPr/>
            </a:pPr>
            <a:r>
              <a:rPr lang="mn-Mong-CN"/>
              <a:t>СУМДЫН МАЛЫН ӨСӨЛТ ХУВИАР</a:t>
            </a:r>
            <a:endParaRPr lang="en-US"/>
          </a:p>
        </c:rich>
      </c:tx>
      <c:layout/>
    </c:title>
    <c:plotArea>
      <c:layout/>
      <c:barChart>
        <c:barDir val="col"/>
        <c:grouping val="clustered"/>
        <c:ser>
          <c:idx val="0"/>
          <c:order val="0"/>
          <c:dLbls>
            <c:showVal val="1"/>
          </c:dLbls>
          <c:cat>
            <c:strRef>
              <c:f>Sheet4!$C$2:$C$16</c:f>
              <c:strCache>
                <c:ptCount val="15"/>
                <c:pt idx="0">
                  <c:v>Дх</c:v>
                </c:pt>
                <c:pt idx="1">
                  <c:v>Со</c:v>
                </c:pt>
                <c:pt idx="2">
                  <c:v>Лс</c:v>
                </c:pt>
                <c:pt idx="3">
                  <c:v>Хд</c:v>
                </c:pt>
                <c:pt idx="4">
                  <c:v>Өл</c:v>
                </c:pt>
                <c:pt idx="5">
                  <c:v>Дц</c:v>
                </c:pt>
                <c:pt idx="6">
                  <c:v>Ад</c:v>
                </c:pt>
                <c:pt idx="7">
                  <c:v>Эд</c:v>
                </c:pt>
                <c:pt idx="8">
                  <c:v>Бж</c:v>
                </c:pt>
                <c:pt idx="9">
                  <c:v>Гс</c:v>
                </c:pt>
                <c:pt idx="10">
                  <c:v>Сц</c:v>
                </c:pt>
                <c:pt idx="11">
                  <c:v>Дн</c:v>
                </c:pt>
                <c:pt idx="12">
                  <c:v>Гу</c:v>
                </c:pt>
                <c:pt idx="13">
                  <c:v>Өш</c:v>
                </c:pt>
                <c:pt idx="14">
                  <c:v>Цд</c:v>
                </c:pt>
              </c:strCache>
            </c:strRef>
          </c:cat>
          <c:val>
            <c:numRef>
              <c:f>Sheet4!$D$2:$D$16</c:f>
              <c:numCache>
                <c:formatCode>0.0</c:formatCode>
                <c:ptCount val="15"/>
                <c:pt idx="0">
                  <c:v>25.858159515907001</c:v>
                </c:pt>
                <c:pt idx="1">
                  <c:v>21.147706375153227</c:v>
                </c:pt>
                <c:pt idx="2">
                  <c:v>20.429360475214512</c:v>
                </c:pt>
                <c:pt idx="3">
                  <c:v>20.14967453232347</c:v>
                </c:pt>
                <c:pt idx="4">
                  <c:v>19.715435992108581</c:v>
                </c:pt>
                <c:pt idx="5">
                  <c:v>18.879128556088844</c:v>
                </c:pt>
                <c:pt idx="6">
                  <c:v>18.400281160199299</c:v>
                </c:pt>
                <c:pt idx="7">
                  <c:v>17.654462389257606</c:v>
                </c:pt>
                <c:pt idx="8">
                  <c:v>17.441459395240116</c:v>
                </c:pt>
                <c:pt idx="9">
                  <c:v>16.764304594311039</c:v>
                </c:pt>
                <c:pt idx="10">
                  <c:v>15.01755779629346</c:v>
                </c:pt>
                <c:pt idx="11">
                  <c:v>14.238301959460426</c:v>
                </c:pt>
                <c:pt idx="12">
                  <c:v>12.625373340624872</c:v>
                </c:pt>
                <c:pt idx="13">
                  <c:v>11.854857374298435</c:v>
                </c:pt>
                <c:pt idx="14">
                  <c:v>10.667090816861675</c:v>
                </c:pt>
              </c:numCache>
            </c:numRef>
          </c:val>
        </c:ser>
        <c:dLbls>
          <c:showVal val="1"/>
        </c:dLbls>
        <c:axId val="85959040"/>
        <c:axId val="85960576"/>
      </c:barChart>
      <c:catAx>
        <c:axId val="85959040"/>
        <c:scaling>
          <c:orientation val="minMax"/>
        </c:scaling>
        <c:axPos val="b"/>
        <c:majorTickMark val="none"/>
        <c:tickLblPos val="nextTo"/>
        <c:crossAx val="85960576"/>
        <c:crosses val="autoZero"/>
        <c:auto val="1"/>
        <c:lblAlgn val="ctr"/>
        <c:lblOffset val="100"/>
      </c:catAx>
      <c:valAx>
        <c:axId val="85960576"/>
        <c:scaling>
          <c:orientation val="minMax"/>
        </c:scaling>
        <c:delete val="1"/>
        <c:axPos val="l"/>
        <c:numFmt formatCode="0.0" sourceLinked="1"/>
        <c:tickLblPos val="nextTo"/>
        <c:crossAx val="85959040"/>
        <c:crosses val="autoZero"/>
        <c:crossBetween val="between"/>
      </c:valAx>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mn-MN"/>
              <a:t>Сумдаар</a:t>
            </a:r>
            <a:r>
              <a:rPr lang="mn-MN" baseline="0"/>
              <a:t> малын тоо, мянган толгой</a:t>
            </a:r>
            <a:endParaRPr lang="en-US"/>
          </a:p>
        </c:rich>
      </c:tx>
      <c:layout/>
    </c:title>
    <c:plotArea>
      <c:layout/>
      <c:barChart>
        <c:barDir val="col"/>
        <c:grouping val="clustered"/>
        <c:ser>
          <c:idx val="0"/>
          <c:order val="0"/>
          <c:dLbls>
            <c:showVal val="1"/>
          </c:dLbls>
          <c:cat>
            <c:strRef>
              <c:f>Sheet3!$A$2:$A$16</c:f>
              <c:strCache>
                <c:ptCount val="15"/>
                <c:pt idx="0">
                  <c:v>Эд</c:v>
                </c:pt>
                <c:pt idx="1">
                  <c:v>Сц</c:v>
                </c:pt>
                <c:pt idx="2">
                  <c:v>Ад</c:v>
                </c:pt>
                <c:pt idx="3">
                  <c:v>Өл</c:v>
                </c:pt>
                <c:pt idx="4">
                  <c:v>Хд</c:v>
                </c:pt>
                <c:pt idx="5">
                  <c:v>Гс</c:v>
                </c:pt>
                <c:pt idx="6">
                  <c:v>Дн</c:v>
                </c:pt>
                <c:pt idx="7">
                  <c:v>Со</c:v>
                </c:pt>
                <c:pt idx="8">
                  <c:v>Гу</c:v>
                </c:pt>
                <c:pt idx="9">
                  <c:v>Дх</c:v>
                </c:pt>
                <c:pt idx="10">
                  <c:v>Дц</c:v>
                </c:pt>
                <c:pt idx="11">
                  <c:v>Лс</c:v>
                </c:pt>
                <c:pt idx="12">
                  <c:v>Өш</c:v>
                </c:pt>
                <c:pt idx="13">
                  <c:v>Цд</c:v>
                </c:pt>
                <c:pt idx="14">
                  <c:v>Бж</c:v>
                </c:pt>
              </c:strCache>
            </c:strRef>
          </c:cat>
          <c:val>
            <c:numRef>
              <c:f>Sheet3!$B$2:$B$16</c:f>
              <c:numCache>
                <c:formatCode>0.0</c:formatCode>
                <c:ptCount val="15"/>
                <c:pt idx="0">
                  <c:v>550.59699999999998</c:v>
                </c:pt>
                <c:pt idx="1">
                  <c:v>382.23899999999963</c:v>
                </c:pt>
                <c:pt idx="2">
                  <c:v>286.35700000000008</c:v>
                </c:pt>
                <c:pt idx="3">
                  <c:v>283.38200000000001</c:v>
                </c:pt>
                <c:pt idx="4">
                  <c:v>266.34899999999999</c:v>
                </c:pt>
                <c:pt idx="5">
                  <c:v>259.30900000000008</c:v>
                </c:pt>
                <c:pt idx="6">
                  <c:v>240.25800000000001</c:v>
                </c:pt>
                <c:pt idx="7">
                  <c:v>189.727</c:v>
                </c:pt>
                <c:pt idx="8">
                  <c:v>187.41200000000001</c:v>
                </c:pt>
                <c:pt idx="9">
                  <c:v>184.27899999999997</c:v>
                </c:pt>
                <c:pt idx="10">
                  <c:v>183.78</c:v>
                </c:pt>
                <c:pt idx="11">
                  <c:v>173.34</c:v>
                </c:pt>
                <c:pt idx="12">
                  <c:v>154.655</c:v>
                </c:pt>
                <c:pt idx="13">
                  <c:v>128.71799999999999</c:v>
                </c:pt>
                <c:pt idx="14">
                  <c:v>122.57599999999998</c:v>
                </c:pt>
              </c:numCache>
            </c:numRef>
          </c:val>
        </c:ser>
        <c:dLbls>
          <c:showVal val="1"/>
        </c:dLbls>
        <c:overlap val="-25"/>
        <c:axId val="144897536"/>
        <c:axId val="145293696"/>
      </c:barChart>
      <c:catAx>
        <c:axId val="144897536"/>
        <c:scaling>
          <c:orientation val="minMax"/>
        </c:scaling>
        <c:axPos val="b"/>
        <c:majorTickMark val="none"/>
        <c:tickLblPos val="nextTo"/>
        <c:crossAx val="145293696"/>
        <c:crosses val="autoZero"/>
        <c:auto val="1"/>
        <c:lblAlgn val="ctr"/>
        <c:lblOffset val="100"/>
      </c:catAx>
      <c:valAx>
        <c:axId val="145293696"/>
        <c:scaling>
          <c:orientation val="minMax"/>
        </c:scaling>
        <c:delete val="1"/>
        <c:axPos val="l"/>
        <c:numFmt formatCode="0.0" sourceLinked="1"/>
        <c:tickLblPos val="nextTo"/>
        <c:crossAx val="144897536"/>
        <c:crosses val="autoZero"/>
        <c:crossBetween val="between"/>
      </c:valAx>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E90193-D3B5-4517-92F5-A7D6798999FB}" type="doc">
      <dgm:prSet loTypeId="urn:microsoft.com/office/officeart/2005/8/layout/arrow2" loCatId="process" qsTypeId="urn:microsoft.com/office/officeart/2005/8/quickstyle/simple1" qsCatId="simple" csTypeId="urn:microsoft.com/office/officeart/2005/8/colors/accent5_4" csCatId="accent5" phldr="1"/>
      <dgm:spPr/>
    </dgm:pt>
    <dgm:pt modelId="{6252CB48-6C5F-46E9-943E-6E025E15A46D}" type="pres">
      <dgm:prSet presAssocID="{A0E90193-D3B5-4517-92F5-A7D6798999FB}" presName="arrowDiagram" presStyleCnt="0">
        <dgm:presLayoutVars>
          <dgm:chMax val="5"/>
          <dgm:dir/>
          <dgm:resizeHandles val="exact"/>
        </dgm:presLayoutVars>
      </dgm:prSet>
      <dgm:spPr/>
    </dgm:pt>
  </dgm:ptLst>
  <dgm:cxnLst>
    <dgm:cxn modelId="{B730F4E8-AE1A-4DF9-942E-1A1E30ED3AC3}" type="presOf" srcId="{A0E90193-D3B5-4517-92F5-A7D6798999FB}" destId="{6252CB48-6C5F-46E9-943E-6E025E15A46D}" srcOrd="0" destOrd="0" presId="urn:microsoft.com/office/officeart/2005/8/layout/arrow2"/>
  </dgm:cxnLst>
  <dgm:bg/>
  <dgm:whole/>
  <dgm:extLst>
    <a:ext uri="http://schemas.microsoft.com/office/drawing/2008/diagram">
      <dsp:dataModelExt xmlns="" xmlns:dsp="http://schemas.microsoft.com/office/drawing/2008/diagram" relId="rId3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E90193-D3B5-4517-92F5-A7D6798999FB}" type="doc">
      <dgm:prSet loTypeId="urn:microsoft.com/office/officeart/2005/8/layout/arrow2" loCatId="process" qsTypeId="urn:microsoft.com/office/officeart/2005/8/quickstyle/simple1" qsCatId="simple" csTypeId="urn:microsoft.com/office/officeart/2005/8/colors/accent5_4" csCatId="accent5" phldr="1"/>
      <dgm:spPr/>
    </dgm:pt>
    <dgm:pt modelId="{EC592E08-09AA-4F12-804B-39D90CE5CE94}">
      <dgm:prSet phldrT="[Text]" custT="1"/>
      <dgm:spPr/>
      <dgm:t>
        <a:bodyPr/>
        <a:lstStyle/>
        <a:p>
          <a:r>
            <a:rPr lang="en-US" sz="1200" b="1" dirty="0" smtClean="0">
              <a:solidFill>
                <a:srgbClr val="C00000"/>
              </a:solidFill>
              <a:latin typeface="Arial" pitchFamily="34" charset="0"/>
              <a:cs typeface="Arial" pitchFamily="34" charset="0"/>
            </a:rPr>
            <a:t>137</a:t>
          </a:r>
          <a:endParaRPr lang="en-US" sz="1200" b="1" dirty="0">
            <a:solidFill>
              <a:srgbClr val="C00000"/>
            </a:solidFill>
            <a:latin typeface="Arial" pitchFamily="34" charset="0"/>
            <a:cs typeface="Arial" pitchFamily="34" charset="0"/>
          </a:endParaRPr>
        </a:p>
      </dgm:t>
    </dgm:pt>
    <dgm:pt modelId="{E50DB22D-F045-4CC1-A185-6F0442BEFECE}" type="parTrans" cxnId="{1CAAE6DF-6FC5-4C38-8009-580009491AAB}">
      <dgm:prSet/>
      <dgm:spPr/>
      <dgm:t>
        <a:bodyPr/>
        <a:lstStyle/>
        <a:p>
          <a:endParaRPr lang="en-US" sz="1200" b="1">
            <a:latin typeface="Arial" pitchFamily="34" charset="0"/>
            <a:cs typeface="Arial" pitchFamily="34" charset="0"/>
          </a:endParaRPr>
        </a:p>
      </dgm:t>
    </dgm:pt>
    <dgm:pt modelId="{30E73008-E5BE-48AE-AD81-CFDD2FC0B5E4}" type="sibTrans" cxnId="{1CAAE6DF-6FC5-4C38-8009-580009491AAB}">
      <dgm:prSet/>
      <dgm:spPr/>
      <dgm:t>
        <a:bodyPr/>
        <a:lstStyle/>
        <a:p>
          <a:endParaRPr lang="en-US" sz="1200" b="1">
            <a:latin typeface="Arial" pitchFamily="34" charset="0"/>
            <a:cs typeface="Arial" pitchFamily="34" charset="0"/>
          </a:endParaRPr>
        </a:p>
      </dgm:t>
    </dgm:pt>
    <dgm:pt modelId="{0DAA601A-C80C-437B-B111-FA120CE45348}">
      <dgm:prSet phldrT="[Text]" custT="1"/>
      <dgm:spPr/>
      <dgm:t>
        <a:bodyPr/>
        <a:lstStyle/>
        <a:p>
          <a:r>
            <a:rPr lang="en-US" sz="1200" b="1" i="0" dirty="0" smtClean="0">
              <a:solidFill>
                <a:srgbClr val="C00000"/>
              </a:solidFill>
              <a:latin typeface="Arial" pitchFamily="34" charset="0"/>
              <a:cs typeface="Arial" pitchFamily="34" charset="0"/>
            </a:rPr>
            <a:t>160.2</a:t>
          </a:r>
          <a:endParaRPr lang="en-US" sz="1200" b="1" i="0" dirty="0">
            <a:solidFill>
              <a:srgbClr val="C00000"/>
            </a:solidFill>
            <a:latin typeface="Arial" pitchFamily="34" charset="0"/>
            <a:cs typeface="Arial" pitchFamily="34" charset="0"/>
          </a:endParaRPr>
        </a:p>
      </dgm:t>
    </dgm:pt>
    <dgm:pt modelId="{8F579145-8BE7-41BE-A125-CAEB92DF952A}" type="parTrans" cxnId="{E1B873AB-0C17-4391-9D17-4DD4D60F0EDF}">
      <dgm:prSet/>
      <dgm:spPr/>
      <dgm:t>
        <a:bodyPr/>
        <a:lstStyle/>
        <a:p>
          <a:endParaRPr lang="en-US" sz="1200" b="1">
            <a:latin typeface="Arial" pitchFamily="34" charset="0"/>
            <a:cs typeface="Arial" pitchFamily="34" charset="0"/>
          </a:endParaRPr>
        </a:p>
      </dgm:t>
    </dgm:pt>
    <dgm:pt modelId="{8A6D2AC5-0F26-43FF-B8CF-95EB85AD7312}" type="sibTrans" cxnId="{E1B873AB-0C17-4391-9D17-4DD4D60F0EDF}">
      <dgm:prSet/>
      <dgm:spPr/>
      <dgm:t>
        <a:bodyPr/>
        <a:lstStyle/>
        <a:p>
          <a:endParaRPr lang="en-US" sz="1200" b="1">
            <a:latin typeface="Arial" pitchFamily="34" charset="0"/>
            <a:cs typeface="Arial" pitchFamily="34" charset="0"/>
          </a:endParaRPr>
        </a:p>
      </dgm:t>
    </dgm:pt>
    <dgm:pt modelId="{6252CB48-6C5F-46E9-943E-6E025E15A46D}" type="pres">
      <dgm:prSet presAssocID="{A0E90193-D3B5-4517-92F5-A7D6798999FB}" presName="arrowDiagram" presStyleCnt="0">
        <dgm:presLayoutVars>
          <dgm:chMax val="5"/>
          <dgm:dir/>
          <dgm:resizeHandles val="exact"/>
        </dgm:presLayoutVars>
      </dgm:prSet>
      <dgm:spPr/>
    </dgm:pt>
    <dgm:pt modelId="{101DB3A2-F7E0-4FF1-975D-A36B85664807}" type="pres">
      <dgm:prSet presAssocID="{A0E90193-D3B5-4517-92F5-A7D6798999FB}" presName="arrow" presStyleLbl="bgShp" presStyleIdx="0" presStyleCnt="1" custScaleX="142857" custLinFactNeighborX="-44643" custLinFactNeighborY="-7143">
        <dgm:style>
          <a:lnRef idx="1">
            <a:schemeClr val="accent3"/>
          </a:lnRef>
          <a:fillRef idx="3">
            <a:schemeClr val="accent3"/>
          </a:fillRef>
          <a:effectRef idx="2">
            <a:schemeClr val="accent3"/>
          </a:effectRef>
          <a:fontRef idx="minor">
            <a:schemeClr val="lt1"/>
          </a:fontRef>
        </dgm:style>
      </dgm:prSet>
      <dgm:spPr/>
    </dgm:pt>
    <dgm:pt modelId="{E202EDEA-CF2B-40F3-875A-B6E1CE071879}" type="pres">
      <dgm:prSet presAssocID="{A0E90193-D3B5-4517-92F5-A7D6798999FB}" presName="arrowDiagram2" presStyleCnt="0"/>
      <dgm:spPr/>
    </dgm:pt>
    <dgm:pt modelId="{0F4F2D77-C207-4DBD-9225-AEB187478B26}" type="pres">
      <dgm:prSet presAssocID="{EC592E08-09AA-4F12-804B-39D90CE5CE94}" presName="bullet2a" presStyleLbl="node1" presStyleIdx="0" presStyleCnt="2"/>
      <dgm:spPr/>
    </dgm:pt>
    <dgm:pt modelId="{D1912CF3-2905-4969-A915-32B7AD1E3BBA}" type="pres">
      <dgm:prSet presAssocID="{EC592E08-09AA-4F12-804B-39D90CE5CE94}" presName="textBox2a" presStyleLbl="revTx" presStyleIdx="0" presStyleCnt="2">
        <dgm:presLayoutVars>
          <dgm:bulletEnabled val="1"/>
        </dgm:presLayoutVars>
      </dgm:prSet>
      <dgm:spPr/>
      <dgm:t>
        <a:bodyPr/>
        <a:lstStyle/>
        <a:p>
          <a:endParaRPr lang="en-US"/>
        </a:p>
      </dgm:t>
    </dgm:pt>
    <dgm:pt modelId="{AE3C55F0-F885-494C-B800-482FFE1F9977}" type="pres">
      <dgm:prSet presAssocID="{0DAA601A-C80C-437B-B111-FA120CE45348}" presName="bullet2b" presStyleLbl="node1" presStyleIdx="1" presStyleCnt="2" custLinFactNeighborX="-39583" custLinFactNeighborY="10417"/>
      <dgm:spPr>
        <a:solidFill>
          <a:schemeClr val="accent3">
            <a:lumMod val="50000"/>
          </a:schemeClr>
        </a:solidFill>
      </dgm:spPr>
    </dgm:pt>
    <dgm:pt modelId="{AD21D87E-9D30-4CBE-AC19-207F985D9D09}" type="pres">
      <dgm:prSet presAssocID="{0DAA601A-C80C-437B-B111-FA120CE45348}" presName="textBox2b" presStyleLbl="revTx" presStyleIdx="1" presStyleCnt="2">
        <dgm:presLayoutVars>
          <dgm:bulletEnabled val="1"/>
        </dgm:presLayoutVars>
      </dgm:prSet>
      <dgm:spPr/>
      <dgm:t>
        <a:bodyPr/>
        <a:lstStyle/>
        <a:p>
          <a:endParaRPr lang="en-US"/>
        </a:p>
      </dgm:t>
    </dgm:pt>
  </dgm:ptLst>
  <dgm:cxnLst>
    <dgm:cxn modelId="{1CAAE6DF-6FC5-4C38-8009-580009491AAB}" srcId="{A0E90193-D3B5-4517-92F5-A7D6798999FB}" destId="{EC592E08-09AA-4F12-804B-39D90CE5CE94}" srcOrd="0" destOrd="0" parTransId="{E50DB22D-F045-4CC1-A185-6F0442BEFECE}" sibTransId="{30E73008-E5BE-48AE-AD81-CFDD2FC0B5E4}"/>
    <dgm:cxn modelId="{762931A5-D807-448B-ABF1-FF297E243280}" type="presOf" srcId="{EC592E08-09AA-4F12-804B-39D90CE5CE94}" destId="{D1912CF3-2905-4969-A915-32B7AD1E3BBA}" srcOrd="0" destOrd="0" presId="urn:microsoft.com/office/officeart/2005/8/layout/arrow2"/>
    <dgm:cxn modelId="{FD737254-B5B7-41D6-A618-BAAEC93DA142}" type="presOf" srcId="{0DAA601A-C80C-437B-B111-FA120CE45348}" destId="{AD21D87E-9D30-4CBE-AC19-207F985D9D09}" srcOrd="0" destOrd="0" presId="urn:microsoft.com/office/officeart/2005/8/layout/arrow2"/>
    <dgm:cxn modelId="{E1B873AB-0C17-4391-9D17-4DD4D60F0EDF}" srcId="{A0E90193-D3B5-4517-92F5-A7D6798999FB}" destId="{0DAA601A-C80C-437B-B111-FA120CE45348}" srcOrd="1" destOrd="0" parTransId="{8F579145-8BE7-41BE-A125-CAEB92DF952A}" sibTransId="{8A6D2AC5-0F26-43FF-B8CF-95EB85AD7312}"/>
    <dgm:cxn modelId="{A8541787-675A-4DFD-9E3E-9AC0F0C677E0}" type="presOf" srcId="{A0E90193-D3B5-4517-92F5-A7D6798999FB}" destId="{6252CB48-6C5F-46E9-943E-6E025E15A46D}" srcOrd="0" destOrd="0" presId="urn:microsoft.com/office/officeart/2005/8/layout/arrow2"/>
    <dgm:cxn modelId="{7FE3DDE3-DBE4-413F-B832-9A02CE4BE8CA}" type="presParOf" srcId="{6252CB48-6C5F-46E9-943E-6E025E15A46D}" destId="{101DB3A2-F7E0-4FF1-975D-A36B85664807}" srcOrd="0" destOrd="0" presId="urn:microsoft.com/office/officeart/2005/8/layout/arrow2"/>
    <dgm:cxn modelId="{4D592347-5EBF-45BA-ABFF-223A1A010BCE}" type="presParOf" srcId="{6252CB48-6C5F-46E9-943E-6E025E15A46D}" destId="{E202EDEA-CF2B-40F3-875A-B6E1CE071879}" srcOrd="1" destOrd="0" presId="urn:microsoft.com/office/officeart/2005/8/layout/arrow2"/>
    <dgm:cxn modelId="{B60E7363-1EB7-4235-BD3D-2AFB088E7083}" type="presParOf" srcId="{E202EDEA-CF2B-40F3-875A-B6E1CE071879}" destId="{0F4F2D77-C207-4DBD-9225-AEB187478B26}" srcOrd="0" destOrd="0" presId="urn:microsoft.com/office/officeart/2005/8/layout/arrow2"/>
    <dgm:cxn modelId="{A4142BCE-E607-45EE-BFD6-9F89953B5F34}" type="presParOf" srcId="{E202EDEA-CF2B-40F3-875A-B6E1CE071879}" destId="{D1912CF3-2905-4969-A915-32B7AD1E3BBA}" srcOrd="1" destOrd="0" presId="urn:microsoft.com/office/officeart/2005/8/layout/arrow2"/>
    <dgm:cxn modelId="{C4E7D104-250D-4CE4-8A8D-294B8BB33F7D}" type="presParOf" srcId="{E202EDEA-CF2B-40F3-875A-B6E1CE071879}" destId="{AE3C55F0-F885-494C-B800-482FFE1F9977}" srcOrd="2" destOrd="0" presId="urn:microsoft.com/office/officeart/2005/8/layout/arrow2"/>
    <dgm:cxn modelId="{A9637DF1-F906-4164-B002-5FF053C047CA}" type="presParOf" srcId="{E202EDEA-CF2B-40F3-875A-B6E1CE071879}" destId="{AD21D87E-9D30-4CBE-AC19-207F985D9D09}" srcOrd="3" destOrd="0" presId="urn:microsoft.com/office/officeart/2005/8/layout/arrow2"/>
  </dgm:cxnLst>
  <dgm:bg/>
  <dgm:whole/>
</dgm:dataModel>
</file>

<file path=ppt/diagrams/data3.xml><?xml version="1.0" encoding="utf-8"?>
<dgm:dataModel xmlns:dgm="http://schemas.openxmlformats.org/drawingml/2006/diagram" xmlns:a="http://schemas.openxmlformats.org/drawingml/2006/main">
  <dgm:ptLst>
    <dgm:pt modelId="{A0E90193-D3B5-4517-92F5-A7D6798999FB}" type="doc">
      <dgm:prSet loTypeId="urn:microsoft.com/office/officeart/2005/8/layout/arrow2" loCatId="process" qsTypeId="urn:microsoft.com/office/officeart/2005/8/quickstyle/simple1" qsCatId="simple" csTypeId="urn:microsoft.com/office/officeart/2005/8/colors/accent5_4" csCatId="accent5" phldr="1"/>
      <dgm:spPr/>
    </dgm:pt>
    <dgm:pt modelId="{EC592E08-09AA-4F12-804B-39D90CE5CE94}">
      <dgm:prSet phldrT="[Text]" custT="1"/>
      <dgm:spPr/>
      <dgm:t>
        <a:bodyPr/>
        <a:lstStyle/>
        <a:p>
          <a:r>
            <a:rPr lang="en-US" sz="1200" b="1" dirty="0" smtClean="0">
              <a:solidFill>
                <a:srgbClr val="C00000"/>
              </a:solidFill>
              <a:latin typeface="Arial" pitchFamily="34" charset="0"/>
              <a:cs typeface="Arial" pitchFamily="34" charset="0"/>
            </a:rPr>
            <a:t>62.7</a:t>
          </a:r>
          <a:endParaRPr lang="en-US" sz="1200" b="1" dirty="0">
            <a:solidFill>
              <a:srgbClr val="C00000"/>
            </a:solidFill>
            <a:latin typeface="Arial" pitchFamily="34" charset="0"/>
            <a:cs typeface="Arial" pitchFamily="34" charset="0"/>
          </a:endParaRPr>
        </a:p>
      </dgm:t>
    </dgm:pt>
    <dgm:pt modelId="{E50DB22D-F045-4CC1-A185-6F0442BEFECE}" type="parTrans" cxnId="{1CAAE6DF-6FC5-4C38-8009-580009491AAB}">
      <dgm:prSet/>
      <dgm:spPr/>
      <dgm:t>
        <a:bodyPr/>
        <a:lstStyle/>
        <a:p>
          <a:endParaRPr lang="en-US" sz="1200" b="1">
            <a:latin typeface="Arial" pitchFamily="34" charset="0"/>
            <a:cs typeface="Arial" pitchFamily="34" charset="0"/>
          </a:endParaRPr>
        </a:p>
      </dgm:t>
    </dgm:pt>
    <dgm:pt modelId="{30E73008-E5BE-48AE-AD81-CFDD2FC0B5E4}" type="sibTrans" cxnId="{1CAAE6DF-6FC5-4C38-8009-580009491AAB}">
      <dgm:prSet/>
      <dgm:spPr/>
      <dgm:t>
        <a:bodyPr/>
        <a:lstStyle/>
        <a:p>
          <a:endParaRPr lang="en-US" sz="1200" b="1">
            <a:latin typeface="Arial" pitchFamily="34" charset="0"/>
            <a:cs typeface="Arial" pitchFamily="34" charset="0"/>
          </a:endParaRPr>
        </a:p>
      </dgm:t>
    </dgm:pt>
    <dgm:pt modelId="{0DAA601A-C80C-437B-B111-FA120CE45348}">
      <dgm:prSet phldrT="[Text]" custT="1"/>
      <dgm:spPr/>
      <dgm:t>
        <a:bodyPr/>
        <a:lstStyle/>
        <a:p>
          <a:r>
            <a:rPr lang="en-US" sz="1200" b="1" dirty="0" smtClean="0">
              <a:solidFill>
                <a:srgbClr val="C00000"/>
              </a:solidFill>
              <a:latin typeface="Arial" pitchFamily="34" charset="0"/>
              <a:cs typeface="Arial" pitchFamily="34" charset="0"/>
            </a:rPr>
            <a:t>75.3</a:t>
          </a:r>
          <a:endParaRPr lang="en-US" sz="1200" b="1" dirty="0">
            <a:solidFill>
              <a:srgbClr val="C00000"/>
            </a:solidFill>
            <a:latin typeface="Arial" pitchFamily="34" charset="0"/>
            <a:cs typeface="Arial" pitchFamily="34" charset="0"/>
          </a:endParaRPr>
        </a:p>
      </dgm:t>
    </dgm:pt>
    <dgm:pt modelId="{8F579145-8BE7-41BE-A125-CAEB92DF952A}" type="parTrans" cxnId="{E1B873AB-0C17-4391-9D17-4DD4D60F0EDF}">
      <dgm:prSet/>
      <dgm:spPr/>
      <dgm:t>
        <a:bodyPr/>
        <a:lstStyle/>
        <a:p>
          <a:endParaRPr lang="en-US" sz="1200" b="1">
            <a:latin typeface="Arial" pitchFamily="34" charset="0"/>
            <a:cs typeface="Arial" pitchFamily="34" charset="0"/>
          </a:endParaRPr>
        </a:p>
      </dgm:t>
    </dgm:pt>
    <dgm:pt modelId="{8A6D2AC5-0F26-43FF-B8CF-95EB85AD7312}" type="sibTrans" cxnId="{E1B873AB-0C17-4391-9D17-4DD4D60F0EDF}">
      <dgm:prSet/>
      <dgm:spPr/>
      <dgm:t>
        <a:bodyPr/>
        <a:lstStyle/>
        <a:p>
          <a:endParaRPr lang="en-US" sz="1200" b="1">
            <a:latin typeface="Arial" pitchFamily="34" charset="0"/>
            <a:cs typeface="Arial" pitchFamily="34" charset="0"/>
          </a:endParaRPr>
        </a:p>
      </dgm:t>
    </dgm:pt>
    <dgm:pt modelId="{6252CB48-6C5F-46E9-943E-6E025E15A46D}" type="pres">
      <dgm:prSet presAssocID="{A0E90193-D3B5-4517-92F5-A7D6798999FB}" presName="arrowDiagram" presStyleCnt="0">
        <dgm:presLayoutVars>
          <dgm:chMax val="5"/>
          <dgm:dir/>
          <dgm:resizeHandles val="exact"/>
        </dgm:presLayoutVars>
      </dgm:prSet>
      <dgm:spPr/>
    </dgm:pt>
    <dgm:pt modelId="{101DB3A2-F7E0-4FF1-975D-A36B85664807}" type="pres">
      <dgm:prSet presAssocID="{A0E90193-D3B5-4517-92F5-A7D6798999FB}" presName="arrow" presStyleLbl="bgShp" presStyleIdx="0" presStyleCnt="1" custScaleX="140625" custLinFactNeighborX="-5859" custLinFactNeighborY="-6250">
        <dgm:style>
          <a:lnRef idx="1">
            <a:schemeClr val="accent3"/>
          </a:lnRef>
          <a:fillRef idx="3">
            <a:schemeClr val="accent3"/>
          </a:fillRef>
          <a:effectRef idx="2">
            <a:schemeClr val="accent3"/>
          </a:effectRef>
          <a:fontRef idx="minor">
            <a:schemeClr val="lt1"/>
          </a:fontRef>
        </dgm:style>
      </dgm:prSet>
      <dgm:spPr/>
    </dgm:pt>
    <dgm:pt modelId="{E202EDEA-CF2B-40F3-875A-B6E1CE071879}" type="pres">
      <dgm:prSet presAssocID="{A0E90193-D3B5-4517-92F5-A7D6798999FB}" presName="arrowDiagram2" presStyleCnt="0"/>
      <dgm:spPr/>
    </dgm:pt>
    <dgm:pt modelId="{0F4F2D77-C207-4DBD-9225-AEB187478B26}" type="pres">
      <dgm:prSet presAssocID="{EC592E08-09AA-4F12-804B-39D90CE5CE94}" presName="bullet2a" presStyleLbl="node1" presStyleIdx="0" presStyleCnt="2"/>
      <dgm:spPr/>
    </dgm:pt>
    <dgm:pt modelId="{D1912CF3-2905-4969-A915-32B7AD1E3BBA}" type="pres">
      <dgm:prSet presAssocID="{EC592E08-09AA-4F12-804B-39D90CE5CE94}" presName="textBox2a" presStyleLbl="revTx" presStyleIdx="0" presStyleCnt="2">
        <dgm:presLayoutVars>
          <dgm:bulletEnabled val="1"/>
        </dgm:presLayoutVars>
      </dgm:prSet>
      <dgm:spPr/>
      <dgm:t>
        <a:bodyPr/>
        <a:lstStyle/>
        <a:p>
          <a:endParaRPr lang="en-US"/>
        </a:p>
      </dgm:t>
    </dgm:pt>
    <dgm:pt modelId="{AE3C55F0-F885-494C-B800-482FFE1F9977}" type="pres">
      <dgm:prSet presAssocID="{0DAA601A-C80C-437B-B111-FA120CE45348}" presName="bullet2b" presStyleLbl="node1" presStyleIdx="1" presStyleCnt="2" custLinFactNeighborX="-39583" custLinFactNeighborY="10417"/>
      <dgm:spPr>
        <a:solidFill>
          <a:schemeClr val="accent3">
            <a:lumMod val="50000"/>
          </a:schemeClr>
        </a:solidFill>
      </dgm:spPr>
    </dgm:pt>
    <dgm:pt modelId="{AD21D87E-9D30-4CBE-AC19-207F985D9D09}" type="pres">
      <dgm:prSet presAssocID="{0DAA601A-C80C-437B-B111-FA120CE45348}" presName="textBox2b" presStyleLbl="revTx" presStyleIdx="1" presStyleCnt="2" custScaleX="148173" custLinFactNeighborX="15962" custLinFactNeighborY="15030">
        <dgm:presLayoutVars>
          <dgm:bulletEnabled val="1"/>
        </dgm:presLayoutVars>
      </dgm:prSet>
      <dgm:spPr/>
      <dgm:t>
        <a:bodyPr/>
        <a:lstStyle/>
        <a:p>
          <a:endParaRPr lang="en-US"/>
        </a:p>
      </dgm:t>
    </dgm:pt>
  </dgm:ptLst>
  <dgm:cxnLst>
    <dgm:cxn modelId="{1CAAE6DF-6FC5-4C38-8009-580009491AAB}" srcId="{A0E90193-D3B5-4517-92F5-A7D6798999FB}" destId="{EC592E08-09AA-4F12-804B-39D90CE5CE94}" srcOrd="0" destOrd="0" parTransId="{E50DB22D-F045-4CC1-A185-6F0442BEFECE}" sibTransId="{30E73008-E5BE-48AE-AD81-CFDD2FC0B5E4}"/>
    <dgm:cxn modelId="{8E3F0BAE-FFB7-4F6B-91CC-A39E24D226E9}" type="presOf" srcId="{A0E90193-D3B5-4517-92F5-A7D6798999FB}" destId="{6252CB48-6C5F-46E9-943E-6E025E15A46D}" srcOrd="0" destOrd="0" presId="urn:microsoft.com/office/officeart/2005/8/layout/arrow2"/>
    <dgm:cxn modelId="{E1322446-326D-4EE5-9406-B44388F9F0E8}" type="presOf" srcId="{0DAA601A-C80C-437B-B111-FA120CE45348}" destId="{AD21D87E-9D30-4CBE-AC19-207F985D9D09}" srcOrd="0" destOrd="0" presId="urn:microsoft.com/office/officeart/2005/8/layout/arrow2"/>
    <dgm:cxn modelId="{E1B873AB-0C17-4391-9D17-4DD4D60F0EDF}" srcId="{A0E90193-D3B5-4517-92F5-A7D6798999FB}" destId="{0DAA601A-C80C-437B-B111-FA120CE45348}" srcOrd="1" destOrd="0" parTransId="{8F579145-8BE7-41BE-A125-CAEB92DF952A}" sibTransId="{8A6D2AC5-0F26-43FF-B8CF-95EB85AD7312}"/>
    <dgm:cxn modelId="{4522B937-2C95-4601-B1BF-93B525886A83}" type="presOf" srcId="{EC592E08-09AA-4F12-804B-39D90CE5CE94}" destId="{D1912CF3-2905-4969-A915-32B7AD1E3BBA}" srcOrd="0" destOrd="0" presId="urn:microsoft.com/office/officeart/2005/8/layout/arrow2"/>
    <dgm:cxn modelId="{430213B0-CF4B-4A43-B5F4-A78D02E56F6C}" type="presParOf" srcId="{6252CB48-6C5F-46E9-943E-6E025E15A46D}" destId="{101DB3A2-F7E0-4FF1-975D-A36B85664807}" srcOrd="0" destOrd="0" presId="urn:microsoft.com/office/officeart/2005/8/layout/arrow2"/>
    <dgm:cxn modelId="{A11F4A1F-A6C4-4379-8F99-E97124791CEE}" type="presParOf" srcId="{6252CB48-6C5F-46E9-943E-6E025E15A46D}" destId="{E202EDEA-CF2B-40F3-875A-B6E1CE071879}" srcOrd="1" destOrd="0" presId="urn:microsoft.com/office/officeart/2005/8/layout/arrow2"/>
    <dgm:cxn modelId="{AAA89D95-79B1-4FA6-8950-015F268253F1}" type="presParOf" srcId="{E202EDEA-CF2B-40F3-875A-B6E1CE071879}" destId="{0F4F2D77-C207-4DBD-9225-AEB187478B26}" srcOrd="0" destOrd="0" presId="urn:microsoft.com/office/officeart/2005/8/layout/arrow2"/>
    <dgm:cxn modelId="{F8791405-FFC1-4DD7-B219-47F7E75EB160}" type="presParOf" srcId="{E202EDEA-CF2B-40F3-875A-B6E1CE071879}" destId="{D1912CF3-2905-4969-A915-32B7AD1E3BBA}" srcOrd="1" destOrd="0" presId="urn:microsoft.com/office/officeart/2005/8/layout/arrow2"/>
    <dgm:cxn modelId="{DE1EC657-96C7-4561-8181-469574949097}" type="presParOf" srcId="{E202EDEA-CF2B-40F3-875A-B6E1CE071879}" destId="{AE3C55F0-F885-494C-B800-482FFE1F9977}" srcOrd="2" destOrd="0" presId="urn:microsoft.com/office/officeart/2005/8/layout/arrow2"/>
    <dgm:cxn modelId="{DAC5E9E0-9763-45E7-BAF4-15156E633374}" type="presParOf" srcId="{E202EDEA-CF2B-40F3-875A-B6E1CE071879}" destId="{AD21D87E-9D30-4CBE-AC19-207F985D9D09}" srcOrd="3" destOrd="0" presId="urn:microsoft.com/office/officeart/2005/8/layout/arrow2"/>
  </dgm:cxnLst>
  <dgm:bg/>
  <dgm:whole/>
</dgm:dataModel>
</file>

<file path=ppt/diagrams/data4.xml><?xml version="1.0" encoding="utf-8"?>
<dgm:dataModel xmlns:dgm="http://schemas.openxmlformats.org/drawingml/2006/diagram" xmlns:a="http://schemas.openxmlformats.org/drawingml/2006/main">
  <dgm:ptLst>
    <dgm:pt modelId="{A0E90193-D3B5-4517-92F5-A7D6798999FB}" type="doc">
      <dgm:prSet loTypeId="urn:microsoft.com/office/officeart/2005/8/layout/arrow2" loCatId="process" qsTypeId="urn:microsoft.com/office/officeart/2005/8/quickstyle/simple1" qsCatId="simple" csTypeId="urn:microsoft.com/office/officeart/2005/8/colors/accent5_4" csCatId="accent5" phldr="1"/>
      <dgm:spPr/>
    </dgm:pt>
    <dgm:pt modelId="{EC592E08-09AA-4F12-804B-39D90CE5CE94}">
      <dgm:prSet phldrT="[Text]" custT="1"/>
      <dgm:spPr/>
      <dgm:t>
        <a:bodyPr/>
        <a:lstStyle/>
        <a:p>
          <a:r>
            <a:rPr lang="en-US" sz="1200" b="1" dirty="0" smtClean="0">
              <a:solidFill>
                <a:srgbClr val="C00000"/>
              </a:solidFill>
              <a:latin typeface="Arial" pitchFamily="34" charset="0"/>
              <a:cs typeface="Arial" pitchFamily="34" charset="0"/>
            </a:rPr>
            <a:t>33.9</a:t>
          </a:r>
          <a:endParaRPr lang="en-US" sz="1200" b="1" dirty="0">
            <a:solidFill>
              <a:srgbClr val="C00000"/>
            </a:solidFill>
            <a:latin typeface="Arial" pitchFamily="34" charset="0"/>
            <a:cs typeface="Arial" pitchFamily="34" charset="0"/>
          </a:endParaRPr>
        </a:p>
      </dgm:t>
    </dgm:pt>
    <dgm:pt modelId="{E50DB22D-F045-4CC1-A185-6F0442BEFECE}" type="parTrans" cxnId="{1CAAE6DF-6FC5-4C38-8009-580009491AAB}">
      <dgm:prSet/>
      <dgm:spPr/>
      <dgm:t>
        <a:bodyPr/>
        <a:lstStyle/>
        <a:p>
          <a:endParaRPr lang="en-US" sz="1200" b="1">
            <a:latin typeface="Arial" pitchFamily="34" charset="0"/>
            <a:cs typeface="Arial" pitchFamily="34" charset="0"/>
          </a:endParaRPr>
        </a:p>
      </dgm:t>
    </dgm:pt>
    <dgm:pt modelId="{30E73008-E5BE-48AE-AD81-CFDD2FC0B5E4}" type="sibTrans" cxnId="{1CAAE6DF-6FC5-4C38-8009-580009491AAB}">
      <dgm:prSet/>
      <dgm:spPr/>
      <dgm:t>
        <a:bodyPr/>
        <a:lstStyle/>
        <a:p>
          <a:endParaRPr lang="en-US" sz="1200" b="1">
            <a:latin typeface="Arial" pitchFamily="34" charset="0"/>
            <a:cs typeface="Arial" pitchFamily="34" charset="0"/>
          </a:endParaRPr>
        </a:p>
      </dgm:t>
    </dgm:pt>
    <dgm:pt modelId="{0DAA601A-C80C-437B-B111-FA120CE45348}">
      <dgm:prSet phldrT="[Text]" custT="1"/>
      <dgm:spPr/>
      <dgm:t>
        <a:bodyPr/>
        <a:lstStyle/>
        <a:p>
          <a:r>
            <a:rPr lang="en-US" sz="1200" b="1" dirty="0" smtClean="0">
              <a:solidFill>
                <a:srgbClr val="C00000"/>
              </a:solidFill>
              <a:latin typeface="Arial" pitchFamily="34" charset="0"/>
              <a:cs typeface="Arial" pitchFamily="34" charset="0"/>
            </a:rPr>
            <a:t>36.8</a:t>
          </a:r>
          <a:endParaRPr lang="en-US" sz="1200" b="1" dirty="0">
            <a:solidFill>
              <a:srgbClr val="C00000"/>
            </a:solidFill>
            <a:latin typeface="Arial" pitchFamily="34" charset="0"/>
            <a:cs typeface="Arial" pitchFamily="34" charset="0"/>
          </a:endParaRPr>
        </a:p>
      </dgm:t>
    </dgm:pt>
    <dgm:pt modelId="{8F579145-8BE7-41BE-A125-CAEB92DF952A}" type="parTrans" cxnId="{E1B873AB-0C17-4391-9D17-4DD4D60F0EDF}">
      <dgm:prSet/>
      <dgm:spPr/>
      <dgm:t>
        <a:bodyPr/>
        <a:lstStyle/>
        <a:p>
          <a:endParaRPr lang="en-US" sz="1200" b="1">
            <a:latin typeface="Arial" pitchFamily="34" charset="0"/>
            <a:cs typeface="Arial" pitchFamily="34" charset="0"/>
          </a:endParaRPr>
        </a:p>
      </dgm:t>
    </dgm:pt>
    <dgm:pt modelId="{8A6D2AC5-0F26-43FF-B8CF-95EB85AD7312}" type="sibTrans" cxnId="{E1B873AB-0C17-4391-9D17-4DD4D60F0EDF}">
      <dgm:prSet/>
      <dgm:spPr/>
      <dgm:t>
        <a:bodyPr/>
        <a:lstStyle/>
        <a:p>
          <a:endParaRPr lang="en-US" sz="1200" b="1">
            <a:latin typeface="Arial" pitchFamily="34" charset="0"/>
            <a:cs typeface="Arial" pitchFamily="34" charset="0"/>
          </a:endParaRPr>
        </a:p>
      </dgm:t>
    </dgm:pt>
    <dgm:pt modelId="{6252CB48-6C5F-46E9-943E-6E025E15A46D}" type="pres">
      <dgm:prSet presAssocID="{A0E90193-D3B5-4517-92F5-A7D6798999FB}" presName="arrowDiagram" presStyleCnt="0">
        <dgm:presLayoutVars>
          <dgm:chMax val="5"/>
          <dgm:dir/>
          <dgm:resizeHandles val="exact"/>
        </dgm:presLayoutVars>
      </dgm:prSet>
      <dgm:spPr/>
    </dgm:pt>
    <dgm:pt modelId="{101DB3A2-F7E0-4FF1-975D-A36B85664807}" type="pres">
      <dgm:prSet presAssocID="{A0E90193-D3B5-4517-92F5-A7D6798999FB}" presName="arrow" presStyleLbl="bgShp" presStyleIdx="0" presStyleCnt="1" custScaleX="140625" custLinFactNeighborY="3214">
        <dgm:style>
          <a:lnRef idx="1">
            <a:schemeClr val="accent3"/>
          </a:lnRef>
          <a:fillRef idx="3">
            <a:schemeClr val="accent3"/>
          </a:fillRef>
          <a:effectRef idx="2">
            <a:schemeClr val="accent3"/>
          </a:effectRef>
          <a:fontRef idx="minor">
            <a:schemeClr val="lt1"/>
          </a:fontRef>
        </dgm:style>
      </dgm:prSet>
      <dgm:spPr/>
    </dgm:pt>
    <dgm:pt modelId="{E202EDEA-CF2B-40F3-875A-B6E1CE071879}" type="pres">
      <dgm:prSet presAssocID="{A0E90193-D3B5-4517-92F5-A7D6798999FB}" presName="arrowDiagram2" presStyleCnt="0"/>
      <dgm:spPr/>
    </dgm:pt>
    <dgm:pt modelId="{0F4F2D77-C207-4DBD-9225-AEB187478B26}" type="pres">
      <dgm:prSet presAssocID="{EC592E08-09AA-4F12-804B-39D90CE5CE94}" presName="bullet2a" presStyleLbl="node1" presStyleIdx="0" presStyleCnt="2"/>
      <dgm:spPr/>
    </dgm:pt>
    <dgm:pt modelId="{D1912CF3-2905-4969-A915-32B7AD1E3BBA}" type="pres">
      <dgm:prSet presAssocID="{EC592E08-09AA-4F12-804B-39D90CE5CE94}" presName="textBox2a" presStyleLbl="revTx" presStyleIdx="0" presStyleCnt="2">
        <dgm:presLayoutVars>
          <dgm:bulletEnabled val="1"/>
        </dgm:presLayoutVars>
      </dgm:prSet>
      <dgm:spPr/>
      <dgm:t>
        <a:bodyPr/>
        <a:lstStyle/>
        <a:p>
          <a:endParaRPr lang="en-US"/>
        </a:p>
      </dgm:t>
    </dgm:pt>
    <dgm:pt modelId="{AE3C55F0-F885-494C-B800-482FFE1F9977}" type="pres">
      <dgm:prSet presAssocID="{0DAA601A-C80C-437B-B111-FA120CE45348}" presName="bullet2b" presStyleLbl="node1" presStyleIdx="1" presStyleCnt="2" custLinFactNeighborX="-39583" custLinFactNeighborY="10417"/>
      <dgm:spPr>
        <a:solidFill>
          <a:schemeClr val="accent3">
            <a:lumMod val="50000"/>
          </a:schemeClr>
        </a:solidFill>
      </dgm:spPr>
    </dgm:pt>
    <dgm:pt modelId="{AD21D87E-9D30-4CBE-AC19-207F985D9D09}" type="pres">
      <dgm:prSet presAssocID="{0DAA601A-C80C-437B-B111-FA120CE45348}" presName="textBox2b" presStyleLbl="revTx" presStyleIdx="1" presStyleCnt="2" custLinFactNeighborX="9904" custLinFactNeighborY="15030">
        <dgm:presLayoutVars>
          <dgm:bulletEnabled val="1"/>
        </dgm:presLayoutVars>
      </dgm:prSet>
      <dgm:spPr/>
      <dgm:t>
        <a:bodyPr/>
        <a:lstStyle/>
        <a:p>
          <a:endParaRPr lang="en-US"/>
        </a:p>
      </dgm:t>
    </dgm:pt>
  </dgm:ptLst>
  <dgm:cxnLst>
    <dgm:cxn modelId="{1CAAE6DF-6FC5-4C38-8009-580009491AAB}" srcId="{A0E90193-D3B5-4517-92F5-A7D6798999FB}" destId="{EC592E08-09AA-4F12-804B-39D90CE5CE94}" srcOrd="0" destOrd="0" parTransId="{E50DB22D-F045-4CC1-A185-6F0442BEFECE}" sibTransId="{30E73008-E5BE-48AE-AD81-CFDD2FC0B5E4}"/>
    <dgm:cxn modelId="{2FC33AA3-D0AA-4656-8D52-5964755DA1F5}" type="presOf" srcId="{EC592E08-09AA-4F12-804B-39D90CE5CE94}" destId="{D1912CF3-2905-4969-A915-32B7AD1E3BBA}" srcOrd="0" destOrd="0" presId="urn:microsoft.com/office/officeart/2005/8/layout/arrow2"/>
    <dgm:cxn modelId="{8CCFBF4A-F82B-4964-AED0-41BB7AEB4ED5}" type="presOf" srcId="{0DAA601A-C80C-437B-B111-FA120CE45348}" destId="{AD21D87E-9D30-4CBE-AC19-207F985D9D09}" srcOrd="0" destOrd="0" presId="urn:microsoft.com/office/officeart/2005/8/layout/arrow2"/>
    <dgm:cxn modelId="{E1B873AB-0C17-4391-9D17-4DD4D60F0EDF}" srcId="{A0E90193-D3B5-4517-92F5-A7D6798999FB}" destId="{0DAA601A-C80C-437B-B111-FA120CE45348}" srcOrd="1" destOrd="0" parTransId="{8F579145-8BE7-41BE-A125-CAEB92DF952A}" sibTransId="{8A6D2AC5-0F26-43FF-B8CF-95EB85AD7312}"/>
    <dgm:cxn modelId="{0B578210-EB65-4714-A60E-33294CEE323F}" type="presOf" srcId="{A0E90193-D3B5-4517-92F5-A7D6798999FB}" destId="{6252CB48-6C5F-46E9-943E-6E025E15A46D}" srcOrd="0" destOrd="0" presId="urn:microsoft.com/office/officeart/2005/8/layout/arrow2"/>
    <dgm:cxn modelId="{F0F4ECB6-75FB-4FB9-936F-ABFCCB83A487}" type="presParOf" srcId="{6252CB48-6C5F-46E9-943E-6E025E15A46D}" destId="{101DB3A2-F7E0-4FF1-975D-A36B85664807}" srcOrd="0" destOrd="0" presId="urn:microsoft.com/office/officeart/2005/8/layout/arrow2"/>
    <dgm:cxn modelId="{2AD4D0F0-8910-4BA9-A146-CF179A60146C}" type="presParOf" srcId="{6252CB48-6C5F-46E9-943E-6E025E15A46D}" destId="{E202EDEA-CF2B-40F3-875A-B6E1CE071879}" srcOrd="1" destOrd="0" presId="urn:microsoft.com/office/officeart/2005/8/layout/arrow2"/>
    <dgm:cxn modelId="{3A79F7C6-1253-479B-B16F-B43305D77094}" type="presParOf" srcId="{E202EDEA-CF2B-40F3-875A-B6E1CE071879}" destId="{0F4F2D77-C207-4DBD-9225-AEB187478B26}" srcOrd="0" destOrd="0" presId="urn:microsoft.com/office/officeart/2005/8/layout/arrow2"/>
    <dgm:cxn modelId="{74AEDBBA-A529-40DF-8A36-3EBB1DA62F73}" type="presParOf" srcId="{E202EDEA-CF2B-40F3-875A-B6E1CE071879}" destId="{D1912CF3-2905-4969-A915-32B7AD1E3BBA}" srcOrd="1" destOrd="0" presId="urn:microsoft.com/office/officeart/2005/8/layout/arrow2"/>
    <dgm:cxn modelId="{EEA07400-CDCF-41F8-9970-570898D272D7}" type="presParOf" srcId="{E202EDEA-CF2B-40F3-875A-B6E1CE071879}" destId="{AE3C55F0-F885-494C-B800-482FFE1F9977}" srcOrd="2" destOrd="0" presId="urn:microsoft.com/office/officeart/2005/8/layout/arrow2"/>
    <dgm:cxn modelId="{86BFEED5-B752-4593-847D-B25D8CC4E854}" type="presParOf" srcId="{E202EDEA-CF2B-40F3-875A-B6E1CE071879}" destId="{AD21D87E-9D30-4CBE-AC19-207F985D9D09}" srcOrd="3" destOrd="0" presId="urn:microsoft.com/office/officeart/2005/8/layout/arrow2"/>
  </dgm:cxnLst>
  <dgm:bg/>
  <dgm:whole/>
</dgm:dataModel>
</file>

<file path=ppt/diagrams/data5.xml><?xml version="1.0" encoding="utf-8"?>
<dgm:dataModel xmlns:dgm="http://schemas.openxmlformats.org/drawingml/2006/diagram" xmlns:a="http://schemas.openxmlformats.org/drawingml/2006/main">
  <dgm:ptLst>
    <dgm:pt modelId="{A0E90193-D3B5-4517-92F5-A7D6798999FB}" type="doc">
      <dgm:prSet loTypeId="urn:microsoft.com/office/officeart/2005/8/layout/arrow2" loCatId="process" qsTypeId="urn:microsoft.com/office/officeart/2005/8/quickstyle/simple1" qsCatId="simple" csTypeId="urn:microsoft.com/office/officeart/2005/8/colors/accent5_4" csCatId="accent5" phldr="1"/>
      <dgm:spPr/>
    </dgm:pt>
    <dgm:pt modelId="{EC592E08-09AA-4F12-804B-39D90CE5CE94}">
      <dgm:prSet phldrT="[Text]" custT="1"/>
      <dgm:spPr/>
      <dgm:t>
        <a:bodyPr/>
        <a:lstStyle/>
        <a:p>
          <a:r>
            <a:rPr lang="en-US" sz="1200" b="1" dirty="0" smtClean="0">
              <a:latin typeface="Arial" pitchFamily="34" charset="0"/>
              <a:cs typeface="Arial" pitchFamily="34" charset="0"/>
            </a:rPr>
            <a:t>1437.2</a:t>
          </a:r>
          <a:endParaRPr lang="en-US" sz="1200" b="1" dirty="0">
            <a:latin typeface="Arial" pitchFamily="34" charset="0"/>
            <a:cs typeface="Arial" pitchFamily="34" charset="0"/>
          </a:endParaRPr>
        </a:p>
      </dgm:t>
    </dgm:pt>
    <dgm:pt modelId="{E50DB22D-F045-4CC1-A185-6F0442BEFECE}" type="parTrans" cxnId="{1CAAE6DF-6FC5-4C38-8009-580009491AAB}">
      <dgm:prSet/>
      <dgm:spPr/>
      <dgm:t>
        <a:bodyPr/>
        <a:lstStyle/>
        <a:p>
          <a:endParaRPr lang="en-US" sz="1200" b="1">
            <a:latin typeface="Arial" pitchFamily="34" charset="0"/>
            <a:cs typeface="Arial" pitchFamily="34" charset="0"/>
          </a:endParaRPr>
        </a:p>
      </dgm:t>
    </dgm:pt>
    <dgm:pt modelId="{30E73008-E5BE-48AE-AD81-CFDD2FC0B5E4}" type="sibTrans" cxnId="{1CAAE6DF-6FC5-4C38-8009-580009491AAB}">
      <dgm:prSet/>
      <dgm:spPr/>
      <dgm:t>
        <a:bodyPr/>
        <a:lstStyle/>
        <a:p>
          <a:endParaRPr lang="en-US" sz="1200" b="1">
            <a:latin typeface="Arial" pitchFamily="34" charset="0"/>
            <a:cs typeface="Arial" pitchFamily="34" charset="0"/>
          </a:endParaRPr>
        </a:p>
      </dgm:t>
    </dgm:pt>
    <dgm:pt modelId="{0DAA601A-C80C-437B-B111-FA120CE45348}">
      <dgm:prSet phldrT="[Text]" custT="1"/>
      <dgm:spPr/>
      <dgm:t>
        <a:bodyPr/>
        <a:lstStyle/>
        <a:p>
          <a:r>
            <a:rPr lang="en-US" sz="1200" b="1" dirty="0" smtClean="0">
              <a:solidFill>
                <a:srgbClr val="C00000"/>
              </a:solidFill>
              <a:latin typeface="Arial" pitchFamily="34" charset="0"/>
              <a:cs typeface="Arial" pitchFamily="34" charset="0"/>
            </a:rPr>
            <a:t>1686.2</a:t>
          </a:r>
          <a:endParaRPr lang="en-US" sz="1200" b="1" dirty="0">
            <a:solidFill>
              <a:srgbClr val="C00000"/>
            </a:solidFill>
            <a:latin typeface="Arial" pitchFamily="34" charset="0"/>
            <a:cs typeface="Arial" pitchFamily="34" charset="0"/>
          </a:endParaRPr>
        </a:p>
        <a:p>
          <a:endParaRPr lang="en-US" sz="1200" b="1" dirty="0">
            <a:solidFill>
              <a:srgbClr val="C00000"/>
            </a:solidFill>
            <a:latin typeface="Arial" pitchFamily="34" charset="0"/>
            <a:cs typeface="Arial" pitchFamily="34" charset="0"/>
          </a:endParaRPr>
        </a:p>
      </dgm:t>
    </dgm:pt>
    <dgm:pt modelId="{8F579145-8BE7-41BE-A125-CAEB92DF952A}" type="parTrans" cxnId="{E1B873AB-0C17-4391-9D17-4DD4D60F0EDF}">
      <dgm:prSet/>
      <dgm:spPr/>
      <dgm:t>
        <a:bodyPr/>
        <a:lstStyle/>
        <a:p>
          <a:endParaRPr lang="en-US" sz="1200" b="1">
            <a:latin typeface="Arial" pitchFamily="34" charset="0"/>
            <a:cs typeface="Arial" pitchFamily="34" charset="0"/>
          </a:endParaRPr>
        </a:p>
      </dgm:t>
    </dgm:pt>
    <dgm:pt modelId="{8A6D2AC5-0F26-43FF-B8CF-95EB85AD7312}" type="sibTrans" cxnId="{E1B873AB-0C17-4391-9D17-4DD4D60F0EDF}">
      <dgm:prSet/>
      <dgm:spPr/>
      <dgm:t>
        <a:bodyPr/>
        <a:lstStyle/>
        <a:p>
          <a:endParaRPr lang="en-US" sz="1200" b="1">
            <a:latin typeface="Arial" pitchFamily="34" charset="0"/>
            <a:cs typeface="Arial" pitchFamily="34" charset="0"/>
          </a:endParaRPr>
        </a:p>
      </dgm:t>
    </dgm:pt>
    <dgm:pt modelId="{6252CB48-6C5F-46E9-943E-6E025E15A46D}" type="pres">
      <dgm:prSet presAssocID="{A0E90193-D3B5-4517-92F5-A7D6798999FB}" presName="arrowDiagram" presStyleCnt="0">
        <dgm:presLayoutVars>
          <dgm:chMax val="5"/>
          <dgm:dir/>
          <dgm:resizeHandles val="exact"/>
        </dgm:presLayoutVars>
      </dgm:prSet>
      <dgm:spPr/>
    </dgm:pt>
    <dgm:pt modelId="{101DB3A2-F7E0-4FF1-975D-A36B85664807}" type="pres">
      <dgm:prSet presAssocID="{A0E90193-D3B5-4517-92F5-A7D6798999FB}" presName="arrow" presStyleLbl="bgShp" presStyleIdx="0" presStyleCnt="1" custScaleX="162500" custLinFactNeighborX="-5000" custLinFactNeighborY="2286">
        <dgm:style>
          <a:lnRef idx="1">
            <a:schemeClr val="accent3"/>
          </a:lnRef>
          <a:fillRef idx="3">
            <a:schemeClr val="accent3"/>
          </a:fillRef>
          <a:effectRef idx="2">
            <a:schemeClr val="accent3"/>
          </a:effectRef>
          <a:fontRef idx="minor">
            <a:schemeClr val="lt1"/>
          </a:fontRef>
        </dgm:style>
      </dgm:prSet>
      <dgm:spPr/>
    </dgm:pt>
    <dgm:pt modelId="{E202EDEA-CF2B-40F3-875A-B6E1CE071879}" type="pres">
      <dgm:prSet presAssocID="{A0E90193-D3B5-4517-92F5-A7D6798999FB}" presName="arrowDiagram2" presStyleCnt="0"/>
      <dgm:spPr/>
    </dgm:pt>
    <dgm:pt modelId="{0F4F2D77-C207-4DBD-9225-AEB187478B26}" type="pres">
      <dgm:prSet presAssocID="{EC592E08-09AA-4F12-804B-39D90CE5CE94}" presName="bullet2a" presStyleLbl="node1" presStyleIdx="0" presStyleCnt="2"/>
      <dgm:spPr/>
    </dgm:pt>
    <dgm:pt modelId="{D1912CF3-2905-4969-A915-32B7AD1E3BBA}" type="pres">
      <dgm:prSet presAssocID="{EC592E08-09AA-4F12-804B-39D90CE5CE94}" presName="textBox2a" presStyleLbl="revTx" presStyleIdx="0" presStyleCnt="2" custScaleX="156411" custLinFactNeighborX="-82" custLinFactNeighborY="19584">
        <dgm:presLayoutVars>
          <dgm:bulletEnabled val="1"/>
        </dgm:presLayoutVars>
      </dgm:prSet>
      <dgm:spPr/>
      <dgm:t>
        <a:bodyPr/>
        <a:lstStyle/>
        <a:p>
          <a:endParaRPr lang="en-US"/>
        </a:p>
      </dgm:t>
    </dgm:pt>
    <dgm:pt modelId="{AE3C55F0-F885-494C-B800-482FFE1F9977}" type="pres">
      <dgm:prSet presAssocID="{0DAA601A-C80C-437B-B111-FA120CE45348}" presName="bullet2b" presStyleLbl="node1" presStyleIdx="1" presStyleCnt="2" custLinFactNeighborX="-39583" custLinFactNeighborY="10417"/>
      <dgm:spPr>
        <a:solidFill>
          <a:schemeClr val="accent3">
            <a:lumMod val="50000"/>
          </a:schemeClr>
        </a:solidFill>
      </dgm:spPr>
    </dgm:pt>
    <dgm:pt modelId="{AD21D87E-9D30-4CBE-AC19-207F985D9D09}" type="pres">
      <dgm:prSet presAssocID="{0DAA601A-C80C-437B-B111-FA120CE45348}" presName="textBox2b" presStyleLbl="revTx" presStyleIdx="1" presStyleCnt="2" custScaleX="155385" custLinFactNeighborX="40000" custLinFactNeighborY="-705">
        <dgm:presLayoutVars>
          <dgm:bulletEnabled val="1"/>
        </dgm:presLayoutVars>
      </dgm:prSet>
      <dgm:spPr/>
      <dgm:t>
        <a:bodyPr/>
        <a:lstStyle/>
        <a:p>
          <a:endParaRPr lang="en-US"/>
        </a:p>
      </dgm:t>
    </dgm:pt>
  </dgm:ptLst>
  <dgm:cxnLst>
    <dgm:cxn modelId="{D652F039-FF36-4CBF-974D-FD6C6CBE3044}" type="presOf" srcId="{A0E90193-D3B5-4517-92F5-A7D6798999FB}" destId="{6252CB48-6C5F-46E9-943E-6E025E15A46D}" srcOrd="0" destOrd="0" presId="urn:microsoft.com/office/officeart/2005/8/layout/arrow2"/>
    <dgm:cxn modelId="{1CAAE6DF-6FC5-4C38-8009-580009491AAB}" srcId="{A0E90193-D3B5-4517-92F5-A7D6798999FB}" destId="{EC592E08-09AA-4F12-804B-39D90CE5CE94}" srcOrd="0" destOrd="0" parTransId="{E50DB22D-F045-4CC1-A185-6F0442BEFECE}" sibTransId="{30E73008-E5BE-48AE-AD81-CFDD2FC0B5E4}"/>
    <dgm:cxn modelId="{E1B873AB-0C17-4391-9D17-4DD4D60F0EDF}" srcId="{A0E90193-D3B5-4517-92F5-A7D6798999FB}" destId="{0DAA601A-C80C-437B-B111-FA120CE45348}" srcOrd="1" destOrd="0" parTransId="{8F579145-8BE7-41BE-A125-CAEB92DF952A}" sibTransId="{8A6D2AC5-0F26-43FF-B8CF-95EB85AD7312}"/>
    <dgm:cxn modelId="{580516DB-A227-4C85-8A24-8D1B26E5B279}" type="presOf" srcId="{0DAA601A-C80C-437B-B111-FA120CE45348}" destId="{AD21D87E-9D30-4CBE-AC19-207F985D9D09}" srcOrd="0" destOrd="0" presId="urn:microsoft.com/office/officeart/2005/8/layout/arrow2"/>
    <dgm:cxn modelId="{727F6BA9-78BC-4F54-A524-5B638E5DEE68}" type="presOf" srcId="{EC592E08-09AA-4F12-804B-39D90CE5CE94}" destId="{D1912CF3-2905-4969-A915-32B7AD1E3BBA}" srcOrd="0" destOrd="0" presId="urn:microsoft.com/office/officeart/2005/8/layout/arrow2"/>
    <dgm:cxn modelId="{3C9A6C9E-5A12-42C9-AB52-4D1AF2D1A2AB}" type="presParOf" srcId="{6252CB48-6C5F-46E9-943E-6E025E15A46D}" destId="{101DB3A2-F7E0-4FF1-975D-A36B85664807}" srcOrd="0" destOrd="0" presId="urn:microsoft.com/office/officeart/2005/8/layout/arrow2"/>
    <dgm:cxn modelId="{A3564DA1-4B1D-4285-93CC-2C870942EE70}" type="presParOf" srcId="{6252CB48-6C5F-46E9-943E-6E025E15A46D}" destId="{E202EDEA-CF2B-40F3-875A-B6E1CE071879}" srcOrd="1" destOrd="0" presId="urn:microsoft.com/office/officeart/2005/8/layout/arrow2"/>
    <dgm:cxn modelId="{39D043BB-CC5C-49B5-A94C-1063DA8BBB33}" type="presParOf" srcId="{E202EDEA-CF2B-40F3-875A-B6E1CE071879}" destId="{0F4F2D77-C207-4DBD-9225-AEB187478B26}" srcOrd="0" destOrd="0" presId="urn:microsoft.com/office/officeart/2005/8/layout/arrow2"/>
    <dgm:cxn modelId="{CAACDAD2-ADFC-46A8-A04B-4BA6C8B11766}" type="presParOf" srcId="{E202EDEA-CF2B-40F3-875A-B6E1CE071879}" destId="{D1912CF3-2905-4969-A915-32B7AD1E3BBA}" srcOrd="1" destOrd="0" presId="urn:microsoft.com/office/officeart/2005/8/layout/arrow2"/>
    <dgm:cxn modelId="{025D247C-E7E8-44E3-B2D6-D591C8095E9B}" type="presParOf" srcId="{E202EDEA-CF2B-40F3-875A-B6E1CE071879}" destId="{AE3C55F0-F885-494C-B800-482FFE1F9977}" srcOrd="2" destOrd="0" presId="urn:microsoft.com/office/officeart/2005/8/layout/arrow2"/>
    <dgm:cxn modelId="{414259E6-BC8A-4537-8446-12AA7C2A2345}" type="presParOf" srcId="{E202EDEA-CF2B-40F3-875A-B6E1CE071879}" destId="{AD21D87E-9D30-4CBE-AC19-207F985D9D09}" srcOrd="3" destOrd="0" presId="urn:microsoft.com/office/officeart/2005/8/layout/arrow2"/>
  </dgm:cxnLst>
  <dgm:bg/>
  <dgm:whole/>
</dgm:dataModel>
</file>

<file path=ppt/diagrams/data6.xml><?xml version="1.0" encoding="utf-8"?>
<dgm:dataModel xmlns:dgm="http://schemas.openxmlformats.org/drawingml/2006/diagram" xmlns:a="http://schemas.openxmlformats.org/drawingml/2006/main">
  <dgm:ptLst>
    <dgm:pt modelId="{A0E90193-D3B5-4517-92F5-A7D6798999FB}" type="doc">
      <dgm:prSet loTypeId="urn:microsoft.com/office/officeart/2005/8/layout/arrow2" loCatId="process" qsTypeId="urn:microsoft.com/office/officeart/2005/8/quickstyle/simple1" qsCatId="simple" csTypeId="urn:microsoft.com/office/officeart/2005/8/colors/accent5_4" csCatId="accent5" phldr="1"/>
      <dgm:spPr/>
    </dgm:pt>
    <dgm:pt modelId="{EC592E08-09AA-4F12-804B-39D90CE5CE94}">
      <dgm:prSet phldrT="[Text]" custT="1"/>
      <dgm:spPr/>
      <dgm:t>
        <a:bodyPr/>
        <a:lstStyle/>
        <a:p>
          <a:r>
            <a:rPr lang="en-US" sz="1200" b="1" dirty="0" smtClean="0">
              <a:solidFill>
                <a:srgbClr val="C00000"/>
              </a:solidFill>
              <a:latin typeface="Arial" pitchFamily="34" charset="0"/>
              <a:cs typeface="Arial" pitchFamily="34" charset="0"/>
            </a:rPr>
            <a:t>1389.1</a:t>
          </a:r>
        </a:p>
      </dgm:t>
    </dgm:pt>
    <dgm:pt modelId="{E50DB22D-F045-4CC1-A185-6F0442BEFECE}" type="parTrans" cxnId="{1CAAE6DF-6FC5-4C38-8009-580009491AAB}">
      <dgm:prSet/>
      <dgm:spPr/>
      <dgm:t>
        <a:bodyPr/>
        <a:lstStyle/>
        <a:p>
          <a:endParaRPr lang="en-US" sz="1200" b="1">
            <a:latin typeface="Arial" pitchFamily="34" charset="0"/>
            <a:cs typeface="Arial" pitchFamily="34" charset="0"/>
          </a:endParaRPr>
        </a:p>
      </dgm:t>
    </dgm:pt>
    <dgm:pt modelId="{30E73008-E5BE-48AE-AD81-CFDD2FC0B5E4}" type="sibTrans" cxnId="{1CAAE6DF-6FC5-4C38-8009-580009491AAB}">
      <dgm:prSet/>
      <dgm:spPr/>
      <dgm:t>
        <a:bodyPr/>
        <a:lstStyle/>
        <a:p>
          <a:endParaRPr lang="en-US" sz="1200" b="1">
            <a:latin typeface="Arial" pitchFamily="34" charset="0"/>
            <a:cs typeface="Arial" pitchFamily="34" charset="0"/>
          </a:endParaRPr>
        </a:p>
      </dgm:t>
    </dgm:pt>
    <dgm:pt modelId="{0DAA601A-C80C-437B-B111-FA120CE45348}">
      <dgm:prSet phldrT="[Text]" custT="1"/>
      <dgm:spPr/>
      <dgm:t>
        <a:bodyPr/>
        <a:lstStyle/>
        <a:p>
          <a:r>
            <a:rPr lang="en-US" sz="1200" b="1" dirty="0" smtClean="0">
              <a:solidFill>
                <a:srgbClr val="C00000"/>
              </a:solidFill>
              <a:latin typeface="Arial" pitchFamily="34" charset="0"/>
              <a:cs typeface="Arial" pitchFamily="34" charset="0"/>
            </a:rPr>
            <a:t>1634.5</a:t>
          </a:r>
          <a:endParaRPr lang="en-US" sz="1200" b="1" dirty="0">
            <a:solidFill>
              <a:srgbClr val="C00000"/>
            </a:solidFill>
            <a:latin typeface="Arial" pitchFamily="34" charset="0"/>
            <a:cs typeface="Arial" pitchFamily="34" charset="0"/>
          </a:endParaRPr>
        </a:p>
      </dgm:t>
    </dgm:pt>
    <dgm:pt modelId="{8F579145-8BE7-41BE-A125-CAEB92DF952A}" type="parTrans" cxnId="{E1B873AB-0C17-4391-9D17-4DD4D60F0EDF}">
      <dgm:prSet/>
      <dgm:spPr/>
      <dgm:t>
        <a:bodyPr/>
        <a:lstStyle/>
        <a:p>
          <a:endParaRPr lang="en-US" sz="1200" b="1">
            <a:latin typeface="Arial" pitchFamily="34" charset="0"/>
            <a:cs typeface="Arial" pitchFamily="34" charset="0"/>
          </a:endParaRPr>
        </a:p>
      </dgm:t>
    </dgm:pt>
    <dgm:pt modelId="{8A6D2AC5-0F26-43FF-B8CF-95EB85AD7312}" type="sibTrans" cxnId="{E1B873AB-0C17-4391-9D17-4DD4D60F0EDF}">
      <dgm:prSet/>
      <dgm:spPr/>
      <dgm:t>
        <a:bodyPr/>
        <a:lstStyle/>
        <a:p>
          <a:endParaRPr lang="en-US" sz="1200" b="1">
            <a:latin typeface="Arial" pitchFamily="34" charset="0"/>
            <a:cs typeface="Arial" pitchFamily="34" charset="0"/>
          </a:endParaRPr>
        </a:p>
      </dgm:t>
    </dgm:pt>
    <dgm:pt modelId="{6252CB48-6C5F-46E9-943E-6E025E15A46D}" type="pres">
      <dgm:prSet presAssocID="{A0E90193-D3B5-4517-92F5-A7D6798999FB}" presName="arrowDiagram" presStyleCnt="0">
        <dgm:presLayoutVars>
          <dgm:chMax val="5"/>
          <dgm:dir/>
          <dgm:resizeHandles val="exact"/>
        </dgm:presLayoutVars>
      </dgm:prSet>
      <dgm:spPr/>
    </dgm:pt>
    <dgm:pt modelId="{101DB3A2-F7E0-4FF1-975D-A36B85664807}" type="pres">
      <dgm:prSet presAssocID="{A0E90193-D3B5-4517-92F5-A7D6798999FB}" presName="arrow" presStyleLbl="bgShp" presStyleIdx="0" presStyleCnt="1" custScaleX="140624" custLinFactNeighborX="-5859" custLinFactNeighborY="-6250">
        <dgm:style>
          <a:lnRef idx="1">
            <a:schemeClr val="accent3"/>
          </a:lnRef>
          <a:fillRef idx="3">
            <a:schemeClr val="accent3"/>
          </a:fillRef>
          <a:effectRef idx="2">
            <a:schemeClr val="accent3"/>
          </a:effectRef>
          <a:fontRef idx="minor">
            <a:schemeClr val="lt1"/>
          </a:fontRef>
        </dgm:style>
      </dgm:prSet>
      <dgm:spPr/>
    </dgm:pt>
    <dgm:pt modelId="{E202EDEA-CF2B-40F3-875A-B6E1CE071879}" type="pres">
      <dgm:prSet presAssocID="{A0E90193-D3B5-4517-92F5-A7D6798999FB}" presName="arrowDiagram2" presStyleCnt="0"/>
      <dgm:spPr/>
    </dgm:pt>
    <dgm:pt modelId="{0F4F2D77-C207-4DBD-9225-AEB187478B26}" type="pres">
      <dgm:prSet presAssocID="{EC592E08-09AA-4F12-804B-39D90CE5CE94}" presName="bullet2a" presStyleLbl="node1" presStyleIdx="0" presStyleCnt="2"/>
      <dgm:spPr/>
    </dgm:pt>
    <dgm:pt modelId="{D1912CF3-2905-4969-A915-32B7AD1E3BBA}" type="pres">
      <dgm:prSet presAssocID="{EC592E08-09AA-4F12-804B-39D90CE5CE94}" presName="textBox2a" presStyleLbl="revTx" presStyleIdx="0" presStyleCnt="2">
        <dgm:presLayoutVars>
          <dgm:bulletEnabled val="1"/>
        </dgm:presLayoutVars>
      </dgm:prSet>
      <dgm:spPr/>
      <dgm:t>
        <a:bodyPr/>
        <a:lstStyle/>
        <a:p>
          <a:endParaRPr lang="en-US"/>
        </a:p>
      </dgm:t>
    </dgm:pt>
    <dgm:pt modelId="{AE3C55F0-F885-494C-B800-482FFE1F9977}" type="pres">
      <dgm:prSet presAssocID="{0DAA601A-C80C-437B-B111-FA120CE45348}" presName="bullet2b" presStyleLbl="node1" presStyleIdx="1" presStyleCnt="2" custLinFactNeighborX="-39583" custLinFactNeighborY="10417"/>
      <dgm:spPr>
        <a:solidFill>
          <a:schemeClr val="accent3">
            <a:lumMod val="50000"/>
          </a:schemeClr>
        </a:solidFill>
      </dgm:spPr>
    </dgm:pt>
    <dgm:pt modelId="{AD21D87E-9D30-4CBE-AC19-207F985D9D09}" type="pres">
      <dgm:prSet presAssocID="{0DAA601A-C80C-437B-B111-FA120CE45348}" presName="textBox2b" presStyleLbl="revTx" presStyleIdx="1" presStyleCnt="2">
        <dgm:presLayoutVars>
          <dgm:bulletEnabled val="1"/>
        </dgm:presLayoutVars>
      </dgm:prSet>
      <dgm:spPr/>
      <dgm:t>
        <a:bodyPr/>
        <a:lstStyle/>
        <a:p>
          <a:endParaRPr lang="en-US"/>
        </a:p>
      </dgm:t>
    </dgm:pt>
  </dgm:ptLst>
  <dgm:cxnLst>
    <dgm:cxn modelId="{1CAAE6DF-6FC5-4C38-8009-580009491AAB}" srcId="{A0E90193-D3B5-4517-92F5-A7D6798999FB}" destId="{EC592E08-09AA-4F12-804B-39D90CE5CE94}" srcOrd="0" destOrd="0" parTransId="{E50DB22D-F045-4CC1-A185-6F0442BEFECE}" sibTransId="{30E73008-E5BE-48AE-AD81-CFDD2FC0B5E4}"/>
    <dgm:cxn modelId="{B18D5EBB-8582-4FAB-A8EC-82876472F09A}" type="presOf" srcId="{0DAA601A-C80C-437B-B111-FA120CE45348}" destId="{AD21D87E-9D30-4CBE-AC19-207F985D9D09}" srcOrd="0" destOrd="0" presId="urn:microsoft.com/office/officeart/2005/8/layout/arrow2"/>
    <dgm:cxn modelId="{A38ED318-B366-411F-92DF-C823D3D186BF}" type="presOf" srcId="{A0E90193-D3B5-4517-92F5-A7D6798999FB}" destId="{6252CB48-6C5F-46E9-943E-6E025E15A46D}" srcOrd="0" destOrd="0" presId="urn:microsoft.com/office/officeart/2005/8/layout/arrow2"/>
    <dgm:cxn modelId="{6233F46C-A58B-40A1-83CD-4C013551BBAB}" type="presOf" srcId="{EC592E08-09AA-4F12-804B-39D90CE5CE94}" destId="{D1912CF3-2905-4969-A915-32B7AD1E3BBA}" srcOrd="0" destOrd="0" presId="urn:microsoft.com/office/officeart/2005/8/layout/arrow2"/>
    <dgm:cxn modelId="{E1B873AB-0C17-4391-9D17-4DD4D60F0EDF}" srcId="{A0E90193-D3B5-4517-92F5-A7D6798999FB}" destId="{0DAA601A-C80C-437B-B111-FA120CE45348}" srcOrd="1" destOrd="0" parTransId="{8F579145-8BE7-41BE-A125-CAEB92DF952A}" sibTransId="{8A6D2AC5-0F26-43FF-B8CF-95EB85AD7312}"/>
    <dgm:cxn modelId="{5527192D-F7CC-4289-A175-E66560F7E48E}" type="presParOf" srcId="{6252CB48-6C5F-46E9-943E-6E025E15A46D}" destId="{101DB3A2-F7E0-4FF1-975D-A36B85664807}" srcOrd="0" destOrd="0" presId="urn:microsoft.com/office/officeart/2005/8/layout/arrow2"/>
    <dgm:cxn modelId="{ED68F871-95C1-4E5D-9D4F-1AF01D0BD273}" type="presParOf" srcId="{6252CB48-6C5F-46E9-943E-6E025E15A46D}" destId="{E202EDEA-CF2B-40F3-875A-B6E1CE071879}" srcOrd="1" destOrd="0" presId="urn:microsoft.com/office/officeart/2005/8/layout/arrow2"/>
    <dgm:cxn modelId="{8A77337F-8B2D-44BF-A29D-656A5A4A039E}" type="presParOf" srcId="{E202EDEA-CF2B-40F3-875A-B6E1CE071879}" destId="{0F4F2D77-C207-4DBD-9225-AEB187478B26}" srcOrd="0" destOrd="0" presId="urn:microsoft.com/office/officeart/2005/8/layout/arrow2"/>
    <dgm:cxn modelId="{BFBF09EC-B7A1-44AE-A679-E31DAC3AA8F2}" type="presParOf" srcId="{E202EDEA-CF2B-40F3-875A-B6E1CE071879}" destId="{D1912CF3-2905-4969-A915-32B7AD1E3BBA}" srcOrd="1" destOrd="0" presId="urn:microsoft.com/office/officeart/2005/8/layout/arrow2"/>
    <dgm:cxn modelId="{DB568B5A-0A0D-4BAF-921E-077389CF4457}" type="presParOf" srcId="{E202EDEA-CF2B-40F3-875A-B6E1CE071879}" destId="{AE3C55F0-F885-494C-B800-482FFE1F9977}" srcOrd="2" destOrd="0" presId="urn:microsoft.com/office/officeart/2005/8/layout/arrow2"/>
    <dgm:cxn modelId="{4D2BDCD4-CB10-4C68-AE85-150981D6F95B}" type="presParOf" srcId="{E202EDEA-CF2B-40F3-875A-B6E1CE071879}" destId="{AD21D87E-9D30-4CBE-AC19-207F985D9D09}" srcOrd="3" destOrd="0" presId="urn:microsoft.com/office/officeart/2005/8/layout/arrow2"/>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DB3A2-F7E0-4FF1-975D-A36B85664807}">
      <dsp:nvSpPr>
        <dsp:cNvPr id="0" name=""/>
        <dsp:cNvSpPr/>
      </dsp:nvSpPr>
      <dsp:spPr>
        <a:xfrm>
          <a:off x="0" y="0"/>
          <a:ext cx="2413391" cy="1066800"/>
        </a:xfrm>
        <a:prstGeom prst="swooshArrow">
          <a:avLst>
            <a:gd name="adj1" fmla="val 25000"/>
            <a:gd name="adj2" fmla="val 25000"/>
          </a:avLst>
        </a:prstGeom>
        <a:solidFill>
          <a:srgbClr val="00CC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1B20BC8D-93B8-488D-B621-A0DD27154F12}">
      <dsp:nvSpPr>
        <dsp:cNvPr id="0" name=""/>
        <dsp:cNvSpPr/>
      </dsp:nvSpPr>
      <dsp:spPr>
        <a:xfrm>
          <a:off x="915009" y="581405"/>
          <a:ext cx="59740" cy="59740"/>
        </a:xfrm>
        <a:prstGeom prst="ellipse">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D69137B-B21E-4EB5-B1FC-51BB3A09AAA2}">
      <dsp:nvSpPr>
        <dsp:cNvPr id="0" name=""/>
        <dsp:cNvSpPr/>
      </dsp:nvSpPr>
      <dsp:spPr>
        <a:xfrm>
          <a:off x="944880" y="611276"/>
          <a:ext cx="554736" cy="455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55" tIns="0" rIns="0" bIns="0" numCol="1" spcCol="1270" anchor="t" anchorCtr="0">
          <a:noAutofit/>
        </a:bodyPr>
        <a:lstStyle/>
        <a:p>
          <a:pPr marL="0" lvl="0" indent="0" algn="l" defTabSz="533400">
            <a:lnSpc>
              <a:spcPct val="90000"/>
            </a:lnSpc>
            <a:spcBef>
              <a:spcPct val="0"/>
            </a:spcBef>
            <a:spcAft>
              <a:spcPct val="35000"/>
            </a:spcAft>
            <a:buNone/>
          </a:pPr>
          <a:r>
            <a:rPr lang="en-US" sz="1200" b="1" i="0" kern="1200" dirty="0">
              <a:latin typeface="Arial" pitchFamily="34" charset="0"/>
              <a:cs typeface="Arial" pitchFamily="34" charset="0"/>
            </a:rPr>
            <a:t>3 635.9</a:t>
          </a:r>
        </a:p>
      </dsp:txBody>
      <dsp:txXfrm>
        <a:off x="944880" y="611276"/>
        <a:ext cx="554736" cy="455523"/>
      </dsp:txXfrm>
    </dsp:sp>
    <dsp:sp modelId="{290D9873-BF3B-4F15-A3E9-F49B61078350}">
      <dsp:nvSpPr>
        <dsp:cNvPr id="0" name=""/>
        <dsp:cNvSpPr/>
      </dsp:nvSpPr>
      <dsp:spPr>
        <a:xfrm>
          <a:off x="1465478" y="309371"/>
          <a:ext cx="102412" cy="102412"/>
        </a:xfrm>
        <a:prstGeom prst="ellipse">
          <a:avLst/>
        </a:prstGeom>
        <a:gradFill rotWithShape="0">
          <a:gsLst>
            <a:gs pos="0">
              <a:schemeClr val="accent2">
                <a:shade val="80000"/>
                <a:hueOff val="-35872"/>
                <a:satOff val="-4024"/>
                <a:lumOff val="25680"/>
                <a:alphaOff val="0"/>
                <a:tint val="50000"/>
                <a:satMod val="300000"/>
              </a:schemeClr>
            </a:gs>
            <a:gs pos="35000">
              <a:schemeClr val="accent2">
                <a:shade val="80000"/>
                <a:hueOff val="-35872"/>
                <a:satOff val="-4024"/>
                <a:lumOff val="25680"/>
                <a:alphaOff val="0"/>
                <a:tint val="37000"/>
                <a:satMod val="300000"/>
              </a:schemeClr>
            </a:gs>
            <a:gs pos="100000">
              <a:schemeClr val="accent2">
                <a:shade val="80000"/>
                <a:hueOff val="-35872"/>
                <a:satOff val="-4024"/>
                <a:lumOff val="2568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FFCC740-1227-49DF-8C35-9DC148F180FD}">
      <dsp:nvSpPr>
        <dsp:cNvPr id="0" name=""/>
        <dsp:cNvSpPr/>
      </dsp:nvSpPr>
      <dsp:spPr>
        <a:xfrm>
          <a:off x="1517941" y="360578"/>
          <a:ext cx="1008670" cy="706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266" tIns="0" rIns="0" bIns="0" numCol="1" spcCol="1270" anchor="t" anchorCtr="0">
          <a:noAutofit/>
        </a:bodyPr>
        <a:lstStyle/>
        <a:p>
          <a:pPr marL="0" lvl="0" indent="0" algn="l" defTabSz="889000">
            <a:lnSpc>
              <a:spcPct val="90000"/>
            </a:lnSpc>
            <a:spcBef>
              <a:spcPct val="0"/>
            </a:spcBef>
            <a:spcAft>
              <a:spcPct val="35000"/>
            </a:spcAft>
            <a:buNone/>
          </a:pPr>
          <a:r>
            <a:rPr lang="en-US" sz="2000" b="1" i="0" kern="1200" dirty="0">
              <a:latin typeface="Arial" pitchFamily="34" charset="0"/>
              <a:cs typeface="Arial" pitchFamily="34" charset="0"/>
            </a:rPr>
            <a:t>3 939.4</a:t>
          </a:r>
        </a:p>
      </dsp:txBody>
      <dsp:txXfrm>
        <a:off x="1517941" y="360578"/>
        <a:ext cx="1008670" cy="706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DB3A2-F7E0-4FF1-975D-A36B85664807}">
      <dsp:nvSpPr>
        <dsp:cNvPr id="0" name=""/>
        <dsp:cNvSpPr/>
      </dsp:nvSpPr>
      <dsp:spPr>
        <a:xfrm>
          <a:off x="0" y="-7457"/>
          <a:ext cx="2438397" cy="1066800"/>
        </a:xfrm>
        <a:prstGeom prst="swooshArrow">
          <a:avLst>
            <a:gd name="adj1" fmla="val 25000"/>
            <a:gd name="adj2" fmla="val 25000"/>
          </a:avLst>
        </a:prstGeom>
        <a:solidFill>
          <a:srgbClr val="00CC00"/>
        </a:soli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sp>
    <dsp:sp modelId="{0F4F2D77-C207-4DBD-9225-AEB187478B26}">
      <dsp:nvSpPr>
        <dsp:cNvPr id="0" name=""/>
        <dsp:cNvSpPr/>
      </dsp:nvSpPr>
      <dsp:spPr>
        <a:xfrm>
          <a:off x="915009" y="573948"/>
          <a:ext cx="59740" cy="59740"/>
        </a:xfrm>
        <a:prstGeom prst="ellipse">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912CF3-2905-4969-A915-32B7AD1E3BBA}">
      <dsp:nvSpPr>
        <dsp:cNvPr id="0" name=""/>
        <dsp:cNvSpPr/>
      </dsp:nvSpPr>
      <dsp:spPr>
        <a:xfrm>
          <a:off x="759994" y="603818"/>
          <a:ext cx="924506" cy="455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55" tIns="0" rIns="0" bIns="0" numCol="1" spcCol="1270" anchor="t" anchorCtr="0">
          <a:noAutofit/>
        </a:bodyPr>
        <a:lstStyle/>
        <a:p>
          <a:pPr marL="0" lvl="0" indent="0" algn="l" defTabSz="533400">
            <a:lnSpc>
              <a:spcPct val="90000"/>
            </a:lnSpc>
            <a:spcBef>
              <a:spcPct val="0"/>
            </a:spcBef>
            <a:spcAft>
              <a:spcPct val="35000"/>
            </a:spcAft>
            <a:buNone/>
          </a:pPr>
          <a:r>
            <a:rPr lang="en-US" sz="1200" b="1" kern="1200" dirty="0">
              <a:solidFill>
                <a:schemeClr val="tx1"/>
              </a:solidFill>
              <a:latin typeface="Arial" pitchFamily="34" charset="0"/>
              <a:cs typeface="Arial" pitchFamily="34" charset="0"/>
            </a:rPr>
            <a:t>27 856.6</a:t>
          </a:r>
        </a:p>
      </dsp:txBody>
      <dsp:txXfrm>
        <a:off x="759994" y="603818"/>
        <a:ext cx="924506" cy="455523"/>
      </dsp:txXfrm>
    </dsp:sp>
    <dsp:sp modelId="{AE3C55F0-F885-494C-B800-482FFE1F9977}">
      <dsp:nvSpPr>
        <dsp:cNvPr id="0" name=""/>
        <dsp:cNvSpPr/>
      </dsp:nvSpPr>
      <dsp:spPr>
        <a:xfrm>
          <a:off x="1424940" y="312582"/>
          <a:ext cx="102412" cy="102412"/>
        </a:xfrm>
        <a:prstGeom prst="ellipse">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21D87E-9D30-4CBE-AC19-207F985D9D09}">
      <dsp:nvSpPr>
        <dsp:cNvPr id="0" name=""/>
        <dsp:cNvSpPr/>
      </dsp:nvSpPr>
      <dsp:spPr>
        <a:xfrm>
          <a:off x="1558708" y="338205"/>
          <a:ext cx="1132288" cy="736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266" tIns="0" rIns="0" bIns="0" numCol="1" spcCol="1270" anchor="t" anchorCtr="0">
          <a:noAutofit/>
        </a:bodyPr>
        <a:lstStyle/>
        <a:p>
          <a:pPr marL="0" lvl="0" indent="0" algn="l" defTabSz="889000">
            <a:lnSpc>
              <a:spcPct val="90000"/>
            </a:lnSpc>
            <a:spcBef>
              <a:spcPct val="0"/>
            </a:spcBef>
            <a:spcAft>
              <a:spcPct val="35000"/>
            </a:spcAft>
            <a:buNone/>
          </a:pPr>
          <a:r>
            <a:rPr lang="en-US" sz="2000" b="1" i="0" kern="1200" dirty="0">
              <a:solidFill>
                <a:schemeClr val="tx1"/>
              </a:solidFill>
              <a:latin typeface="Arial" pitchFamily="34" charset="0"/>
              <a:cs typeface="Arial" pitchFamily="34" charset="0"/>
            </a:rPr>
            <a:t>30 108.0</a:t>
          </a:r>
        </a:p>
      </dsp:txBody>
      <dsp:txXfrm>
        <a:off x="1558708" y="338205"/>
        <a:ext cx="1132288" cy="7360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DB3A2-F7E0-4FF1-975D-A36B85664807}">
      <dsp:nvSpPr>
        <dsp:cNvPr id="0" name=""/>
        <dsp:cNvSpPr/>
      </dsp:nvSpPr>
      <dsp:spPr>
        <a:xfrm>
          <a:off x="0" y="0"/>
          <a:ext cx="2438397" cy="1066800"/>
        </a:xfrm>
        <a:prstGeom prst="swooshArrow">
          <a:avLst>
            <a:gd name="adj1" fmla="val 25000"/>
            <a:gd name="adj2" fmla="val 25000"/>
          </a:avLst>
        </a:prstGeom>
        <a:solidFill>
          <a:srgbClr val="00CC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3422975D-8459-48AD-AE30-689C3826EC73}">
      <dsp:nvSpPr>
        <dsp:cNvPr id="0" name=""/>
        <dsp:cNvSpPr/>
      </dsp:nvSpPr>
      <dsp:spPr>
        <a:xfrm>
          <a:off x="915009" y="581405"/>
          <a:ext cx="59740" cy="59740"/>
        </a:xfrm>
        <a:prstGeom prst="ellipse">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F016AF9-D3CE-43D1-B5EB-87ADF4E03E87}">
      <dsp:nvSpPr>
        <dsp:cNvPr id="0" name=""/>
        <dsp:cNvSpPr/>
      </dsp:nvSpPr>
      <dsp:spPr>
        <a:xfrm>
          <a:off x="944880" y="611276"/>
          <a:ext cx="554736" cy="455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55" tIns="0" rIns="0" bIns="0" numCol="1" spcCol="1270" anchor="t" anchorCtr="0">
          <a:noAutofit/>
        </a:bodyPr>
        <a:lstStyle/>
        <a:p>
          <a:pPr marL="0" lvl="0" indent="0" algn="l" defTabSz="533400">
            <a:lnSpc>
              <a:spcPct val="90000"/>
            </a:lnSpc>
            <a:spcBef>
              <a:spcPct val="0"/>
            </a:spcBef>
            <a:spcAft>
              <a:spcPct val="35000"/>
            </a:spcAft>
            <a:buNone/>
          </a:pPr>
          <a:r>
            <a:rPr lang="en-US" sz="1200" b="1" i="0" kern="1200">
              <a:latin typeface="Arial" pitchFamily="34" charset="0"/>
              <a:cs typeface="Arial" pitchFamily="34" charset="0"/>
            </a:rPr>
            <a:t>4 080.9</a:t>
          </a:r>
          <a:endParaRPr lang="en-US" sz="1200" b="1" i="0" kern="1200" dirty="0">
            <a:latin typeface="Arial" pitchFamily="34" charset="0"/>
            <a:cs typeface="Arial" pitchFamily="34" charset="0"/>
          </a:endParaRPr>
        </a:p>
      </dsp:txBody>
      <dsp:txXfrm>
        <a:off x="944880" y="611276"/>
        <a:ext cx="554736" cy="455523"/>
      </dsp:txXfrm>
    </dsp:sp>
    <dsp:sp modelId="{BCB1C9D2-C05A-4B8C-AFD9-863C361EA1A0}">
      <dsp:nvSpPr>
        <dsp:cNvPr id="0" name=""/>
        <dsp:cNvSpPr/>
      </dsp:nvSpPr>
      <dsp:spPr>
        <a:xfrm>
          <a:off x="1465478" y="309371"/>
          <a:ext cx="102412" cy="102412"/>
        </a:xfrm>
        <a:prstGeom prst="ellipse">
          <a:avLst/>
        </a:prstGeom>
        <a:gradFill rotWithShape="0">
          <a:gsLst>
            <a:gs pos="0">
              <a:schemeClr val="accent2">
                <a:shade val="80000"/>
                <a:hueOff val="-35872"/>
                <a:satOff val="-4024"/>
                <a:lumOff val="25680"/>
                <a:alphaOff val="0"/>
                <a:tint val="50000"/>
                <a:satMod val="300000"/>
              </a:schemeClr>
            </a:gs>
            <a:gs pos="35000">
              <a:schemeClr val="accent2">
                <a:shade val="80000"/>
                <a:hueOff val="-35872"/>
                <a:satOff val="-4024"/>
                <a:lumOff val="25680"/>
                <a:alphaOff val="0"/>
                <a:tint val="37000"/>
                <a:satMod val="300000"/>
              </a:schemeClr>
            </a:gs>
            <a:gs pos="100000">
              <a:schemeClr val="accent2">
                <a:shade val="80000"/>
                <a:hueOff val="-35872"/>
                <a:satOff val="-4024"/>
                <a:lumOff val="2568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16A485C-6917-4DD1-BEB7-731084712AE9}">
      <dsp:nvSpPr>
        <dsp:cNvPr id="0" name=""/>
        <dsp:cNvSpPr/>
      </dsp:nvSpPr>
      <dsp:spPr>
        <a:xfrm>
          <a:off x="1559557" y="360578"/>
          <a:ext cx="1161134" cy="706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266" tIns="0" rIns="0" bIns="0" numCol="1" spcCol="1270" anchor="t" anchorCtr="0">
          <a:noAutofit/>
        </a:bodyPr>
        <a:lstStyle/>
        <a:p>
          <a:pPr marL="0" lvl="0" indent="0" algn="l" defTabSz="889000">
            <a:lnSpc>
              <a:spcPct val="90000"/>
            </a:lnSpc>
            <a:spcBef>
              <a:spcPct val="0"/>
            </a:spcBef>
            <a:spcAft>
              <a:spcPct val="35000"/>
            </a:spcAft>
            <a:buNone/>
          </a:pPr>
          <a:r>
            <a:rPr lang="en-US" sz="2000" b="1" i="0" kern="1200" dirty="0">
              <a:latin typeface="Arial" pitchFamily="34" charset="0"/>
              <a:cs typeface="Arial" pitchFamily="34" charset="0"/>
            </a:rPr>
            <a:t>4 388.2</a:t>
          </a:r>
        </a:p>
      </dsp:txBody>
      <dsp:txXfrm>
        <a:off x="1559557" y="360578"/>
        <a:ext cx="1161134" cy="7062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DB3A2-F7E0-4FF1-975D-A36B85664807}">
      <dsp:nvSpPr>
        <dsp:cNvPr id="0" name=""/>
        <dsp:cNvSpPr/>
      </dsp:nvSpPr>
      <dsp:spPr>
        <a:xfrm>
          <a:off x="47325" y="0"/>
          <a:ext cx="2438397" cy="1066800"/>
        </a:xfrm>
        <a:prstGeom prst="swooshArrow">
          <a:avLst>
            <a:gd name="adj1" fmla="val 25000"/>
            <a:gd name="adj2" fmla="val 25000"/>
          </a:avLst>
        </a:prstGeom>
        <a:solidFill>
          <a:srgbClr val="00CC00"/>
        </a:soli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sp>
    <dsp:sp modelId="{0F4F2D77-C207-4DBD-9225-AEB187478B26}">
      <dsp:nvSpPr>
        <dsp:cNvPr id="0" name=""/>
        <dsp:cNvSpPr/>
      </dsp:nvSpPr>
      <dsp:spPr>
        <a:xfrm>
          <a:off x="915009" y="581405"/>
          <a:ext cx="59740" cy="59740"/>
        </a:xfrm>
        <a:prstGeom prst="ellipse">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912CF3-2905-4969-A915-32B7AD1E3BBA}">
      <dsp:nvSpPr>
        <dsp:cNvPr id="0" name=""/>
        <dsp:cNvSpPr/>
      </dsp:nvSpPr>
      <dsp:spPr>
        <a:xfrm>
          <a:off x="944880" y="611276"/>
          <a:ext cx="554736" cy="455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55" tIns="0" rIns="0" bIns="0" numCol="1" spcCol="1270" anchor="t" anchorCtr="0">
          <a:noAutofit/>
        </a:bodyPr>
        <a:lstStyle/>
        <a:p>
          <a:pPr marL="0" lvl="0" indent="0" algn="l" defTabSz="533400">
            <a:lnSpc>
              <a:spcPct val="90000"/>
            </a:lnSpc>
            <a:spcBef>
              <a:spcPct val="0"/>
            </a:spcBef>
            <a:spcAft>
              <a:spcPct val="35000"/>
            </a:spcAft>
            <a:buNone/>
          </a:pPr>
          <a:r>
            <a:rPr lang="en-US" sz="1200" b="1" kern="1200" dirty="0">
              <a:solidFill>
                <a:schemeClr val="tx1"/>
              </a:solidFill>
              <a:latin typeface="Arial" pitchFamily="34" charset="0"/>
              <a:cs typeface="Arial" pitchFamily="34" charset="0"/>
            </a:rPr>
            <a:t>401.3</a:t>
          </a:r>
        </a:p>
      </dsp:txBody>
      <dsp:txXfrm>
        <a:off x="944880" y="611276"/>
        <a:ext cx="554736" cy="455523"/>
      </dsp:txXfrm>
    </dsp:sp>
    <dsp:sp modelId="{AE3C55F0-F885-494C-B800-482FFE1F9977}">
      <dsp:nvSpPr>
        <dsp:cNvPr id="0" name=""/>
        <dsp:cNvSpPr/>
      </dsp:nvSpPr>
      <dsp:spPr>
        <a:xfrm>
          <a:off x="1424940" y="320040"/>
          <a:ext cx="102412" cy="102412"/>
        </a:xfrm>
        <a:prstGeom prst="ellipse">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21D87E-9D30-4CBE-AC19-207F985D9D09}">
      <dsp:nvSpPr>
        <dsp:cNvPr id="0" name=""/>
        <dsp:cNvSpPr/>
      </dsp:nvSpPr>
      <dsp:spPr>
        <a:xfrm>
          <a:off x="1368392" y="360578"/>
          <a:ext cx="851320" cy="706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266" tIns="0" rIns="0" bIns="0" numCol="1" spcCol="1270" anchor="t" anchorCtr="0">
          <a:noAutofit/>
        </a:bodyPr>
        <a:lstStyle/>
        <a:p>
          <a:pPr marL="0" lvl="0" indent="0" algn="l" defTabSz="889000">
            <a:lnSpc>
              <a:spcPct val="90000"/>
            </a:lnSpc>
            <a:spcBef>
              <a:spcPct val="0"/>
            </a:spcBef>
            <a:spcAft>
              <a:spcPct val="35000"/>
            </a:spcAft>
            <a:buNone/>
          </a:pPr>
          <a:r>
            <a:rPr lang="en-US" sz="2000" b="1" i="0" kern="1200" dirty="0">
              <a:solidFill>
                <a:schemeClr val="tx1"/>
              </a:solidFill>
              <a:latin typeface="Arial" pitchFamily="34" charset="0"/>
              <a:cs typeface="Arial" pitchFamily="34" charset="0"/>
            </a:rPr>
            <a:t>434.1</a:t>
          </a:r>
        </a:p>
      </dsp:txBody>
      <dsp:txXfrm>
        <a:off x="1368392" y="360578"/>
        <a:ext cx="851320" cy="7062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DB3A2-F7E0-4FF1-975D-A36B85664807}">
      <dsp:nvSpPr>
        <dsp:cNvPr id="0" name=""/>
        <dsp:cNvSpPr/>
      </dsp:nvSpPr>
      <dsp:spPr>
        <a:xfrm>
          <a:off x="0" y="0"/>
          <a:ext cx="2438397" cy="1066800"/>
        </a:xfrm>
        <a:prstGeom prst="swooshArrow">
          <a:avLst>
            <a:gd name="adj1" fmla="val 25000"/>
            <a:gd name="adj2" fmla="val 25000"/>
          </a:avLst>
        </a:prstGeom>
        <a:solidFill>
          <a:srgbClr val="00CC00"/>
        </a:soli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sp>
    <dsp:sp modelId="{0F4F2D77-C207-4DBD-9225-AEB187478B26}">
      <dsp:nvSpPr>
        <dsp:cNvPr id="0" name=""/>
        <dsp:cNvSpPr/>
      </dsp:nvSpPr>
      <dsp:spPr>
        <a:xfrm>
          <a:off x="915009" y="581405"/>
          <a:ext cx="59740" cy="59740"/>
        </a:xfrm>
        <a:prstGeom prst="ellipse">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912CF3-2905-4969-A915-32B7AD1E3BBA}">
      <dsp:nvSpPr>
        <dsp:cNvPr id="0" name=""/>
        <dsp:cNvSpPr/>
      </dsp:nvSpPr>
      <dsp:spPr>
        <a:xfrm>
          <a:off x="690575" y="611276"/>
          <a:ext cx="1063345" cy="455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55" tIns="0" rIns="0" bIns="0" numCol="1" spcCol="1270" anchor="t" anchorCtr="0">
          <a:noAutofit/>
        </a:bodyPr>
        <a:lstStyle/>
        <a:p>
          <a:pPr marL="0" lvl="0" indent="0" algn="l" defTabSz="533400">
            <a:lnSpc>
              <a:spcPct val="90000"/>
            </a:lnSpc>
            <a:spcBef>
              <a:spcPct val="0"/>
            </a:spcBef>
            <a:spcAft>
              <a:spcPct val="35000"/>
            </a:spcAft>
            <a:buNone/>
          </a:pPr>
          <a:r>
            <a:rPr lang="en-US" sz="1200" b="1" kern="1200" dirty="0">
              <a:solidFill>
                <a:schemeClr val="tx1"/>
              </a:solidFill>
              <a:latin typeface="Arial" pitchFamily="34" charset="0"/>
              <a:cs typeface="Arial" pitchFamily="34" charset="0"/>
            </a:rPr>
            <a:t>25 574.9</a:t>
          </a:r>
        </a:p>
      </dsp:txBody>
      <dsp:txXfrm>
        <a:off x="690575" y="611276"/>
        <a:ext cx="1063345" cy="455523"/>
      </dsp:txXfrm>
    </dsp:sp>
    <dsp:sp modelId="{AE3C55F0-F885-494C-B800-482FFE1F9977}">
      <dsp:nvSpPr>
        <dsp:cNvPr id="0" name=""/>
        <dsp:cNvSpPr/>
      </dsp:nvSpPr>
      <dsp:spPr>
        <a:xfrm>
          <a:off x="1424940" y="320040"/>
          <a:ext cx="102412" cy="102412"/>
        </a:xfrm>
        <a:prstGeom prst="ellipse">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21D87E-9D30-4CBE-AC19-207F985D9D09}">
      <dsp:nvSpPr>
        <dsp:cNvPr id="0" name=""/>
        <dsp:cNvSpPr/>
      </dsp:nvSpPr>
      <dsp:spPr>
        <a:xfrm>
          <a:off x="1523333" y="329285"/>
          <a:ext cx="1196859" cy="706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266" tIns="0" rIns="0" bIns="0" numCol="1" spcCol="1270" anchor="t" anchorCtr="0">
          <a:noAutofit/>
        </a:bodyPr>
        <a:lstStyle/>
        <a:p>
          <a:pPr marL="0" lvl="0" indent="0" algn="l" defTabSz="889000">
            <a:lnSpc>
              <a:spcPct val="90000"/>
            </a:lnSpc>
            <a:spcBef>
              <a:spcPct val="0"/>
            </a:spcBef>
            <a:spcAft>
              <a:spcPct val="35000"/>
            </a:spcAft>
            <a:buNone/>
          </a:pPr>
          <a:r>
            <a:rPr lang="en-US" sz="2000" b="1" i="0" kern="1200" dirty="0">
              <a:solidFill>
                <a:schemeClr val="tx1"/>
              </a:solidFill>
              <a:latin typeface="Arial" pitchFamily="34" charset="0"/>
              <a:cs typeface="Arial" pitchFamily="34" charset="0"/>
            </a:rPr>
            <a:t>27 346.1</a:t>
          </a:r>
        </a:p>
      </dsp:txBody>
      <dsp:txXfrm>
        <a:off x="1523333" y="329285"/>
        <a:ext cx="1196859" cy="70622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0.71429</cdr:x>
      <cdr:y>0.16744</cdr:y>
    </cdr:from>
    <cdr:to>
      <cdr:x>0.82005</cdr:x>
      <cdr:y>0.26512</cdr:y>
    </cdr:to>
    <cdr:sp macro="" textlink="">
      <cdr:nvSpPr>
        <cdr:cNvPr id="2" name="Rectangle 1"/>
        <cdr:cNvSpPr/>
      </cdr:nvSpPr>
      <cdr:spPr>
        <a:xfrm xmlns:a="http://schemas.openxmlformats.org/drawingml/2006/main">
          <a:off x="4952999" y="342901"/>
          <a:ext cx="733425" cy="200026"/>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p xmlns:a="http://schemas.openxmlformats.org/drawingml/2006/main">
          <a:r>
            <a:rPr lang="mn-MN" sz="1000"/>
            <a:t>2147</a:t>
          </a:r>
          <a:r>
            <a:rPr lang="en-US" sz="1000"/>
            <a:t>.</a:t>
          </a:r>
          <a:r>
            <a:rPr lang="mn-MN" sz="1000"/>
            <a:t>0</a:t>
          </a:r>
          <a:endParaRPr lang="en-US" sz="10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51" cy="496094"/>
          </a:xfrm>
          <a:prstGeom prst="rect">
            <a:avLst/>
          </a:prstGeom>
        </p:spPr>
        <p:txBody>
          <a:bodyPr vert="horz" lIns="90818" tIns="45409" rIns="90818" bIns="45409" rtlCol="0"/>
          <a:lstStyle>
            <a:lvl1pPr algn="l">
              <a:defRPr sz="1200"/>
            </a:lvl1pPr>
          </a:lstStyle>
          <a:p>
            <a:endParaRPr lang="en-US"/>
          </a:p>
        </p:txBody>
      </p:sp>
      <p:sp>
        <p:nvSpPr>
          <p:cNvPr id="3" name="Date Placeholder 2"/>
          <p:cNvSpPr>
            <a:spLocks noGrp="1"/>
          </p:cNvSpPr>
          <p:nvPr>
            <p:ph type="dt" sz="quarter" idx="1"/>
          </p:nvPr>
        </p:nvSpPr>
        <p:spPr>
          <a:xfrm>
            <a:off x="3849728" y="0"/>
            <a:ext cx="2946351" cy="496094"/>
          </a:xfrm>
          <a:prstGeom prst="rect">
            <a:avLst/>
          </a:prstGeom>
        </p:spPr>
        <p:txBody>
          <a:bodyPr vert="horz" lIns="90818" tIns="45409" rIns="90818" bIns="45409" rtlCol="0"/>
          <a:lstStyle>
            <a:lvl1pPr algn="r">
              <a:defRPr sz="1200"/>
            </a:lvl1pPr>
          </a:lstStyle>
          <a:p>
            <a:fld id="{E54337B1-6564-4439-B2B2-0FB23B596DF1}" type="datetimeFigureOut">
              <a:rPr lang="en-US" smtClean="0"/>
              <a:pPr/>
              <a:t>4/9/2018</a:t>
            </a:fld>
            <a:endParaRPr lang="en-US"/>
          </a:p>
        </p:txBody>
      </p:sp>
      <p:sp>
        <p:nvSpPr>
          <p:cNvPr id="4" name="Footer Placeholder 3"/>
          <p:cNvSpPr>
            <a:spLocks noGrp="1"/>
          </p:cNvSpPr>
          <p:nvPr>
            <p:ph type="ftr" sz="quarter" idx="2"/>
          </p:nvPr>
        </p:nvSpPr>
        <p:spPr>
          <a:xfrm>
            <a:off x="0" y="9428960"/>
            <a:ext cx="2946351" cy="496094"/>
          </a:xfrm>
          <a:prstGeom prst="rect">
            <a:avLst/>
          </a:prstGeom>
        </p:spPr>
        <p:txBody>
          <a:bodyPr vert="horz" lIns="90818" tIns="45409" rIns="90818" bIns="45409" rtlCol="0" anchor="b"/>
          <a:lstStyle>
            <a:lvl1pPr algn="l">
              <a:defRPr sz="1200"/>
            </a:lvl1pPr>
          </a:lstStyle>
          <a:p>
            <a:endParaRPr lang="en-US"/>
          </a:p>
        </p:txBody>
      </p:sp>
      <p:sp>
        <p:nvSpPr>
          <p:cNvPr id="5" name="Slide Number Placeholder 4"/>
          <p:cNvSpPr>
            <a:spLocks noGrp="1"/>
          </p:cNvSpPr>
          <p:nvPr>
            <p:ph type="sldNum" sz="quarter" idx="3"/>
          </p:nvPr>
        </p:nvSpPr>
        <p:spPr>
          <a:xfrm>
            <a:off x="3849728" y="9428960"/>
            <a:ext cx="2946351" cy="496094"/>
          </a:xfrm>
          <a:prstGeom prst="rect">
            <a:avLst/>
          </a:prstGeom>
        </p:spPr>
        <p:txBody>
          <a:bodyPr vert="horz" lIns="90818" tIns="45409" rIns="90818" bIns="45409" rtlCol="0" anchor="b"/>
          <a:lstStyle>
            <a:lvl1pPr algn="r">
              <a:defRPr sz="1200"/>
            </a:lvl1pPr>
          </a:lstStyle>
          <a:p>
            <a:fld id="{F9CA62D5-94B3-4420-9B2A-E51B73A282A7}" type="slidenum">
              <a:rPr lang="en-US" smtClean="0"/>
              <a:pPr/>
              <a:t>‹#›</a:t>
            </a:fld>
            <a:endParaRPr lang="en-US"/>
          </a:p>
        </p:txBody>
      </p:sp>
    </p:spTree>
    <p:extLst>
      <p:ext uri="{BB962C8B-B14F-4D97-AF65-F5344CB8AC3E}">
        <p14:creationId xmlns="" xmlns:p14="http://schemas.microsoft.com/office/powerpoint/2010/main" val="308334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0818" tIns="45409" rIns="90818" bIns="45409"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0818" tIns="45409" rIns="90818" bIns="45409" rtlCol="0"/>
          <a:lstStyle>
            <a:lvl1pPr algn="r">
              <a:defRPr sz="1200"/>
            </a:lvl1pPr>
          </a:lstStyle>
          <a:p>
            <a:fld id="{0D2FC9C5-A699-4116-97A7-7C97CCF99BB7}" type="datetimeFigureOut">
              <a:rPr lang="en-US" smtClean="0"/>
              <a:pPr/>
              <a:t>4/9/2018</a:t>
            </a:fld>
            <a:endParaRPr lang="en-US"/>
          </a:p>
        </p:txBody>
      </p:sp>
      <p:sp>
        <p:nvSpPr>
          <p:cNvPr id="4" name="Slide Image Placeholder 3"/>
          <p:cNvSpPr>
            <a:spLocks noGrp="1" noRot="1" noChangeAspect="1"/>
          </p:cNvSpPr>
          <p:nvPr>
            <p:ph type="sldImg" idx="2"/>
          </p:nvPr>
        </p:nvSpPr>
        <p:spPr>
          <a:xfrm>
            <a:off x="92075" y="744538"/>
            <a:ext cx="6613525" cy="3721100"/>
          </a:xfrm>
          <a:prstGeom prst="rect">
            <a:avLst/>
          </a:prstGeom>
          <a:noFill/>
          <a:ln w="12700">
            <a:solidFill>
              <a:prstClr val="black"/>
            </a:solidFill>
          </a:ln>
        </p:spPr>
        <p:txBody>
          <a:bodyPr vert="horz" lIns="90818" tIns="45409" rIns="90818" bIns="45409"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0818" tIns="45409" rIns="90818" bIns="4540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5"/>
            <a:ext cx="2945659" cy="496332"/>
          </a:xfrm>
          <a:prstGeom prst="rect">
            <a:avLst/>
          </a:prstGeom>
        </p:spPr>
        <p:txBody>
          <a:bodyPr vert="horz" lIns="90818" tIns="45409" rIns="90818" bIns="45409"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5"/>
            <a:ext cx="2945659" cy="496332"/>
          </a:xfrm>
          <a:prstGeom prst="rect">
            <a:avLst/>
          </a:prstGeom>
        </p:spPr>
        <p:txBody>
          <a:bodyPr vert="horz" lIns="90818" tIns="45409" rIns="90818" bIns="45409" rtlCol="0" anchor="b"/>
          <a:lstStyle>
            <a:lvl1pPr algn="r">
              <a:defRPr sz="1200"/>
            </a:lvl1pPr>
          </a:lstStyle>
          <a:p>
            <a:fld id="{C7D46D40-2E12-450A-AB9B-1C1AA5EF8639}" type="slidenum">
              <a:rPr lang="en-US" smtClean="0"/>
              <a:pPr/>
              <a:t>‹#›</a:t>
            </a:fld>
            <a:endParaRPr lang="en-US"/>
          </a:p>
        </p:txBody>
      </p:sp>
    </p:spTree>
    <p:extLst>
      <p:ext uri="{BB962C8B-B14F-4D97-AF65-F5344CB8AC3E}">
        <p14:creationId xmlns="" xmlns:p14="http://schemas.microsoft.com/office/powerpoint/2010/main" val="2168205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1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D46D40-2E12-450A-AB9B-1C1AA5EF8639}" type="slidenum">
              <a:rPr lang="en-US" smtClean="0"/>
              <a:pPr/>
              <a:t>1</a:t>
            </a:fld>
            <a:endParaRPr lang="en-US"/>
          </a:p>
        </p:txBody>
      </p:sp>
    </p:spTree>
    <p:extLst>
      <p:ext uri="{BB962C8B-B14F-4D97-AF65-F5344CB8AC3E}">
        <p14:creationId xmlns="" xmlns:p14="http://schemas.microsoft.com/office/powerpoint/2010/main" val="3711747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1100"/>
          </a:xfrm>
        </p:spPr>
      </p:sp>
      <p:sp>
        <p:nvSpPr>
          <p:cNvPr id="3" name="Notes Placeholder 2"/>
          <p:cNvSpPr>
            <a:spLocks noGrp="1"/>
          </p:cNvSpPr>
          <p:nvPr>
            <p:ph type="body" idx="1"/>
          </p:nvPr>
        </p:nvSpPr>
        <p:spPr/>
        <p:txBody>
          <a:bodyPr>
            <a:normAutofit/>
          </a:bodyPr>
          <a:lstStyle/>
          <a:p>
            <a:pPr algn="just"/>
            <a:endParaRPr lang="en-US" dirty="0">
              <a:solidFill>
                <a:schemeClr val="tx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pPr>
                <a:defRPr/>
              </a:pPr>
              <a:t>3</a:t>
            </a:fld>
            <a:endParaRPr lang="en-US"/>
          </a:p>
        </p:txBody>
      </p:sp>
    </p:spTree>
    <p:extLst>
      <p:ext uri="{BB962C8B-B14F-4D97-AF65-F5344CB8AC3E}">
        <p14:creationId xmlns="" xmlns:p14="http://schemas.microsoft.com/office/powerpoint/2010/main" val="3960614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pPr>
                <a:defRPr/>
              </a:pPr>
              <a:t>4</a:t>
            </a:fld>
            <a:endParaRPr lang="en-US"/>
          </a:p>
        </p:txBody>
      </p:sp>
    </p:spTree>
    <p:extLst>
      <p:ext uri="{BB962C8B-B14F-4D97-AF65-F5344CB8AC3E}">
        <p14:creationId xmlns="" xmlns:p14="http://schemas.microsoft.com/office/powerpoint/2010/main" val="3085793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1100"/>
          </a:xfrm>
        </p:spPr>
      </p:sp>
      <p:sp>
        <p:nvSpPr>
          <p:cNvPr id="3" name="Notes Placeholder 2"/>
          <p:cNvSpPr>
            <a:spLocks noGrp="1"/>
          </p:cNvSpPr>
          <p:nvPr>
            <p:ph type="body" idx="1"/>
          </p:nvPr>
        </p:nvSpPr>
        <p:spPr/>
        <p:txBody>
          <a:bodyPr>
            <a:normAutofit/>
          </a:bodyPr>
          <a:lstStyle/>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pPr>
                <a:defRPr/>
              </a:pPr>
              <a:t>8</a:t>
            </a:fld>
            <a:endParaRPr lang="en-US"/>
          </a:p>
        </p:txBody>
      </p:sp>
    </p:spTree>
    <p:extLst>
      <p:ext uri="{BB962C8B-B14F-4D97-AF65-F5344CB8AC3E}">
        <p14:creationId xmlns="" xmlns:p14="http://schemas.microsoft.com/office/powerpoint/2010/main" val="424497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1100"/>
          </a:xfrm>
        </p:spPr>
      </p:sp>
      <p:sp>
        <p:nvSpPr>
          <p:cNvPr id="3" name="Notes Placeholder 2"/>
          <p:cNvSpPr>
            <a:spLocks noGrp="1"/>
          </p:cNvSpPr>
          <p:nvPr>
            <p:ph type="body" idx="1"/>
          </p:nvPr>
        </p:nvSpPr>
        <p:spPr/>
        <p:txBody>
          <a:bodyPr>
            <a:normAutofit/>
          </a:bodyPr>
          <a:lstStyle/>
          <a:p>
            <a:pPr algn="just"/>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pPr>
                <a:defRPr/>
              </a:pPr>
              <a:t>9</a:t>
            </a:fld>
            <a:endParaRPr lang="en-US"/>
          </a:p>
        </p:txBody>
      </p:sp>
    </p:spTree>
    <p:extLst>
      <p:ext uri="{BB962C8B-B14F-4D97-AF65-F5344CB8AC3E}">
        <p14:creationId xmlns="" xmlns:p14="http://schemas.microsoft.com/office/powerpoint/2010/main" val="1800818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D46D40-2E12-450A-AB9B-1C1AA5EF8639}"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1100"/>
          </a:xfrm>
        </p:spPr>
      </p:sp>
      <p:sp>
        <p:nvSpPr>
          <p:cNvPr id="3" name="Notes Placeholder 2"/>
          <p:cNvSpPr>
            <a:spLocks noGrp="1"/>
          </p:cNvSpPr>
          <p:nvPr>
            <p:ph type="body" idx="1"/>
          </p:nvPr>
        </p:nvSpPr>
        <p:spPr/>
        <p:txBody>
          <a:bodyPr>
            <a:normAutofit/>
          </a:bodyPr>
          <a:lstStyle/>
          <a:p>
            <a:pPr algn="just"/>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pPr>
                <a:defRPr/>
              </a:pPr>
              <a:t>17</a:t>
            </a:fld>
            <a:endParaRPr lang="en-US"/>
          </a:p>
        </p:txBody>
      </p:sp>
    </p:spTree>
    <p:extLst>
      <p:ext uri="{BB962C8B-B14F-4D97-AF65-F5344CB8AC3E}">
        <p14:creationId xmlns="" xmlns:p14="http://schemas.microsoft.com/office/powerpoint/2010/main" val="933577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5CB0F8D-B663-4D04-84C4-625A5C92BD6C}" type="datetimeFigureOut">
              <a:rPr lang="en-US" smtClean="0"/>
              <a:pPr/>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 xmlns:p14="http://schemas.microsoft.com/office/powerpoint/2010/main" val="314863888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CB0F8D-B663-4D04-84C4-625A5C92BD6C}" type="datetimeFigureOut">
              <a:rPr lang="en-US" smtClean="0"/>
              <a:pPr/>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 xmlns:p14="http://schemas.microsoft.com/office/powerpoint/2010/main" val="178463323"/>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8"/>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8"/>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CB0F8D-B663-4D04-84C4-625A5C92BD6C}" type="datetimeFigureOut">
              <a:rPr lang="en-US" smtClean="0"/>
              <a:pPr/>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 xmlns:p14="http://schemas.microsoft.com/office/powerpoint/2010/main" val="188785845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136521"/>
            <a:ext cx="10820400" cy="646908"/>
          </a:xfrm>
          <a:solidFill>
            <a:schemeClr val="bg1"/>
          </a:solidFill>
        </p:spPr>
        <p:txBody>
          <a:bodyPr>
            <a:noAutofit/>
          </a:bodyPr>
          <a:lstStyle>
            <a:lvl1pPr algn="l">
              <a:defRPr sz="3200" b="1">
                <a:solidFill>
                  <a:srgbClr val="002060"/>
                </a:solidFill>
                <a:latin typeface="Arial" panose="020B0604020202020204" pitchFamily="34" charset="0"/>
                <a:ea typeface="Tahoma" panose="020B060403050404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143000" y="990600"/>
            <a:ext cx="10820400" cy="5354437"/>
          </a:xfrm>
        </p:spPr>
        <p:txBody>
          <a:bodyPr>
            <a:normAutofit/>
          </a:bodyPr>
          <a:lstStyle>
            <a:lvl1pPr algn="just">
              <a:defRPr sz="2700">
                <a:solidFill>
                  <a:srgbClr val="002060"/>
                </a:solidFill>
                <a:latin typeface="Arial" panose="020B0604020202020204" pitchFamily="34" charset="0"/>
                <a:ea typeface="Tahoma" panose="020B0604030504040204" pitchFamily="34" charset="0"/>
                <a:cs typeface="Arial" panose="020B0604020202020204" pitchFamily="34" charset="0"/>
              </a:defRPr>
            </a:lvl1pPr>
            <a:lvl2pPr algn="just">
              <a:defRPr sz="2400">
                <a:solidFill>
                  <a:srgbClr val="002060"/>
                </a:solidFill>
                <a:latin typeface="Arial" panose="020B0604020202020204" pitchFamily="34" charset="0"/>
                <a:ea typeface="Tahoma" panose="020B0604030504040204" pitchFamily="34" charset="0"/>
                <a:cs typeface="Arial" panose="020B0604020202020204" pitchFamily="34" charset="0"/>
              </a:defRPr>
            </a:lvl2pPr>
            <a:lvl3pPr algn="just">
              <a:defRPr sz="2100">
                <a:solidFill>
                  <a:srgbClr val="002060"/>
                </a:solidFill>
                <a:latin typeface="Arial" panose="020B0604020202020204" pitchFamily="34" charset="0"/>
                <a:ea typeface="Tahoma" panose="020B0604030504040204" pitchFamily="34" charset="0"/>
                <a:cs typeface="Arial" panose="020B0604020202020204" pitchFamily="34" charset="0"/>
              </a:defRPr>
            </a:lvl3pPr>
            <a:lvl4pPr algn="just">
              <a:defRPr sz="1800">
                <a:solidFill>
                  <a:srgbClr val="002060"/>
                </a:solidFill>
                <a:latin typeface="Arial" panose="020B0604020202020204" pitchFamily="34" charset="0"/>
                <a:ea typeface="Tahoma" panose="020B0604030504040204" pitchFamily="34" charset="0"/>
                <a:cs typeface="Arial" panose="020B0604020202020204" pitchFamily="34" charset="0"/>
              </a:defRPr>
            </a:lvl4pPr>
            <a:lvl5pPr algn="just">
              <a:defRPr sz="1800">
                <a:solidFill>
                  <a:srgbClr val="002060"/>
                </a:solidFill>
                <a:latin typeface="Arial" panose="020B0604020202020204" pitchFamily="34" charset="0"/>
                <a:ea typeface="Tahoma" panose="020B060403050404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CB0F8D-B663-4D04-84C4-625A5C92BD6C}" type="datetimeFigureOut">
              <a:rPr lang="en-US" smtClean="0"/>
              <a:pPr/>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 xmlns:p14="http://schemas.microsoft.com/office/powerpoint/2010/main" val="164040431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CB0F8D-B663-4D04-84C4-625A5C92BD6C}" type="datetimeFigureOut">
              <a:rPr lang="en-US" smtClean="0"/>
              <a:pPr/>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 xmlns:p14="http://schemas.microsoft.com/office/powerpoint/2010/main" val="27135315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0300" y="228600"/>
            <a:ext cx="10134600" cy="579439"/>
          </a:xfrm>
          <a:noFill/>
        </p:spPr>
        <p:txBody>
          <a:bodyPr>
            <a:normAutofit/>
          </a:bodyPr>
          <a:lstStyle>
            <a:lvl1pPr algn="l">
              <a:defRPr sz="3200" b="1">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1200154"/>
            <a:ext cx="5384800" cy="339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4"/>
            <a:ext cx="5384800" cy="339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CB0F8D-B663-4D04-84C4-625A5C92BD6C}" type="datetimeFigureOut">
              <a:rPr lang="en-US" smtClean="0"/>
              <a:pPr/>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 xmlns:p14="http://schemas.microsoft.com/office/powerpoint/2010/main" val="322267049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6"/>
            <a:ext cx="5386917"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6"/>
            <a:ext cx="5389033"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CB0F8D-B663-4D04-84C4-625A5C92BD6C}" type="datetimeFigureOut">
              <a:rPr lang="en-US" smtClean="0"/>
              <a:pPr/>
              <a:t>4/9/2018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 xmlns:p14="http://schemas.microsoft.com/office/powerpoint/2010/main" val="12810016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CB0F8D-B663-4D04-84C4-625A5C92BD6C}" type="datetimeFigureOut">
              <a:rPr lang="en-US" smtClean="0"/>
              <a:pPr/>
              <a:t>4/9/2018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 xmlns:p14="http://schemas.microsoft.com/office/powerpoint/2010/main" val="211190463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B0F8D-B663-4D04-84C4-625A5C92BD6C}" type="datetimeFigureOut">
              <a:rPr lang="en-US" smtClean="0"/>
              <a:pPr/>
              <a:t>4/9/2018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 xmlns:p14="http://schemas.microsoft.com/office/powerpoint/2010/main" val="46606846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2"/>
            <a:ext cx="4011084"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5CB0F8D-B663-4D04-84C4-625A5C92BD6C}" type="datetimeFigureOut">
              <a:rPr lang="en-US" smtClean="0"/>
              <a:pPr/>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 xmlns:p14="http://schemas.microsoft.com/office/powerpoint/2010/main" val="228589214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5CB0F8D-B663-4D04-84C4-625A5C92BD6C}" type="datetimeFigureOut">
              <a:rPr lang="en-US" smtClean="0"/>
              <a:pPr/>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 xmlns:p14="http://schemas.microsoft.com/office/powerpoint/2010/main" val="268921808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00" y="905671"/>
            <a:ext cx="10972800" cy="579439"/>
          </a:xfrm>
          <a:prstGeom prst="rect">
            <a:avLst/>
          </a:prstGeom>
          <a:solidFill>
            <a:srgbClr val="FF3300"/>
          </a:solidFill>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1657748"/>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CB0F8D-B663-4D04-84C4-625A5C92BD6C}" type="datetimeFigureOut">
              <a:rPr lang="en-US" smtClean="0"/>
              <a:pPr/>
              <a:t>4/9/2018</a:t>
            </a:fld>
            <a:endParaRPr lang="en-US"/>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6CE26B-6949-4AE2-A5C0-A5A0941143D7}" type="slidenum">
              <a:rPr lang="en-US" smtClean="0"/>
              <a:pPr/>
              <a:t>‹#›</a:t>
            </a:fld>
            <a:endParaRPr lang="en-US"/>
          </a:p>
        </p:txBody>
      </p:sp>
    </p:spTree>
    <p:extLst>
      <p:ext uri="{BB962C8B-B14F-4D97-AF65-F5344CB8AC3E}">
        <p14:creationId xmlns="" xmlns:p14="http://schemas.microsoft.com/office/powerpoint/2010/main" val="3199259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ctr" defTabSz="685800" rtl="0" eaLnBrk="1" latinLnBrk="0" hangingPunct="1">
        <a:spcBef>
          <a:spcPct val="0"/>
        </a:spcBef>
        <a:buNone/>
        <a:defRPr sz="3300" b="1" kern="1200">
          <a:solidFill>
            <a:schemeClr val="bg1"/>
          </a:solidFill>
          <a:latin typeface="Tahoma" panose="020B0604030504040204" pitchFamily="34" charset="0"/>
          <a:ea typeface="Tahoma" panose="020B0604030504040204" pitchFamily="34" charset="0"/>
          <a:cs typeface="Tahoma" panose="020B0604030504040204" pitchFamily="34" charset="0"/>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34" Type="http://schemas.microsoft.com/office/2007/relationships/diagramDrawing" Target="../diagrams/drawing2.xml"/><Relationship Id="rId7" Type="http://schemas.openxmlformats.org/officeDocument/2006/relationships/chart" Target="../charts/chart1.xml"/><Relationship Id="rId33" Type="http://schemas.microsoft.com/office/2007/relationships/diagramDrawing" Target="../diagrams/drawing3.xml"/><Relationship Id="rId2" Type="http://schemas.openxmlformats.org/officeDocument/2006/relationships/notesSlide" Target="../notesSlides/notesSlide3.xml"/><Relationship Id="rId29" Type="http://schemas.microsoft.com/office/2007/relationships/diagramDrawing" Target="../diagrams/drawing1.xml"/><Relationship Id="rId1" Type="http://schemas.openxmlformats.org/officeDocument/2006/relationships/slideLayout" Target="../slideLayouts/slideLayout2.xml"/><Relationship Id="rId6" Type="http://schemas.openxmlformats.org/officeDocument/2006/relationships/diagramColors" Target="../diagrams/colors1.xml"/><Relationship Id="rId32" Type="http://schemas.microsoft.com/office/2007/relationships/diagramDrawing" Target="../diagrams/drawing5.xml"/><Relationship Id="rId5" Type="http://schemas.openxmlformats.org/officeDocument/2006/relationships/diagramQuickStyle" Target="../diagrams/quickStyle1.xml"/><Relationship Id="rId4" Type="http://schemas.openxmlformats.org/officeDocument/2006/relationships/diagramLayout" Target="../diagrams/layout1.xml"/><Relationship Id="rId30" Type="http://schemas.microsoft.com/office/2007/relationships/diagramDrawing" Target="../diagrams/drawing4.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7.jpeg"/><Relationship Id="rId18" Type="http://schemas.openxmlformats.org/officeDocument/2006/relationships/diagramData" Target="../diagrams/data5.xml"/><Relationship Id="rId26" Type="http://schemas.openxmlformats.org/officeDocument/2006/relationships/image" Target="../media/image8.jpeg"/><Relationship Id="rId3" Type="http://schemas.openxmlformats.org/officeDocument/2006/relationships/image" Target="../media/image5.jpeg"/><Relationship Id="rId21" Type="http://schemas.openxmlformats.org/officeDocument/2006/relationships/diagramColors" Target="../diagrams/colors5.xml"/><Relationship Id="rId7" Type="http://schemas.openxmlformats.org/officeDocument/2006/relationships/diagramColors" Target="../diagrams/colors2.xml"/><Relationship Id="rId12" Type="http://schemas.openxmlformats.org/officeDocument/2006/relationships/diagramColors" Target="../diagrams/colors3.xml"/><Relationship Id="rId17" Type="http://schemas.openxmlformats.org/officeDocument/2006/relationships/diagramColors" Target="../diagrams/colors4.xml"/><Relationship Id="rId25" Type="http://schemas.openxmlformats.org/officeDocument/2006/relationships/diagramColors" Target="../diagrams/colors6.xml"/><Relationship Id="rId2" Type="http://schemas.openxmlformats.org/officeDocument/2006/relationships/image" Target="../media/image4.jpeg"/><Relationship Id="rId16" Type="http://schemas.openxmlformats.org/officeDocument/2006/relationships/diagramQuickStyle" Target="../diagrams/quickStyle4.xml"/><Relationship Id="rId20" Type="http://schemas.openxmlformats.org/officeDocument/2006/relationships/diagramQuickStyle" Target="../diagrams/quickStyle5.xml"/><Relationship Id="rId1" Type="http://schemas.openxmlformats.org/officeDocument/2006/relationships/slideLayout" Target="../slideLayouts/slideLayout1.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24" Type="http://schemas.openxmlformats.org/officeDocument/2006/relationships/diagramQuickStyle" Target="../diagrams/quickStyle6.xml"/><Relationship Id="rId5" Type="http://schemas.openxmlformats.org/officeDocument/2006/relationships/diagramLayout" Target="../diagrams/layout2.xml"/><Relationship Id="rId15" Type="http://schemas.openxmlformats.org/officeDocument/2006/relationships/diagramLayout" Target="../diagrams/layout4.xml"/><Relationship Id="rId23" Type="http://schemas.openxmlformats.org/officeDocument/2006/relationships/diagramLayout" Target="../diagrams/layout6.xml"/><Relationship Id="rId10" Type="http://schemas.openxmlformats.org/officeDocument/2006/relationships/diagramLayout" Target="../diagrams/layout3.xml"/><Relationship Id="rId19" Type="http://schemas.openxmlformats.org/officeDocument/2006/relationships/diagramLayout" Target="../diagrams/layout5.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diagramData" Target="../diagrams/data4.xml"/><Relationship Id="rId22" Type="http://schemas.openxmlformats.org/officeDocument/2006/relationships/diagramData" Target="../diagrams/data6.xml"/><Relationship Id="rId27"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85146" y="2365695"/>
            <a:ext cx="8173454" cy="1446550"/>
          </a:xfrm>
          <a:prstGeom prst="rect">
            <a:avLst/>
          </a:prstGeom>
        </p:spPr>
        <p:txBody>
          <a:bodyPr wrap="square">
            <a:spAutoFit/>
          </a:bodyPr>
          <a:lstStyle/>
          <a:p>
            <a:pPr algn="ctr">
              <a:defRPr/>
            </a:pPr>
            <a:r>
              <a:rPr lang="mn-MN" sz="4400" b="1" dirty="0">
                <a:solidFill>
                  <a:srgbClr val="FF9900"/>
                </a:solidFill>
                <a:latin typeface="Arial" panose="020B0604020202020204" pitchFamily="34" charset="0"/>
                <a:cs typeface="Arial" panose="020B0604020202020204" pitchFamily="34" charset="0"/>
              </a:rPr>
              <a:t>МАЛ </a:t>
            </a:r>
            <a:r>
              <a:rPr lang="mn-MN" sz="4400" b="1" dirty="0" smtClean="0">
                <a:solidFill>
                  <a:srgbClr val="FF9900"/>
                </a:solidFill>
                <a:latin typeface="Arial" panose="020B0604020202020204" pitchFamily="34" charset="0"/>
                <a:cs typeface="Arial" panose="020B0604020202020204" pitchFamily="34" charset="0"/>
              </a:rPr>
              <a:t>ТООЛЛОГО </a:t>
            </a:r>
            <a:r>
              <a:rPr lang="mn-MN" sz="4400" b="1" dirty="0">
                <a:solidFill>
                  <a:srgbClr val="FF9900"/>
                </a:solidFill>
                <a:latin typeface="Arial" panose="020B0604020202020204" pitchFamily="34" charset="0"/>
                <a:cs typeface="Arial" panose="020B0604020202020204" pitchFamily="34" charset="0"/>
              </a:rPr>
              <a:t>201</a:t>
            </a:r>
            <a:r>
              <a:rPr lang="en-US" sz="4400" b="1" dirty="0">
                <a:solidFill>
                  <a:srgbClr val="FF9900"/>
                </a:solidFill>
                <a:latin typeface="Arial" panose="020B0604020202020204" pitchFamily="34" charset="0"/>
                <a:cs typeface="Arial" panose="020B0604020202020204" pitchFamily="34" charset="0"/>
              </a:rPr>
              <a:t>7</a:t>
            </a:r>
            <a:r>
              <a:rPr lang="mn-MN" sz="4400" b="1" dirty="0">
                <a:solidFill>
                  <a:srgbClr val="FF9900"/>
                </a:solidFill>
                <a:latin typeface="Arial" panose="020B0604020202020204" pitchFamily="34" charset="0"/>
                <a:cs typeface="Arial" panose="020B0604020202020204" pitchFamily="34" charset="0"/>
              </a:rPr>
              <a:t> </a:t>
            </a:r>
            <a:r>
              <a:rPr lang="en-US" sz="4400" b="1" dirty="0">
                <a:solidFill>
                  <a:srgbClr val="FF9900"/>
                </a:solidFill>
                <a:latin typeface="Arial" panose="020B0604020202020204" pitchFamily="34" charset="0"/>
                <a:cs typeface="Arial" panose="020B0604020202020204" pitchFamily="34" charset="0"/>
              </a:rPr>
              <a:t>       </a:t>
            </a:r>
          </a:p>
          <a:p>
            <a:pPr algn="ctr">
              <a:defRPr/>
            </a:pPr>
            <a:r>
              <a:rPr lang="en-US" sz="4400" b="1" dirty="0">
                <a:solidFill>
                  <a:srgbClr val="FF9900"/>
                </a:solidFill>
                <a:latin typeface="Arial" panose="020B0604020202020204" pitchFamily="34" charset="0"/>
                <a:cs typeface="Arial" panose="020B0604020202020204" pitchFamily="34" charset="0"/>
              </a:rPr>
              <a:t> </a:t>
            </a:r>
            <a:r>
              <a:rPr lang="mn-MN" sz="4400" b="1" dirty="0" smtClean="0">
                <a:solidFill>
                  <a:srgbClr val="FF9900"/>
                </a:solidFill>
                <a:latin typeface="Arial" panose="020B0604020202020204" pitchFamily="34" charset="0"/>
                <a:cs typeface="Arial" panose="020B0604020202020204" pitchFamily="34" charset="0"/>
              </a:rPr>
              <a:t>ОН</a:t>
            </a:r>
            <a:endParaRPr lang="en-US" sz="4400" b="1" dirty="0">
              <a:solidFill>
                <a:srgbClr val="FF9900"/>
              </a:solidFill>
              <a:latin typeface="Arial" panose="020B0604020202020204" pitchFamily="34" charset="0"/>
              <a:cs typeface="Arial" panose="020B0604020202020204" pitchFamily="34" charset="0"/>
            </a:endParaRPr>
          </a:p>
        </p:txBody>
      </p:sp>
      <p:sp>
        <p:nvSpPr>
          <p:cNvPr id="9" name="TextBox 8"/>
          <p:cNvSpPr txBox="1"/>
          <p:nvPr/>
        </p:nvSpPr>
        <p:spPr>
          <a:xfrm>
            <a:off x="6311766" y="989112"/>
            <a:ext cx="5867400" cy="400110"/>
          </a:xfrm>
          <a:prstGeom prst="rect">
            <a:avLst/>
          </a:prstGeom>
          <a:noFill/>
          <a:ln>
            <a:noFill/>
          </a:ln>
        </p:spPr>
        <p:txBody>
          <a:bodyPr wrap="square" rtlCol="0">
            <a:spAutoFit/>
          </a:bodyPr>
          <a:lstStyle/>
          <a:p>
            <a:pPr algn="ctr"/>
            <a:r>
              <a:rPr lang="mn-MN" sz="2000" i="1" dirty="0">
                <a:solidFill>
                  <a:schemeClr val="tx2">
                    <a:lumMod val="75000"/>
                  </a:schemeClr>
                </a:solidFill>
                <a:latin typeface="Arial" panose="020B0604020202020204" pitchFamily="34" charset="0"/>
                <a:ea typeface="Tahoma" pitchFamily="34" charset="0"/>
                <a:cs typeface="Arial" panose="020B0604020202020204" pitchFamily="34" charset="0"/>
              </a:rPr>
              <a:t>Хэвлэлийн бага хуралд зориулав.</a:t>
            </a:r>
            <a:endParaRPr lang="en-US" b="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cxnSp>
        <p:nvCxnSpPr>
          <p:cNvPr id="13" name="Straight Connector 12"/>
          <p:cNvCxnSpPr/>
          <p:nvPr/>
        </p:nvCxnSpPr>
        <p:spPr>
          <a:xfrm>
            <a:off x="1714499" y="989112"/>
            <a:ext cx="944880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659754" y="6031468"/>
            <a:ext cx="1338828" cy="369332"/>
          </a:xfrm>
          <a:prstGeom prst="rect">
            <a:avLst/>
          </a:prstGeom>
        </p:spPr>
        <p:txBody>
          <a:bodyPr wrap="none">
            <a:spAutoFit/>
          </a:bodyPr>
          <a:lstStyle/>
          <a:p>
            <a:pPr algn="ctr"/>
            <a:r>
              <a:rPr lang="mn-MN" dirty="0" smtClean="0">
                <a:solidFill>
                  <a:srgbClr val="002060"/>
                </a:solidFill>
                <a:latin typeface="Arial" panose="020B0604020202020204" pitchFamily="34" charset="0"/>
                <a:ea typeface="Tahoma" pitchFamily="34" charset="0"/>
                <a:cs typeface="Arial" panose="020B0604020202020204" pitchFamily="34" charset="0"/>
              </a:rPr>
              <a:t>2018</a:t>
            </a:r>
            <a:r>
              <a:rPr lang="en-US" dirty="0" smtClean="0">
                <a:solidFill>
                  <a:srgbClr val="002060"/>
                </a:solidFill>
                <a:latin typeface="Arial" panose="020B0604020202020204" pitchFamily="34" charset="0"/>
                <a:ea typeface="Tahoma" pitchFamily="34" charset="0"/>
                <a:cs typeface="Arial" panose="020B0604020202020204" pitchFamily="34" charset="0"/>
              </a:rPr>
              <a:t>.</a:t>
            </a:r>
            <a:r>
              <a:rPr lang="mn-MN" dirty="0" smtClean="0">
                <a:solidFill>
                  <a:srgbClr val="002060"/>
                </a:solidFill>
                <a:latin typeface="Arial" panose="020B0604020202020204" pitchFamily="34" charset="0"/>
                <a:ea typeface="Tahoma" pitchFamily="34" charset="0"/>
                <a:cs typeface="Arial" panose="020B0604020202020204" pitchFamily="34" charset="0"/>
              </a:rPr>
              <a:t>0</a:t>
            </a:r>
            <a:r>
              <a:rPr lang="en-US" dirty="0" smtClean="0">
                <a:solidFill>
                  <a:srgbClr val="002060"/>
                </a:solidFill>
                <a:latin typeface="Arial" panose="020B0604020202020204" pitchFamily="34" charset="0"/>
                <a:ea typeface="Tahoma" pitchFamily="34" charset="0"/>
                <a:cs typeface="Arial" panose="020B0604020202020204" pitchFamily="34" charset="0"/>
              </a:rPr>
              <a:t>3.</a:t>
            </a:r>
            <a:r>
              <a:rPr lang="mn-MN" dirty="0" smtClean="0">
                <a:solidFill>
                  <a:srgbClr val="002060"/>
                </a:solidFill>
                <a:latin typeface="Arial" panose="020B0604020202020204" pitchFamily="34" charset="0"/>
                <a:ea typeface="Tahoma" pitchFamily="34" charset="0"/>
                <a:cs typeface="Arial" panose="020B0604020202020204" pitchFamily="34" charset="0"/>
              </a:rPr>
              <a:t>05</a:t>
            </a:r>
            <a:endParaRPr lang="en-US" dirty="0">
              <a:solidFill>
                <a:srgbClr val="002060"/>
              </a:solidFill>
              <a:latin typeface="Arial" panose="020B0604020202020204" pitchFamily="34" charset="0"/>
              <a:ea typeface="Tahoma" pitchFamily="34" charset="0"/>
              <a:cs typeface="Arial" panose="020B0604020202020204" pitchFamily="34" charset="0"/>
            </a:endParaRPr>
          </a:p>
        </p:txBody>
      </p:sp>
      <p:pic>
        <p:nvPicPr>
          <p:cNvPr id="21" name="Picture 20" descr="C:\Users\oyunjargal\Documents\My Received Files\18.jpg"/>
          <p:cNvPicPr/>
          <p:nvPr/>
        </p:nvPicPr>
        <p:blipFill>
          <a:blip r:embed="rId3" cstate="print"/>
          <a:srcRect l="5405" t="7207" r="5405" b="13514"/>
          <a:stretch>
            <a:fillRect/>
          </a:stretch>
        </p:blipFill>
        <p:spPr bwMode="auto">
          <a:xfrm>
            <a:off x="1752600" y="2311847"/>
            <a:ext cx="1905000" cy="1584152"/>
          </a:xfrm>
          <a:prstGeom prst="rect">
            <a:avLst/>
          </a:prstGeom>
          <a:noFill/>
          <a:ln w="9525">
            <a:noFill/>
            <a:miter lim="800000"/>
            <a:headEnd/>
            <a:tailEnd/>
          </a:ln>
        </p:spPr>
      </p:pic>
      <p:sp>
        <p:nvSpPr>
          <p:cNvPr id="16" name="Rectangle 15"/>
          <p:cNvSpPr/>
          <p:nvPr/>
        </p:nvSpPr>
        <p:spPr>
          <a:xfrm>
            <a:off x="3581400" y="381000"/>
            <a:ext cx="6299472" cy="646331"/>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a:spAutoFit/>
          </a:bodyPr>
          <a:lstStyle/>
          <a:p>
            <a:r>
              <a:rPr lang="mn-MN" sz="3600" b="1" dirty="0" smtClean="0">
                <a:solidFill>
                  <a:srgbClr val="002060"/>
                </a:solidFill>
                <a:latin typeface="Arial" panose="020B0604020202020204" pitchFamily="34" charset="0"/>
                <a:ea typeface="Tahoma" pitchFamily="34" charset="0"/>
                <a:cs typeface="Arial" panose="020B0604020202020204" pitchFamily="34" charset="0"/>
              </a:rPr>
              <a:t>ДУНДГОВЬ АЙМАГ</a:t>
            </a:r>
            <a:endParaRPr lang="en-US" sz="3600" b="1" dirty="0">
              <a:solidFill>
                <a:srgbClr val="002060"/>
              </a:solidFill>
              <a:latin typeface="Arial" panose="020B0604020202020204" pitchFamily="34" charset="0"/>
              <a:ea typeface="Tahoma" pitchFamily="34" charset="0"/>
              <a:cs typeface="Arial" panose="020B0604020202020204" pitchFamily="34" charset="0"/>
            </a:endParaRPr>
          </a:p>
        </p:txBody>
      </p:sp>
    </p:spTree>
    <p:extLst>
      <p:ext uri="{BB962C8B-B14F-4D97-AF65-F5344CB8AC3E}">
        <p14:creationId xmlns="" xmlns:p14="http://schemas.microsoft.com/office/powerpoint/2010/main" val="162541672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438400" y="1143000"/>
          <a:ext cx="7619998" cy="3124198"/>
        </p:xfrm>
        <a:graphic>
          <a:graphicData uri="http://schemas.openxmlformats.org/drawingml/2006/table">
            <a:tbl>
              <a:tblPr/>
              <a:tblGrid>
                <a:gridCol w="1164794"/>
                <a:gridCol w="922172"/>
                <a:gridCol w="922172"/>
                <a:gridCol w="922172"/>
                <a:gridCol w="922172"/>
                <a:gridCol w="922172"/>
                <a:gridCol w="922172"/>
                <a:gridCol w="922172"/>
              </a:tblGrid>
              <a:tr h="446314">
                <a:tc>
                  <a:txBody>
                    <a:bodyPr/>
                    <a:lstStyle/>
                    <a:p>
                      <a:pPr marL="0" marR="0" algn="ctr">
                        <a:lnSpc>
                          <a:spcPct val="115000"/>
                        </a:lnSpc>
                        <a:spcBef>
                          <a:spcPts val="0"/>
                        </a:spcBef>
                        <a:spcAft>
                          <a:spcPts val="0"/>
                        </a:spcAft>
                      </a:pPr>
                      <a:r>
                        <a:rPr lang="en-US" sz="1000" dirty="0" err="1">
                          <a:solidFill>
                            <a:srgbClr val="000000"/>
                          </a:solidFill>
                          <a:latin typeface="Arial"/>
                          <a:ea typeface="Times New Roman"/>
                          <a:cs typeface="Times New Roman"/>
                        </a:rPr>
                        <a:t>Он</a:t>
                      </a:r>
                      <a:endParaRPr lang="en-US" sz="1100" dirty="0">
                        <a:latin typeface="Calibri"/>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Arial"/>
                          <a:ea typeface="Times New Roman"/>
                          <a:cs typeface="Times New Roman"/>
                        </a:rPr>
                        <a:t>2011</a:t>
                      </a:r>
                      <a:endParaRPr lang="en-US" sz="11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Arial"/>
                          <a:ea typeface="Times New Roman"/>
                          <a:cs typeface="Times New Roman"/>
                        </a:rPr>
                        <a:t>2012</a:t>
                      </a:r>
                      <a:endParaRPr lang="en-US" sz="11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Arial"/>
                          <a:ea typeface="Times New Roman"/>
                          <a:cs typeface="Times New Roman"/>
                        </a:rPr>
                        <a:t>2013</a:t>
                      </a:r>
                      <a:endParaRPr lang="en-US" sz="11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Arial"/>
                          <a:ea typeface="Times New Roman"/>
                          <a:cs typeface="Times New Roman"/>
                        </a:rPr>
                        <a:t>2014</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Arial"/>
                          <a:ea typeface="Times New Roman"/>
                          <a:cs typeface="Times New Roman"/>
                        </a:rPr>
                        <a:t>2015</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Arial"/>
                          <a:ea typeface="Times New Roman"/>
                          <a:cs typeface="Times New Roman"/>
                        </a:rPr>
                        <a:t>2016</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Arial"/>
                          <a:ea typeface="Times New Roman"/>
                          <a:cs typeface="Times New Roman"/>
                        </a:rPr>
                        <a:t>2017</a:t>
                      </a:r>
                      <a:endParaRPr lang="en-US" sz="11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314">
                <a:tc>
                  <a:txBody>
                    <a:bodyPr/>
                    <a:lstStyle/>
                    <a:p>
                      <a:pPr marL="0" marR="0" algn="ctr">
                        <a:lnSpc>
                          <a:spcPct val="115000"/>
                        </a:lnSpc>
                        <a:spcBef>
                          <a:spcPts val="0"/>
                        </a:spcBef>
                        <a:spcAft>
                          <a:spcPts val="0"/>
                        </a:spcAft>
                      </a:pPr>
                      <a:r>
                        <a:rPr lang="en-US" sz="1000">
                          <a:solidFill>
                            <a:srgbClr val="000000"/>
                          </a:solidFill>
                          <a:latin typeface="Arial"/>
                          <a:ea typeface="Times New Roman"/>
                          <a:cs typeface="Times New Roman"/>
                        </a:rPr>
                        <a:t>Тэмээ</a:t>
                      </a:r>
                      <a:endParaRPr lang="en-US" sz="1100">
                        <a:latin typeface="Calibri"/>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solidFill>
                            <a:srgbClr val="000000"/>
                          </a:solidFill>
                          <a:latin typeface="Arial"/>
                          <a:ea typeface="Times New Roman"/>
                          <a:cs typeface="Times New Roman"/>
                        </a:rPr>
                        <a:t>1.9</a:t>
                      </a:r>
                      <a:endParaRPr lang="en-US" sz="1100">
                        <a:latin typeface="Calibri"/>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solidFill>
                            <a:srgbClr val="000000"/>
                          </a:solidFill>
                          <a:latin typeface="Arial"/>
                          <a:ea typeface="Times New Roman"/>
                          <a:cs typeface="Times New Roman"/>
                        </a:rPr>
                        <a:t>2</a:t>
                      </a:r>
                      <a:endParaRPr lang="en-US" sz="1100">
                        <a:latin typeface="Calibri"/>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latin typeface="Arial"/>
                          <a:ea typeface="Times New Roman"/>
                          <a:cs typeface="Times New Roman"/>
                        </a:rPr>
                        <a:t>2.2</a:t>
                      </a:r>
                      <a:endParaRPr lang="en-US" sz="1100" dirty="0">
                        <a:latin typeface="Calibri"/>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latin typeface="Arial"/>
                          <a:ea typeface="Times New Roman"/>
                          <a:cs typeface="Times New Roman"/>
                        </a:rPr>
                        <a:t>2.4</a:t>
                      </a:r>
                      <a:endParaRPr lang="en-US" sz="1100" dirty="0">
                        <a:latin typeface="Calibri"/>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latin typeface="Arial"/>
                          <a:ea typeface="Times New Roman"/>
                          <a:cs typeface="Times New Roman"/>
                        </a:rPr>
                        <a:t>3</a:t>
                      </a:r>
                      <a:endParaRPr lang="en-US" sz="1100" dirty="0">
                        <a:latin typeface="Calibri"/>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latin typeface="Arial"/>
                          <a:ea typeface="Times New Roman"/>
                          <a:cs typeface="Times New Roman"/>
                        </a:rPr>
                        <a:t>3.3</a:t>
                      </a:r>
                      <a:endParaRPr lang="en-US" sz="1100" dirty="0">
                        <a:latin typeface="Calibri"/>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latin typeface="Arial"/>
                          <a:ea typeface="Times New Roman"/>
                          <a:cs typeface="Times New Roman"/>
                        </a:rPr>
                        <a:t>7.6</a:t>
                      </a:r>
                      <a:endParaRPr lang="en-US" sz="1100" dirty="0">
                        <a:latin typeface="Calibri"/>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r h="446314">
                <a:tc>
                  <a:txBody>
                    <a:bodyPr/>
                    <a:lstStyle/>
                    <a:p>
                      <a:pPr marL="0" marR="0" algn="ctr">
                        <a:lnSpc>
                          <a:spcPct val="115000"/>
                        </a:lnSpc>
                        <a:spcBef>
                          <a:spcPts val="0"/>
                        </a:spcBef>
                        <a:spcAft>
                          <a:spcPts val="0"/>
                        </a:spcAft>
                      </a:pPr>
                      <a:r>
                        <a:rPr lang="en-US" sz="1000">
                          <a:solidFill>
                            <a:srgbClr val="000000"/>
                          </a:solidFill>
                          <a:latin typeface="Arial"/>
                          <a:ea typeface="Times New Roman"/>
                          <a:cs typeface="Times New Roman"/>
                        </a:rPr>
                        <a:t>Адуу</a:t>
                      </a:r>
                      <a:endParaRPr lang="en-US" sz="110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latin typeface="Arial"/>
                          <a:ea typeface="Times New Roman"/>
                          <a:cs typeface="Times New Roman"/>
                        </a:rPr>
                        <a:t>5.8</a:t>
                      </a:r>
                      <a:endParaRPr lang="en-US" sz="110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latin typeface="Arial"/>
                          <a:ea typeface="Times New Roman"/>
                          <a:cs typeface="Times New Roman"/>
                        </a:rPr>
                        <a:t>5.5</a:t>
                      </a:r>
                      <a:endParaRPr lang="en-US" sz="110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000">
                          <a:latin typeface="Arial"/>
                          <a:ea typeface="Times New Roman"/>
                          <a:cs typeface="Times New Roman"/>
                        </a:rPr>
                        <a:t>6.4</a:t>
                      </a:r>
                      <a:endParaRPr lang="en-US" sz="110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000">
                          <a:latin typeface="Arial"/>
                          <a:ea typeface="Times New Roman"/>
                          <a:cs typeface="Times New Roman"/>
                        </a:rPr>
                        <a:t>7.1</a:t>
                      </a:r>
                      <a:endParaRPr lang="en-US" sz="110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000">
                          <a:latin typeface="Arial"/>
                          <a:ea typeface="Times New Roman"/>
                          <a:cs typeface="Times New Roman"/>
                        </a:rPr>
                        <a:t>9.8</a:t>
                      </a:r>
                      <a:endParaRPr lang="en-US" sz="110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000">
                          <a:latin typeface="Arial"/>
                          <a:ea typeface="Times New Roman"/>
                          <a:cs typeface="Times New Roman"/>
                        </a:rPr>
                        <a:t>11.7</a:t>
                      </a:r>
                      <a:endParaRPr lang="en-US" sz="110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000">
                          <a:latin typeface="Arial"/>
                          <a:ea typeface="Times New Roman"/>
                          <a:cs typeface="Times New Roman"/>
                        </a:rPr>
                        <a:t>15.6</a:t>
                      </a:r>
                      <a:endParaRPr lang="en-US" sz="1100">
                        <a:latin typeface="Calibri"/>
                        <a:ea typeface="Times New Roman"/>
                        <a:cs typeface="Times New Roman"/>
                      </a:endParaRPr>
                    </a:p>
                  </a:txBody>
                  <a:tcPr marL="68580" marR="68580" marT="0" marB="0" anchor="b">
                    <a:lnL>
                      <a:noFill/>
                    </a:lnL>
                    <a:lnR>
                      <a:noFill/>
                    </a:lnR>
                    <a:lnT>
                      <a:noFill/>
                    </a:lnT>
                    <a:lnB>
                      <a:noFill/>
                    </a:lnB>
                  </a:tcPr>
                </a:tc>
              </a:tr>
              <a:tr h="446314">
                <a:tc>
                  <a:txBody>
                    <a:bodyPr/>
                    <a:lstStyle/>
                    <a:p>
                      <a:pPr marL="0" marR="0" algn="ctr">
                        <a:lnSpc>
                          <a:spcPct val="115000"/>
                        </a:lnSpc>
                        <a:spcBef>
                          <a:spcPts val="0"/>
                        </a:spcBef>
                        <a:spcAft>
                          <a:spcPts val="0"/>
                        </a:spcAft>
                      </a:pPr>
                      <a:r>
                        <a:rPr lang="en-US" sz="1000">
                          <a:solidFill>
                            <a:srgbClr val="000000"/>
                          </a:solidFill>
                          <a:latin typeface="Arial"/>
                          <a:ea typeface="Times New Roman"/>
                          <a:cs typeface="Times New Roman"/>
                        </a:rPr>
                        <a:t>Үхэр</a:t>
                      </a:r>
                      <a:endParaRPr lang="en-US" sz="110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latin typeface="Arial"/>
                          <a:ea typeface="Times New Roman"/>
                          <a:cs typeface="Times New Roman"/>
                        </a:rPr>
                        <a:t>3.5</a:t>
                      </a:r>
                      <a:endParaRPr lang="en-US" sz="110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latin typeface="Arial"/>
                          <a:ea typeface="Times New Roman"/>
                          <a:cs typeface="Times New Roman"/>
                        </a:rPr>
                        <a:t>3.5</a:t>
                      </a:r>
                      <a:endParaRPr lang="en-US" sz="110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000">
                          <a:latin typeface="Arial"/>
                          <a:ea typeface="Times New Roman"/>
                          <a:cs typeface="Times New Roman"/>
                        </a:rPr>
                        <a:t>4</a:t>
                      </a:r>
                      <a:endParaRPr lang="en-US" sz="110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000">
                          <a:latin typeface="Arial"/>
                          <a:ea typeface="Times New Roman"/>
                          <a:cs typeface="Times New Roman"/>
                        </a:rPr>
                        <a:t>5.6</a:t>
                      </a:r>
                      <a:endParaRPr lang="en-US" sz="110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000">
                          <a:latin typeface="Arial"/>
                          <a:ea typeface="Times New Roman"/>
                          <a:cs typeface="Times New Roman"/>
                        </a:rPr>
                        <a:t>8.7</a:t>
                      </a:r>
                      <a:endParaRPr lang="en-US" sz="110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000">
                          <a:latin typeface="Arial"/>
                          <a:ea typeface="Times New Roman"/>
                          <a:cs typeface="Times New Roman"/>
                        </a:rPr>
                        <a:t>8.7</a:t>
                      </a:r>
                      <a:endParaRPr lang="en-US" sz="110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000">
                          <a:latin typeface="Arial"/>
                          <a:ea typeface="Times New Roman"/>
                          <a:cs typeface="Times New Roman"/>
                        </a:rPr>
                        <a:t>11.5</a:t>
                      </a:r>
                      <a:endParaRPr lang="en-US" sz="1100">
                        <a:latin typeface="Calibri"/>
                        <a:ea typeface="Times New Roman"/>
                        <a:cs typeface="Times New Roman"/>
                      </a:endParaRPr>
                    </a:p>
                  </a:txBody>
                  <a:tcPr marL="68580" marR="68580" marT="0" marB="0" anchor="b">
                    <a:lnL>
                      <a:noFill/>
                    </a:lnL>
                    <a:lnR>
                      <a:noFill/>
                    </a:lnR>
                    <a:lnT>
                      <a:noFill/>
                    </a:lnT>
                    <a:lnB>
                      <a:noFill/>
                    </a:lnB>
                  </a:tcPr>
                </a:tc>
              </a:tr>
              <a:tr h="446314">
                <a:tc>
                  <a:txBody>
                    <a:bodyPr/>
                    <a:lstStyle/>
                    <a:p>
                      <a:pPr marL="0" marR="0" algn="ctr">
                        <a:lnSpc>
                          <a:spcPct val="115000"/>
                        </a:lnSpc>
                        <a:spcBef>
                          <a:spcPts val="0"/>
                        </a:spcBef>
                        <a:spcAft>
                          <a:spcPts val="0"/>
                        </a:spcAft>
                      </a:pPr>
                      <a:r>
                        <a:rPr lang="en-US" sz="1000">
                          <a:solidFill>
                            <a:srgbClr val="000000"/>
                          </a:solidFill>
                          <a:latin typeface="Arial"/>
                          <a:ea typeface="Times New Roman"/>
                          <a:cs typeface="Times New Roman"/>
                        </a:rPr>
                        <a:t>Хонь</a:t>
                      </a:r>
                      <a:endParaRPr lang="en-US" sz="110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latin typeface="Arial"/>
                          <a:ea typeface="Times New Roman"/>
                          <a:cs typeface="Times New Roman"/>
                        </a:rPr>
                        <a:t>107.1</a:t>
                      </a:r>
                      <a:endParaRPr lang="en-US" sz="110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latin typeface="Arial"/>
                          <a:ea typeface="Times New Roman"/>
                          <a:cs typeface="Times New Roman"/>
                        </a:rPr>
                        <a:t>120.8</a:t>
                      </a:r>
                      <a:endParaRPr lang="en-US" sz="110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000">
                          <a:latin typeface="Arial"/>
                          <a:ea typeface="Times New Roman"/>
                          <a:cs typeface="Times New Roman"/>
                        </a:rPr>
                        <a:t>161.7</a:t>
                      </a:r>
                      <a:endParaRPr lang="en-US" sz="110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000">
                          <a:latin typeface="Arial"/>
                          <a:ea typeface="Times New Roman"/>
                          <a:cs typeface="Times New Roman"/>
                        </a:rPr>
                        <a:t>195.6</a:t>
                      </a:r>
                      <a:endParaRPr lang="en-US" sz="110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000">
                          <a:latin typeface="Arial"/>
                          <a:ea typeface="Times New Roman"/>
                          <a:cs typeface="Times New Roman"/>
                        </a:rPr>
                        <a:t>320.1</a:t>
                      </a:r>
                      <a:endParaRPr lang="en-US" sz="110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000">
                          <a:latin typeface="Arial"/>
                          <a:ea typeface="Times New Roman"/>
                          <a:cs typeface="Times New Roman"/>
                        </a:rPr>
                        <a:t>309.3</a:t>
                      </a:r>
                      <a:endParaRPr lang="en-US" sz="110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000">
                          <a:latin typeface="Arial"/>
                          <a:ea typeface="Times New Roman"/>
                          <a:cs typeface="Times New Roman"/>
                        </a:rPr>
                        <a:t>343.3</a:t>
                      </a:r>
                      <a:endParaRPr lang="en-US" sz="1100">
                        <a:latin typeface="Calibri"/>
                        <a:ea typeface="Times New Roman"/>
                        <a:cs typeface="Times New Roman"/>
                      </a:endParaRPr>
                    </a:p>
                  </a:txBody>
                  <a:tcPr marL="68580" marR="68580" marT="0" marB="0" anchor="b">
                    <a:lnL>
                      <a:noFill/>
                    </a:lnL>
                    <a:lnR>
                      <a:noFill/>
                    </a:lnR>
                    <a:lnT>
                      <a:noFill/>
                    </a:lnT>
                    <a:lnB>
                      <a:noFill/>
                    </a:lnB>
                  </a:tcPr>
                </a:tc>
              </a:tr>
              <a:tr h="446314">
                <a:tc>
                  <a:txBody>
                    <a:bodyPr/>
                    <a:lstStyle/>
                    <a:p>
                      <a:pPr marL="0" marR="0" algn="ctr">
                        <a:lnSpc>
                          <a:spcPct val="115000"/>
                        </a:lnSpc>
                        <a:spcBef>
                          <a:spcPts val="0"/>
                        </a:spcBef>
                        <a:spcAft>
                          <a:spcPts val="0"/>
                        </a:spcAft>
                      </a:pPr>
                      <a:r>
                        <a:rPr lang="en-US" sz="1000">
                          <a:solidFill>
                            <a:srgbClr val="000000"/>
                          </a:solidFill>
                          <a:latin typeface="Arial"/>
                          <a:ea typeface="Times New Roman"/>
                          <a:cs typeface="Times New Roman"/>
                        </a:rPr>
                        <a:t>Ямаа</a:t>
                      </a:r>
                      <a:endParaRPr lang="en-US" sz="1100">
                        <a:latin typeface="Calibri"/>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Arial"/>
                          <a:ea typeface="Times New Roman"/>
                          <a:cs typeface="Times New Roman"/>
                        </a:rPr>
                        <a:t>87.6</a:t>
                      </a:r>
                      <a:endParaRPr lang="en-US" sz="1100">
                        <a:latin typeface="Calibri"/>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Arial"/>
                          <a:ea typeface="Times New Roman"/>
                          <a:cs typeface="Times New Roman"/>
                        </a:rPr>
                        <a:t>114.6</a:t>
                      </a:r>
                      <a:endParaRPr lang="en-US" sz="1100">
                        <a:latin typeface="Calibri"/>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latin typeface="Arial"/>
                          <a:ea typeface="Times New Roman"/>
                          <a:cs typeface="Times New Roman"/>
                        </a:rPr>
                        <a:t>142.7</a:t>
                      </a:r>
                      <a:endParaRPr lang="en-US" sz="1100">
                        <a:latin typeface="Calibri"/>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latin typeface="Arial"/>
                          <a:ea typeface="Times New Roman"/>
                          <a:cs typeface="Times New Roman"/>
                        </a:rPr>
                        <a:t>170.7</a:t>
                      </a:r>
                      <a:endParaRPr lang="en-US" sz="1100">
                        <a:latin typeface="Calibri"/>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latin typeface="Arial"/>
                          <a:ea typeface="Times New Roman"/>
                          <a:cs typeface="Times New Roman"/>
                        </a:rPr>
                        <a:t>297.2</a:t>
                      </a:r>
                      <a:endParaRPr lang="en-US" sz="1100">
                        <a:latin typeface="Calibri"/>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latin typeface="Arial"/>
                          <a:ea typeface="Times New Roman"/>
                          <a:cs typeface="Times New Roman"/>
                        </a:rPr>
                        <a:t>276.6</a:t>
                      </a:r>
                      <a:endParaRPr lang="en-US" sz="1100">
                        <a:latin typeface="Calibri"/>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latin typeface="Arial"/>
                          <a:ea typeface="Times New Roman"/>
                          <a:cs typeface="Times New Roman"/>
                        </a:rPr>
                        <a:t>295.9</a:t>
                      </a:r>
                      <a:endParaRPr lang="en-US" sz="1100">
                        <a:latin typeface="Calibri"/>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r h="446314">
                <a:tc>
                  <a:txBody>
                    <a:bodyPr/>
                    <a:lstStyle/>
                    <a:p>
                      <a:pPr marL="0" marR="0" algn="ctr">
                        <a:lnSpc>
                          <a:spcPct val="115000"/>
                        </a:lnSpc>
                        <a:spcBef>
                          <a:spcPts val="0"/>
                        </a:spcBef>
                        <a:spcAft>
                          <a:spcPts val="0"/>
                        </a:spcAft>
                      </a:pPr>
                      <a:r>
                        <a:rPr lang="en-US" sz="1000">
                          <a:solidFill>
                            <a:srgbClr val="000000"/>
                          </a:solidFill>
                          <a:latin typeface="Arial"/>
                          <a:ea typeface="Times New Roman"/>
                          <a:cs typeface="Times New Roman"/>
                        </a:rPr>
                        <a:t>Бүгд</a:t>
                      </a:r>
                      <a:endParaRPr lang="en-US" sz="1100">
                        <a:latin typeface="Calibri"/>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Arial"/>
                          <a:ea typeface="Times New Roman"/>
                          <a:cs typeface="Times New Roman"/>
                        </a:rPr>
                        <a:t>205.9</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00000"/>
                          </a:solidFill>
                          <a:latin typeface="Arial"/>
                          <a:ea typeface="Times New Roman"/>
                          <a:cs typeface="Times New Roman"/>
                        </a:rPr>
                        <a:t>246.4</a:t>
                      </a:r>
                      <a:endParaRPr lang="en-US" sz="11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latin typeface="Arial"/>
                          <a:ea typeface="Times New Roman"/>
                          <a:cs typeface="Times New Roman"/>
                        </a:rPr>
                        <a:t>317</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Arial"/>
                          <a:ea typeface="Times New Roman"/>
                          <a:cs typeface="Times New Roman"/>
                        </a:rPr>
                        <a:t>381.4</a:t>
                      </a:r>
                      <a:endParaRPr lang="en-US" sz="11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latin typeface="Arial"/>
                          <a:ea typeface="Times New Roman"/>
                          <a:cs typeface="Times New Roman"/>
                        </a:rPr>
                        <a:t>638.8</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latin typeface="Arial"/>
                          <a:ea typeface="Times New Roman"/>
                          <a:cs typeface="Times New Roman"/>
                        </a:rPr>
                        <a:t>609.5</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Arial Mon"/>
                          <a:ea typeface="Times New Roman"/>
                          <a:cs typeface="Times New Roman"/>
                        </a:rPr>
                        <a:t>673.9</a:t>
                      </a:r>
                      <a:endParaRPr lang="en-US" sz="11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3009" name="Rectangle 1"/>
          <p:cNvSpPr>
            <a:spLocks noChangeArrowheads="1"/>
          </p:cNvSpPr>
          <p:nvPr/>
        </p:nvSpPr>
        <p:spPr bwMode="auto">
          <a:xfrm>
            <a:off x="4572000" y="381000"/>
            <a:ext cx="353378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n-MN"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Малын хэрэглээний зарлага</a:t>
            </a:r>
            <a:endParaRPr kumimoji="0" lang="mn-MN"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1600200" y="4495800"/>
            <a:ext cx="8991600" cy="1569660"/>
          </a:xfrm>
          <a:prstGeom prst="rect">
            <a:avLst/>
          </a:prstGeom>
        </p:spPr>
        <p:txBody>
          <a:bodyPr wrap="square">
            <a:spAutoFit/>
          </a:bodyPr>
          <a:lstStyle/>
          <a:p>
            <a:r>
              <a:rPr lang="mn-MN" sz="2400" dirty="0" smtClean="0">
                <a:solidFill>
                  <a:schemeClr val="accent1"/>
                </a:solidFill>
              </a:rPr>
              <a:t>201</a:t>
            </a:r>
            <a:r>
              <a:rPr lang="en-US" sz="2400" dirty="0" smtClean="0">
                <a:solidFill>
                  <a:schemeClr val="accent1"/>
                </a:solidFill>
              </a:rPr>
              <a:t>7</a:t>
            </a:r>
            <a:r>
              <a:rPr lang="mn-MN" sz="2400" dirty="0" smtClean="0">
                <a:solidFill>
                  <a:schemeClr val="accent1"/>
                </a:solidFill>
              </a:rPr>
              <a:t> онд оны эхний нийт малын </a:t>
            </a:r>
            <a:r>
              <a:rPr lang="en-US" sz="2400" dirty="0" smtClean="0">
                <a:solidFill>
                  <a:schemeClr val="accent1"/>
                </a:solidFill>
              </a:rPr>
              <a:t>22.0</a:t>
            </a:r>
            <a:r>
              <a:rPr lang="mn-MN" sz="2400" dirty="0" smtClean="0">
                <a:solidFill>
                  <a:schemeClr val="accent1"/>
                </a:solidFill>
              </a:rPr>
              <a:t> хувьтай тэнцэх </a:t>
            </a:r>
            <a:r>
              <a:rPr lang="en-US" sz="2400" dirty="0" smtClean="0">
                <a:solidFill>
                  <a:schemeClr val="accent1"/>
                </a:solidFill>
              </a:rPr>
              <a:t>673.9</a:t>
            </a:r>
            <a:r>
              <a:rPr lang="mn-MN" sz="2400" dirty="0" smtClean="0">
                <a:solidFill>
                  <a:schemeClr val="accent1"/>
                </a:solidFill>
              </a:rPr>
              <a:t> мянган толгой малыг хэрэглээнд зарцуулсан байна. Малын хэрэглээний зарлага өмнөх оныхоос 64.4 мянган толгой буюу </a:t>
            </a:r>
            <a:r>
              <a:rPr lang="en-US" sz="2400" dirty="0" smtClean="0">
                <a:solidFill>
                  <a:schemeClr val="accent1"/>
                </a:solidFill>
              </a:rPr>
              <a:t>9.6</a:t>
            </a:r>
            <a:r>
              <a:rPr lang="mn-MN" sz="2400" dirty="0" smtClean="0">
                <a:solidFill>
                  <a:schemeClr val="accent1"/>
                </a:solidFill>
              </a:rPr>
              <a:t> хувиар өссөн байна</a:t>
            </a:r>
            <a:r>
              <a:rPr lang="mn-MN" sz="2400" dirty="0" smtClean="0"/>
              <a:t>.</a:t>
            </a:r>
            <a:endParaRPr lang="en-US" sz="2400" dirty="0"/>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Chart 2"/>
          <p:cNvPicPr>
            <a:picLocks noChangeArrowheads="1"/>
          </p:cNvPicPr>
          <p:nvPr/>
        </p:nvPicPr>
        <p:blipFill>
          <a:blip r:embed="rId2"/>
          <a:srcRect l="-363" t="-18497" r="-479" b="-6976"/>
          <a:stretch>
            <a:fillRect/>
          </a:stretch>
        </p:blipFill>
        <p:spPr bwMode="auto">
          <a:xfrm>
            <a:off x="2057400" y="914400"/>
            <a:ext cx="8153400" cy="3276600"/>
          </a:xfrm>
          <a:prstGeom prst="rect">
            <a:avLst/>
          </a:prstGeom>
          <a:noFill/>
          <a:ln w="9525">
            <a:noFill/>
            <a:miter lim="800000"/>
            <a:headEnd/>
            <a:tailEnd/>
          </a:ln>
        </p:spPr>
      </p:pic>
      <p:sp>
        <p:nvSpPr>
          <p:cNvPr id="36867" name="Rectangle 3"/>
          <p:cNvSpPr>
            <a:spLocks noChangeArrowheads="1"/>
          </p:cNvSpPr>
          <p:nvPr/>
        </p:nvSpPr>
        <p:spPr bwMode="auto">
          <a:xfrm>
            <a:off x="1295400" y="4267200"/>
            <a:ext cx="93726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mn-MN" sz="28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Хээлтэгч мал нийт малын </a:t>
            </a:r>
            <a:r>
              <a:rPr kumimoji="0" lang="en-US" sz="28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41.8</a:t>
            </a:r>
            <a:r>
              <a:rPr kumimoji="0" lang="mn-MN" sz="28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 хувийг эзэлж байгаа бөгөөд тэмээн сүргийн </a:t>
            </a:r>
            <a:r>
              <a:rPr kumimoji="0" lang="en-US" sz="28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38.</a:t>
            </a:r>
            <a:r>
              <a:rPr kumimoji="0" lang="mn-MN" sz="28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9 хувь, адуун сүргийн </a:t>
            </a:r>
            <a:r>
              <a:rPr kumimoji="0" lang="en-US" sz="28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3</a:t>
            </a:r>
            <a:r>
              <a:rPr kumimoji="0" lang="mn-MN" sz="28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2.3 хувь, үхэр сүргийн </a:t>
            </a:r>
            <a:r>
              <a:rPr kumimoji="0" lang="en-US" sz="28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3</a:t>
            </a:r>
            <a:r>
              <a:rPr kumimoji="0" lang="mn-MN" sz="28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9.3 хувь, хонин сүргийн </a:t>
            </a:r>
            <a:r>
              <a:rPr kumimoji="0" lang="en-US" sz="28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44.</a:t>
            </a:r>
            <a:r>
              <a:rPr kumimoji="0" lang="mn-MN" sz="28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0 хувь, ямаан сүргийн </a:t>
            </a:r>
            <a:r>
              <a:rPr kumimoji="0" lang="en-US" sz="28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4</a:t>
            </a:r>
            <a:r>
              <a:rPr kumimoji="0" lang="mn-MN" sz="28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0</a:t>
            </a:r>
            <a:r>
              <a:rPr kumimoji="0" lang="en-US" sz="28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.7 </a:t>
            </a:r>
            <a:r>
              <a:rPr kumimoji="0" lang="mn-MN" sz="28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хувийг тус тус эзэлж байна.</a:t>
            </a:r>
            <a:endParaRPr kumimoji="0" lang="mn-MN" sz="2800" b="0" i="0" u="none" strike="noStrike" cap="none" normalizeH="0" baseline="0" dirty="0" smtClean="0">
              <a:ln>
                <a:noFill/>
              </a:ln>
              <a:solidFill>
                <a:schemeClr val="accent1"/>
              </a:solidFill>
              <a:effectLst/>
              <a:latin typeface="Arial" pitchFamily="34" charset="0"/>
              <a:cs typeface="Arial" pitchFamily="34" charset="0"/>
            </a:endParaRPr>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Chart 4"/>
          <p:cNvPicPr>
            <a:picLocks noChangeArrowheads="1"/>
          </p:cNvPicPr>
          <p:nvPr/>
        </p:nvPicPr>
        <p:blipFill>
          <a:blip r:embed="rId2"/>
          <a:srcRect l="-800" t="-10898" r="-5795" b="-12032"/>
          <a:stretch>
            <a:fillRect/>
          </a:stretch>
        </p:blipFill>
        <p:spPr bwMode="auto">
          <a:xfrm>
            <a:off x="2514600" y="381000"/>
            <a:ext cx="7975357" cy="3051629"/>
          </a:xfrm>
          <a:prstGeom prst="rect">
            <a:avLst/>
          </a:prstGeom>
          <a:noFill/>
          <a:ln w="9525">
            <a:noFill/>
            <a:miter lim="800000"/>
            <a:headEnd/>
            <a:tailEnd/>
          </a:ln>
        </p:spPr>
      </p:pic>
      <p:sp>
        <p:nvSpPr>
          <p:cNvPr id="5" name="Rectangle 4"/>
          <p:cNvSpPr/>
          <p:nvPr/>
        </p:nvSpPr>
        <p:spPr>
          <a:xfrm>
            <a:off x="1752600" y="3733800"/>
            <a:ext cx="9448800" cy="2246769"/>
          </a:xfrm>
          <a:prstGeom prst="rect">
            <a:avLst/>
          </a:prstGeom>
        </p:spPr>
        <p:txBody>
          <a:bodyPr wrap="square">
            <a:spAutoFit/>
          </a:bodyPr>
          <a:lstStyle/>
          <a:p>
            <a:pPr algn="just"/>
            <a:r>
              <a:rPr lang="mn-MN" sz="2800" dirty="0" smtClean="0">
                <a:solidFill>
                  <a:schemeClr val="accent1"/>
                </a:solidFill>
              </a:rPr>
              <a:t>201</a:t>
            </a:r>
            <a:r>
              <a:rPr lang="en-US" sz="2800" dirty="0" smtClean="0">
                <a:solidFill>
                  <a:schemeClr val="accent1"/>
                </a:solidFill>
              </a:rPr>
              <a:t>7</a:t>
            </a:r>
            <a:r>
              <a:rPr lang="mn-MN" sz="2800" dirty="0" smtClean="0">
                <a:solidFill>
                  <a:schemeClr val="accent1"/>
                </a:solidFill>
              </a:rPr>
              <a:t> оны байдлаар оны эхний эх малын </a:t>
            </a:r>
            <a:r>
              <a:rPr lang="en-US" sz="2800" dirty="0" smtClean="0">
                <a:solidFill>
                  <a:schemeClr val="accent1"/>
                </a:solidFill>
              </a:rPr>
              <a:t>82.2</a:t>
            </a:r>
            <a:r>
              <a:rPr lang="mn-MN" sz="2800" dirty="0" smtClean="0">
                <a:solidFill>
                  <a:schemeClr val="accent1"/>
                </a:solidFill>
              </a:rPr>
              <a:t> хувь буюу </a:t>
            </a:r>
            <a:r>
              <a:rPr lang="en-US" sz="2800" dirty="0" smtClean="0">
                <a:solidFill>
                  <a:schemeClr val="accent1"/>
                </a:solidFill>
              </a:rPr>
              <a:t>1234.8</a:t>
            </a:r>
            <a:r>
              <a:rPr lang="mn-MN" sz="2800" dirty="0" smtClean="0">
                <a:solidFill>
                  <a:schemeClr val="accent1"/>
                </a:solidFill>
              </a:rPr>
              <a:t> мянган эх мал төллөж, гарсан төлийн </a:t>
            </a:r>
            <a:r>
              <a:rPr lang="en-US" sz="2800" dirty="0" smtClean="0">
                <a:solidFill>
                  <a:schemeClr val="accent1"/>
                </a:solidFill>
              </a:rPr>
              <a:t>99.1 </a:t>
            </a:r>
            <a:r>
              <a:rPr lang="mn-MN" sz="2800" dirty="0" smtClean="0">
                <a:solidFill>
                  <a:schemeClr val="accent1"/>
                </a:solidFill>
              </a:rPr>
              <a:t>хувь буюу </a:t>
            </a:r>
            <a:r>
              <a:rPr lang="en-US" sz="2800" dirty="0" smtClean="0">
                <a:solidFill>
                  <a:schemeClr val="accent1"/>
                </a:solidFill>
              </a:rPr>
              <a:t>1249.1 </a:t>
            </a:r>
            <a:r>
              <a:rPr lang="mn-MN" sz="2800" dirty="0" smtClean="0">
                <a:solidFill>
                  <a:schemeClr val="accent1"/>
                </a:solidFill>
              </a:rPr>
              <a:t>мянган төл бойжуулав. Бойжсон төлийн тоо өмнөх оныхоос  </a:t>
            </a:r>
            <a:r>
              <a:rPr lang="en-US" sz="2800" dirty="0" smtClean="0">
                <a:solidFill>
                  <a:schemeClr val="accent1"/>
                </a:solidFill>
              </a:rPr>
              <a:t>274.4 </a:t>
            </a:r>
            <a:r>
              <a:rPr lang="mn-MN" sz="2800" dirty="0" smtClean="0">
                <a:solidFill>
                  <a:schemeClr val="accent1"/>
                </a:solidFill>
              </a:rPr>
              <a:t>мянган  толгой буюу </a:t>
            </a:r>
            <a:r>
              <a:rPr lang="en-US" sz="2800" dirty="0" smtClean="0">
                <a:solidFill>
                  <a:schemeClr val="accent1"/>
                </a:solidFill>
              </a:rPr>
              <a:t>28.2</a:t>
            </a:r>
            <a:r>
              <a:rPr lang="mn-MN" sz="2800" dirty="0" smtClean="0">
                <a:solidFill>
                  <a:schemeClr val="accent1"/>
                </a:solidFill>
              </a:rPr>
              <a:t> хувиар өссөн байна. </a:t>
            </a:r>
            <a:endParaRPr lang="en-US" sz="2800" dirty="0">
              <a:solidFill>
                <a:schemeClr val="accent1"/>
              </a:solidFill>
            </a:endParaRPr>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Chart 1"/>
          <p:cNvPicPr>
            <a:picLocks noChangeArrowheads="1"/>
          </p:cNvPicPr>
          <p:nvPr/>
        </p:nvPicPr>
        <p:blipFill>
          <a:blip r:embed="rId2"/>
          <a:srcRect l="-7236" t="-17216" r="-1295" b="-7784"/>
          <a:stretch>
            <a:fillRect/>
          </a:stretch>
        </p:blipFill>
        <p:spPr bwMode="auto">
          <a:xfrm>
            <a:off x="2438400" y="1447800"/>
            <a:ext cx="7620000" cy="2577736"/>
          </a:xfrm>
          <a:prstGeom prst="rect">
            <a:avLst/>
          </a:prstGeom>
          <a:noFill/>
          <a:ln w="9525">
            <a:noFill/>
            <a:miter lim="800000"/>
            <a:headEnd/>
            <a:tailEnd/>
          </a:ln>
        </p:spPr>
      </p:pic>
      <p:sp>
        <p:nvSpPr>
          <p:cNvPr id="5" name="Rectangle 4"/>
          <p:cNvSpPr/>
          <p:nvPr/>
        </p:nvSpPr>
        <p:spPr>
          <a:xfrm>
            <a:off x="4953000" y="533399"/>
            <a:ext cx="4143774" cy="523220"/>
          </a:xfrm>
          <a:prstGeom prst="rect">
            <a:avLst/>
          </a:prstGeom>
        </p:spPr>
        <p:txBody>
          <a:bodyPr wrap="square">
            <a:spAutoFit/>
          </a:bodyPr>
          <a:lstStyle/>
          <a:p>
            <a:r>
              <a:rPr lang="mn-MN" sz="2800" dirty="0" smtClean="0"/>
              <a:t>ХОРОГДСОН ТОМ МАЛ</a:t>
            </a:r>
            <a:endParaRPr lang="en-US" sz="2800" dirty="0"/>
          </a:p>
        </p:txBody>
      </p:sp>
      <p:sp>
        <p:nvSpPr>
          <p:cNvPr id="38915" name="Rectangle 3"/>
          <p:cNvSpPr>
            <a:spLocks noChangeArrowheads="1"/>
          </p:cNvSpPr>
          <p:nvPr/>
        </p:nvSpPr>
        <p:spPr bwMode="auto">
          <a:xfrm>
            <a:off x="2438400" y="4648200"/>
            <a:ext cx="77724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n-MN"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201</a:t>
            </a:r>
            <a:r>
              <a:rPr kumimoji="0" lang="en-US"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6</a:t>
            </a:r>
            <a:r>
              <a:rPr kumimoji="0" lang="mn-MN"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 онд том малын хорогдол хамгийн өндөр буюу </a:t>
            </a:r>
            <a:r>
              <a:rPr kumimoji="0" lang="en-US"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69.7</a:t>
            </a:r>
            <a:r>
              <a:rPr kumimoji="0" lang="mn-MN"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 мянган толгой мал хорогдсон нь сүүлийн </a:t>
            </a:r>
            <a:r>
              <a:rPr kumimoji="0" lang="en-US"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7</a:t>
            </a:r>
            <a:r>
              <a:rPr kumimoji="0" lang="mn-MN"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 жилийн байдлаар хамгийн өндөр үзүүлэлт юм. </a:t>
            </a:r>
            <a:endParaRPr kumimoji="0" lang="mn-MN" sz="2400" b="0" i="0" u="none" strike="noStrike" cap="none" normalizeH="0" baseline="0" dirty="0" smtClean="0">
              <a:ln>
                <a:noFill/>
              </a:ln>
              <a:solidFill>
                <a:schemeClr val="accent1"/>
              </a:solidFill>
              <a:effectLst/>
              <a:latin typeface="Arial" pitchFamily="34" charset="0"/>
              <a:cs typeface="Arial" pitchFamily="34" charset="0"/>
            </a:endParaRP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362200" y="1143000"/>
          <a:ext cx="7432101" cy="2580072"/>
        </p:xfrm>
        <a:graphic>
          <a:graphicData uri="http://schemas.openxmlformats.org/drawingml/2006/table">
            <a:tbl>
              <a:tblPr/>
              <a:tblGrid>
                <a:gridCol w="1421069"/>
                <a:gridCol w="782904"/>
                <a:gridCol w="782904"/>
                <a:gridCol w="782904"/>
                <a:gridCol w="915580"/>
                <a:gridCol w="915580"/>
                <a:gridCol w="915580"/>
                <a:gridCol w="915580"/>
              </a:tblGrid>
              <a:tr h="595401">
                <a:tc>
                  <a:txBody>
                    <a:bodyPr/>
                    <a:lstStyle/>
                    <a:p>
                      <a:pPr marL="0" marR="0" algn="ctr">
                        <a:lnSpc>
                          <a:spcPct val="115000"/>
                        </a:lnSpc>
                        <a:spcBef>
                          <a:spcPts val="0"/>
                        </a:spcBef>
                        <a:spcAft>
                          <a:spcPts val="0"/>
                        </a:spcAft>
                      </a:pPr>
                      <a:r>
                        <a:rPr lang="en-US" sz="1700" dirty="0" err="1">
                          <a:solidFill>
                            <a:srgbClr val="000000"/>
                          </a:solidFill>
                          <a:latin typeface="Arial"/>
                          <a:ea typeface="Times New Roman"/>
                          <a:cs typeface="Times New Roman"/>
                        </a:rPr>
                        <a:t>Үзүүлэлт</a:t>
                      </a:r>
                      <a:endParaRPr lang="en-US" sz="1900" dirty="0">
                        <a:latin typeface="Calibri"/>
                        <a:ea typeface="Times New Roman"/>
                        <a:cs typeface="Times New Roman"/>
                      </a:endParaRPr>
                    </a:p>
                  </a:txBody>
                  <a:tcPr marL="118422" marR="118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solidFill>
                            <a:srgbClr val="000000"/>
                          </a:solidFill>
                          <a:latin typeface="Arial"/>
                          <a:ea typeface="Times New Roman"/>
                          <a:cs typeface="Times New Roman"/>
                        </a:rPr>
                        <a:t>2011</a:t>
                      </a:r>
                      <a:endParaRPr lang="en-US" sz="1900" dirty="0">
                        <a:latin typeface="Calibri"/>
                        <a:ea typeface="Times New Roman"/>
                        <a:cs typeface="Times New Roman"/>
                      </a:endParaRPr>
                    </a:p>
                  </a:txBody>
                  <a:tcPr marL="118422" marR="11842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solidFill>
                            <a:srgbClr val="000000"/>
                          </a:solidFill>
                          <a:latin typeface="Arial"/>
                          <a:ea typeface="Times New Roman"/>
                          <a:cs typeface="Times New Roman"/>
                        </a:rPr>
                        <a:t>2012</a:t>
                      </a:r>
                      <a:endParaRPr lang="en-US" sz="1900" dirty="0">
                        <a:latin typeface="Calibri"/>
                        <a:ea typeface="Times New Roman"/>
                        <a:cs typeface="Times New Roman"/>
                      </a:endParaRPr>
                    </a:p>
                  </a:txBody>
                  <a:tcPr marL="118422" marR="118422"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solidFill>
                            <a:srgbClr val="000000"/>
                          </a:solidFill>
                          <a:latin typeface="Arial"/>
                          <a:ea typeface="Times New Roman"/>
                          <a:cs typeface="Times New Roman"/>
                        </a:rPr>
                        <a:t>2013</a:t>
                      </a:r>
                      <a:endParaRPr lang="en-US" sz="1900" dirty="0">
                        <a:latin typeface="Calibri"/>
                        <a:ea typeface="Times New Roman"/>
                        <a:cs typeface="Times New Roman"/>
                      </a:endParaRPr>
                    </a:p>
                  </a:txBody>
                  <a:tcPr marL="118422" marR="118422"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solidFill>
                            <a:srgbClr val="000000"/>
                          </a:solidFill>
                          <a:latin typeface="Arial"/>
                          <a:ea typeface="Times New Roman"/>
                          <a:cs typeface="Times New Roman"/>
                        </a:rPr>
                        <a:t>2014</a:t>
                      </a:r>
                      <a:endParaRPr lang="en-US" sz="1900" dirty="0">
                        <a:latin typeface="Calibri"/>
                        <a:ea typeface="Times New Roman"/>
                        <a:cs typeface="Times New Roman"/>
                      </a:endParaRPr>
                    </a:p>
                  </a:txBody>
                  <a:tcPr marL="118422" marR="118422"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solidFill>
                            <a:srgbClr val="000000"/>
                          </a:solidFill>
                          <a:latin typeface="Arial"/>
                          <a:ea typeface="Times New Roman"/>
                          <a:cs typeface="Times New Roman"/>
                        </a:rPr>
                        <a:t>2015</a:t>
                      </a:r>
                      <a:endParaRPr lang="en-US" sz="1900" dirty="0">
                        <a:latin typeface="Calibri"/>
                        <a:ea typeface="Times New Roman"/>
                        <a:cs typeface="Times New Roman"/>
                      </a:endParaRPr>
                    </a:p>
                  </a:txBody>
                  <a:tcPr marL="118422" marR="118422"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solidFill>
                            <a:srgbClr val="000000"/>
                          </a:solidFill>
                          <a:latin typeface="Arial"/>
                          <a:ea typeface="Times New Roman"/>
                          <a:cs typeface="Times New Roman"/>
                        </a:rPr>
                        <a:t>2016</a:t>
                      </a:r>
                      <a:endParaRPr lang="en-US" sz="1900" dirty="0">
                        <a:latin typeface="Calibri"/>
                        <a:ea typeface="Times New Roman"/>
                        <a:cs typeface="Times New Roman"/>
                      </a:endParaRPr>
                    </a:p>
                  </a:txBody>
                  <a:tcPr marL="118422" marR="118422"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solidFill>
                            <a:srgbClr val="000000"/>
                          </a:solidFill>
                          <a:latin typeface="Arial"/>
                          <a:ea typeface="Times New Roman"/>
                          <a:cs typeface="Times New Roman"/>
                        </a:rPr>
                        <a:t>2017</a:t>
                      </a:r>
                      <a:endParaRPr lang="en-US" sz="1900" dirty="0">
                        <a:latin typeface="Calibri"/>
                        <a:ea typeface="Times New Roman"/>
                        <a:cs typeface="Times New Roman"/>
                      </a:endParaRPr>
                    </a:p>
                  </a:txBody>
                  <a:tcPr marL="118422" marR="118422"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2506">
                <a:tc>
                  <a:txBody>
                    <a:bodyPr/>
                    <a:lstStyle/>
                    <a:p>
                      <a:pPr marL="0" marR="0" algn="ctr">
                        <a:lnSpc>
                          <a:spcPct val="115000"/>
                        </a:lnSpc>
                        <a:spcBef>
                          <a:spcPts val="0"/>
                        </a:spcBef>
                        <a:spcAft>
                          <a:spcPts val="1000"/>
                        </a:spcAft>
                      </a:pPr>
                      <a:r>
                        <a:rPr lang="en-US" sz="1900">
                          <a:latin typeface="Calibri"/>
                          <a:ea typeface="Times New Roman"/>
                          <a:cs typeface="Times New Roman"/>
                        </a:rPr>
                        <a:t>Өрхийн тоо</a:t>
                      </a:r>
                    </a:p>
                  </a:txBody>
                  <a:tcPr marL="118422" marR="11842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700">
                          <a:solidFill>
                            <a:srgbClr val="000000"/>
                          </a:solidFill>
                          <a:latin typeface="Arial"/>
                          <a:ea typeface="Times New Roman"/>
                          <a:cs typeface="Times New Roman"/>
                        </a:rPr>
                        <a:t>194</a:t>
                      </a:r>
                      <a:endParaRPr lang="en-US" sz="1900">
                        <a:latin typeface="Calibri"/>
                        <a:ea typeface="Times New Roman"/>
                        <a:cs typeface="Times New Roman"/>
                      </a:endParaRPr>
                    </a:p>
                  </a:txBody>
                  <a:tcPr marL="118422" marR="11842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700">
                          <a:solidFill>
                            <a:srgbClr val="000000"/>
                          </a:solidFill>
                          <a:latin typeface="Arial"/>
                          <a:ea typeface="Times New Roman"/>
                          <a:cs typeface="Times New Roman"/>
                        </a:rPr>
                        <a:t>196</a:t>
                      </a:r>
                      <a:endParaRPr lang="en-US" sz="1900">
                        <a:latin typeface="Calibri"/>
                        <a:ea typeface="Times New Roman"/>
                        <a:cs typeface="Times New Roman"/>
                      </a:endParaRPr>
                    </a:p>
                  </a:txBody>
                  <a:tcPr marL="118422" marR="11842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700">
                          <a:solidFill>
                            <a:srgbClr val="000000"/>
                          </a:solidFill>
                          <a:latin typeface="Arial"/>
                          <a:ea typeface="Times New Roman"/>
                          <a:cs typeface="Times New Roman"/>
                        </a:rPr>
                        <a:t>228</a:t>
                      </a:r>
                      <a:endParaRPr lang="en-US" sz="1900">
                        <a:latin typeface="Calibri"/>
                        <a:ea typeface="Times New Roman"/>
                        <a:cs typeface="Times New Roman"/>
                      </a:endParaRPr>
                    </a:p>
                  </a:txBody>
                  <a:tcPr marL="118422" marR="11842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700">
                          <a:solidFill>
                            <a:srgbClr val="000000"/>
                          </a:solidFill>
                          <a:latin typeface="Arial"/>
                          <a:ea typeface="Times New Roman"/>
                          <a:cs typeface="Times New Roman"/>
                        </a:rPr>
                        <a:t>320</a:t>
                      </a:r>
                      <a:endParaRPr lang="en-US" sz="1900">
                        <a:latin typeface="Calibri"/>
                        <a:ea typeface="Times New Roman"/>
                        <a:cs typeface="Times New Roman"/>
                      </a:endParaRPr>
                    </a:p>
                  </a:txBody>
                  <a:tcPr marL="118422" marR="11842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700">
                          <a:solidFill>
                            <a:srgbClr val="000000"/>
                          </a:solidFill>
                          <a:latin typeface="Arial"/>
                          <a:ea typeface="Times New Roman"/>
                          <a:cs typeface="Times New Roman"/>
                        </a:rPr>
                        <a:t>317</a:t>
                      </a:r>
                      <a:endParaRPr lang="en-US" sz="1900">
                        <a:latin typeface="Calibri"/>
                        <a:ea typeface="Times New Roman"/>
                        <a:cs typeface="Times New Roman"/>
                      </a:endParaRPr>
                    </a:p>
                  </a:txBody>
                  <a:tcPr marL="118422" marR="11842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700">
                          <a:latin typeface="Arial"/>
                          <a:ea typeface="Times New Roman"/>
                          <a:cs typeface="Times New Roman"/>
                        </a:rPr>
                        <a:t>279</a:t>
                      </a:r>
                      <a:endParaRPr lang="en-US" sz="1900">
                        <a:latin typeface="Calibri"/>
                        <a:ea typeface="Times New Roman"/>
                        <a:cs typeface="Times New Roman"/>
                      </a:endParaRPr>
                    </a:p>
                  </a:txBody>
                  <a:tcPr marL="118422" marR="11842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700">
                          <a:solidFill>
                            <a:srgbClr val="000000"/>
                          </a:solidFill>
                          <a:latin typeface="Arial"/>
                          <a:ea typeface="Times New Roman"/>
                          <a:cs typeface="Times New Roman"/>
                        </a:rPr>
                        <a:t>236</a:t>
                      </a:r>
                      <a:endParaRPr lang="en-US" sz="1900">
                        <a:latin typeface="Calibri"/>
                        <a:ea typeface="Times New Roman"/>
                        <a:cs typeface="Times New Roman"/>
                      </a:endParaRPr>
                    </a:p>
                  </a:txBody>
                  <a:tcPr marL="118422" marR="118422" marT="0" marB="0" anchor="ctr">
                    <a:lnL>
                      <a:noFill/>
                    </a:lnL>
                    <a:lnR>
                      <a:noFill/>
                    </a:lnR>
                    <a:lnT w="12700" cap="flat" cmpd="sng" algn="ctr">
                      <a:solidFill>
                        <a:srgbClr val="000000"/>
                      </a:solidFill>
                      <a:prstDash val="solid"/>
                      <a:round/>
                      <a:headEnd type="none" w="med" len="med"/>
                      <a:tailEnd type="none" w="med" len="med"/>
                    </a:lnT>
                    <a:lnB>
                      <a:noFill/>
                    </a:lnB>
                  </a:tcPr>
                </a:tc>
              </a:tr>
              <a:tr h="843211">
                <a:tc>
                  <a:txBody>
                    <a:bodyPr/>
                    <a:lstStyle/>
                    <a:p>
                      <a:pPr marL="0" marR="0" algn="ctr">
                        <a:lnSpc>
                          <a:spcPct val="115000"/>
                        </a:lnSpc>
                        <a:spcBef>
                          <a:spcPts val="0"/>
                        </a:spcBef>
                        <a:spcAft>
                          <a:spcPts val="1000"/>
                        </a:spcAft>
                      </a:pPr>
                      <a:r>
                        <a:rPr lang="en-US" sz="1900">
                          <a:latin typeface="Calibri"/>
                          <a:ea typeface="Times New Roman"/>
                          <a:cs typeface="Times New Roman"/>
                        </a:rPr>
                        <a:t>Ам бүлийн  тоо</a:t>
                      </a:r>
                    </a:p>
                  </a:txBody>
                  <a:tcPr marL="118422" marR="118422" marT="0" marB="0" anchor="ctr">
                    <a:lnL>
                      <a:noFill/>
                    </a:lnL>
                    <a:lnR>
                      <a:noFill/>
                    </a:lnR>
                    <a:lnT>
                      <a:noFill/>
                    </a:lnT>
                    <a:lnB>
                      <a:noFill/>
                    </a:lnB>
                  </a:tcPr>
                </a:tc>
                <a:tc>
                  <a:txBody>
                    <a:bodyPr/>
                    <a:lstStyle/>
                    <a:p>
                      <a:pPr marL="0" marR="0" algn="ctr">
                        <a:lnSpc>
                          <a:spcPct val="115000"/>
                        </a:lnSpc>
                        <a:spcBef>
                          <a:spcPts val="0"/>
                        </a:spcBef>
                        <a:spcAft>
                          <a:spcPts val="0"/>
                        </a:spcAft>
                      </a:pPr>
                      <a:r>
                        <a:rPr lang="en-US" sz="1700">
                          <a:solidFill>
                            <a:srgbClr val="000000"/>
                          </a:solidFill>
                          <a:latin typeface="Arial"/>
                          <a:ea typeface="Times New Roman"/>
                          <a:cs typeface="Times New Roman"/>
                        </a:rPr>
                        <a:t>778</a:t>
                      </a:r>
                      <a:endParaRPr lang="en-US" sz="1900">
                        <a:latin typeface="Calibri"/>
                        <a:ea typeface="Times New Roman"/>
                        <a:cs typeface="Times New Roman"/>
                      </a:endParaRPr>
                    </a:p>
                  </a:txBody>
                  <a:tcPr marL="118422" marR="118422" marT="0" marB="0" anchor="ctr">
                    <a:lnL>
                      <a:noFill/>
                    </a:lnL>
                    <a:lnR>
                      <a:noFill/>
                    </a:lnR>
                    <a:lnT>
                      <a:noFill/>
                    </a:lnT>
                    <a:lnB>
                      <a:noFill/>
                    </a:lnB>
                  </a:tcPr>
                </a:tc>
                <a:tc>
                  <a:txBody>
                    <a:bodyPr/>
                    <a:lstStyle/>
                    <a:p>
                      <a:pPr marL="0" marR="0" algn="ctr">
                        <a:lnSpc>
                          <a:spcPct val="115000"/>
                        </a:lnSpc>
                        <a:spcBef>
                          <a:spcPts val="0"/>
                        </a:spcBef>
                        <a:spcAft>
                          <a:spcPts val="0"/>
                        </a:spcAft>
                      </a:pPr>
                      <a:r>
                        <a:rPr lang="en-US" sz="1700">
                          <a:solidFill>
                            <a:srgbClr val="000000"/>
                          </a:solidFill>
                          <a:latin typeface="Arial"/>
                          <a:ea typeface="Times New Roman"/>
                          <a:cs typeface="Times New Roman"/>
                        </a:rPr>
                        <a:t>741</a:t>
                      </a:r>
                      <a:endParaRPr lang="en-US" sz="1900">
                        <a:latin typeface="Calibri"/>
                        <a:ea typeface="Times New Roman"/>
                        <a:cs typeface="Times New Roman"/>
                      </a:endParaRPr>
                    </a:p>
                  </a:txBody>
                  <a:tcPr marL="118422" marR="118422" marT="0" marB="0" anchor="ctr">
                    <a:lnL>
                      <a:noFill/>
                    </a:lnL>
                    <a:lnR>
                      <a:noFill/>
                    </a:lnR>
                    <a:lnT>
                      <a:noFill/>
                    </a:lnT>
                    <a:lnB>
                      <a:noFill/>
                    </a:lnB>
                  </a:tcPr>
                </a:tc>
                <a:tc>
                  <a:txBody>
                    <a:bodyPr/>
                    <a:lstStyle/>
                    <a:p>
                      <a:pPr marL="0" marR="0" algn="ctr">
                        <a:lnSpc>
                          <a:spcPct val="115000"/>
                        </a:lnSpc>
                        <a:spcBef>
                          <a:spcPts val="0"/>
                        </a:spcBef>
                        <a:spcAft>
                          <a:spcPts val="0"/>
                        </a:spcAft>
                      </a:pPr>
                      <a:r>
                        <a:rPr lang="en-US" sz="1700">
                          <a:solidFill>
                            <a:srgbClr val="000000"/>
                          </a:solidFill>
                          <a:latin typeface="Arial"/>
                          <a:ea typeface="Times New Roman"/>
                          <a:cs typeface="Times New Roman"/>
                        </a:rPr>
                        <a:t>899</a:t>
                      </a:r>
                      <a:endParaRPr lang="en-US" sz="1900">
                        <a:latin typeface="Calibri"/>
                        <a:ea typeface="Times New Roman"/>
                        <a:cs typeface="Times New Roman"/>
                      </a:endParaRPr>
                    </a:p>
                  </a:txBody>
                  <a:tcPr marL="118422" marR="118422" marT="0" marB="0" anchor="ctr">
                    <a:lnL>
                      <a:noFill/>
                    </a:lnL>
                    <a:lnR>
                      <a:noFill/>
                    </a:lnR>
                    <a:lnT>
                      <a:noFill/>
                    </a:lnT>
                    <a:lnB>
                      <a:noFill/>
                    </a:lnB>
                  </a:tcPr>
                </a:tc>
                <a:tc>
                  <a:txBody>
                    <a:bodyPr/>
                    <a:lstStyle/>
                    <a:p>
                      <a:pPr marL="0" marR="0" algn="ctr">
                        <a:lnSpc>
                          <a:spcPct val="115000"/>
                        </a:lnSpc>
                        <a:spcBef>
                          <a:spcPts val="0"/>
                        </a:spcBef>
                        <a:spcAft>
                          <a:spcPts val="0"/>
                        </a:spcAft>
                      </a:pPr>
                      <a:r>
                        <a:rPr lang="en-US" sz="1700">
                          <a:solidFill>
                            <a:srgbClr val="000000"/>
                          </a:solidFill>
                          <a:latin typeface="Arial"/>
                          <a:ea typeface="Times New Roman"/>
                          <a:cs typeface="Times New Roman"/>
                        </a:rPr>
                        <a:t>1204</a:t>
                      </a:r>
                      <a:endParaRPr lang="en-US" sz="1900">
                        <a:latin typeface="Calibri"/>
                        <a:ea typeface="Times New Roman"/>
                        <a:cs typeface="Times New Roman"/>
                      </a:endParaRPr>
                    </a:p>
                  </a:txBody>
                  <a:tcPr marL="118422" marR="118422" marT="0" marB="0" anchor="ctr">
                    <a:lnL>
                      <a:noFill/>
                    </a:lnL>
                    <a:lnR>
                      <a:noFill/>
                    </a:lnR>
                    <a:lnT>
                      <a:noFill/>
                    </a:lnT>
                    <a:lnB>
                      <a:noFill/>
                    </a:lnB>
                  </a:tcPr>
                </a:tc>
                <a:tc>
                  <a:txBody>
                    <a:bodyPr/>
                    <a:lstStyle/>
                    <a:p>
                      <a:pPr marL="0" marR="0" algn="ctr">
                        <a:lnSpc>
                          <a:spcPct val="115000"/>
                        </a:lnSpc>
                        <a:spcBef>
                          <a:spcPts val="0"/>
                        </a:spcBef>
                        <a:spcAft>
                          <a:spcPts val="0"/>
                        </a:spcAft>
                      </a:pPr>
                      <a:r>
                        <a:rPr lang="en-US" sz="1700">
                          <a:solidFill>
                            <a:srgbClr val="000000"/>
                          </a:solidFill>
                          <a:latin typeface="Arial"/>
                          <a:ea typeface="Times New Roman"/>
                          <a:cs typeface="Times New Roman"/>
                        </a:rPr>
                        <a:t>1150</a:t>
                      </a:r>
                      <a:endParaRPr lang="en-US" sz="1900">
                        <a:latin typeface="Calibri"/>
                        <a:ea typeface="Times New Roman"/>
                        <a:cs typeface="Times New Roman"/>
                      </a:endParaRPr>
                    </a:p>
                  </a:txBody>
                  <a:tcPr marL="118422" marR="118422" marT="0" marB="0" anchor="ctr">
                    <a:lnL>
                      <a:noFill/>
                    </a:lnL>
                    <a:lnR>
                      <a:noFill/>
                    </a:lnR>
                    <a:lnT>
                      <a:noFill/>
                    </a:lnT>
                    <a:lnB>
                      <a:noFill/>
                    </a:lnB>
                  </a:tcPr>
                </a:tc>
                <a:tc>
                  <a:txBody>
                    <a:bodyPr/>
                    <a:lstStyle/>
                    <a:p>
                      <a:pPr marL="0" marR="0" algn="ctr">
                        <a:lnSpc>
                          <a:spcPct val="115000"/>
                        </a:lnSpc>
                        <a:spcBef>
                          <a:spcPts val="0"/>
                        </a:spcBef>
                        <a:spcAft>
                          <a:spcPts val="0"/>
                        </a:spcAft>
                      </a:pPr>
                      <a:r>
                        <a:rPr lang="en-US" sz="1700">
                          <a:latin typeface="Arial"/>
                          <a:ea typeface="Times New Roman"/>
                          <a:cs typeface="Times New Roman"/>
                        </a:rPr>
                        <a:t>955</a:t>
                      </a:r>
                      <a:endParaRPr lang="en-US" sz="1900">
                        <a:latin typeface="Calibri"/>
                        <a:ea typeface="Times New Roman"/>
                        <a:cs typeface="Times New Roman"/>
                      </a:endParaRPr>
                    </a:p>
                  </a:txBody>
                  <a:tcPr marL="118422" marR="118422" marT="0" marB="0" anchor="ctr">
                    <a:lnL>
                      <a:noFill/>
                    </a:lnL>
                    <a:lnR>
                      <a:noFill/>
                    </a:lnR>
                    <a:lnT>
                      <a:noFill/>
                    </a:lnT>
                    <a:lnB>
                      <a:noFill/>
                    </a:lnB>
                  </a:tcPr>
                </a:tc>
                <a:tc>
                  <a:txBody>
                    <a:bodyPr/>
                    <a:lstStyle/>
                    <a:p>
                      <a:pPr marL="0" marR="0" algn="ctr">
                        <a:lnSpc>
                          <a:spcPct val="115000"/>
                        </a:lnSpc>
                        <a:spcBef>
                          <a:spcPts val="0"/>
                        </a:spcBef>
                        <a:spcAft>
                          <a:spcPts val="0"/>
                        </a:spcAft>
                      </a:pPr>
                      <a:r>
                        <a:rPr lang="en-US" sz="1700">
                          <a:solidFill>
                            <a:srgbClr val="000000"/>
                          </a:solidFill>
                          <a:latin typeface="Arial"/>
                          <a:ea typeface="Times New Roman"/>
                          <a:cs typeface="Times New Roman"/>
                        </a:rPr>
                        <a:t>803</a:t>
                      </a:r>
                      <a:endParaRPr lang="en-US" sz="1900">
                        <a:latin typeface="Calibri"/>
                        <a:ea typeface="Times New Roman"/>
                        <a:cs typeface="Times New Roman"/>
                      </a:endParaRPr>
                    </a:p>
                  </a:txBody>
                  <a:tcPr marL="118422" marR="118422" marT="0" marB="0" anchor="ctr">
                    <a:lnL>
                      <a:noFill/>
                    </a:lnL>
                    <a:lnR>
                      <a:noFill/>
                    </a:lnR>
                    <a:lnT>
                      <a:noFill/>
                    </a:lnT>
                    <a:lnB>
                      <a:noFill/>
                    </a:lnB>
                  </a:tcPr>
                </a:tc>
              </a:tr>
              <a:tr h="578954">
                <a:tc>
                  <a:txBody>
                    <a:bodyPr/>
                    <a:lstStyle/>
                    <a:p>
                      <a:pPr marL="0" marR="0" algn="ctr">
                        <a:lnSpc>
                          <a:spcPct val="115000"/>
                        </a:lnSpc>
                        <a:spcBef>
                          <a:spcPts val="0"/>
                        </a:spcBef>
                        <a:spcAft>
                          <a:spcPts val="1000"/>
                        </a:spcAft>
                      </a:pPr>
                      <a:r>
                        <a:rPr lang="en-US" sz="1900">
                          <a:latin typeface="Calibri"/>
                          <a:ea typeface="Times New Roman"/>
                          <a:cs typeface="Times New Roman"/>
                        </a:rPr>
                        <a:t>Малын тоо</a:t>
                      </a:r>
                    </a:p>
                  </a:txBody>
                  <a:tcPr marL="118422" marR="11842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solidFill>
                            <a:srgbClr val="000000"/>
                          </a:solidFill>
                          <a:latin typeface="Arial"/>
                          <a:ea typeface="Times New Roman"/>
                          <a:cs typeface="Times New Roman"/>
                        </a:rPr>
                        <a:t>4531</a:t>
                      </a:r>
                      <a:endParaRPr lang="en-US" sz="1900" dirty="0">
                        <a:latin typeface="Calibri"/>
                        <a:ea typeface="Times New Roman"/>
                        <a:cs typeface="Times New Roman"/>
                      </a:endParaRPr>
                    </a:p>
                  </a:txBody>
                  <a:tcPr marL="118422" marR="11842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solidFill>
                            <a:srgbClr val="000000"/>
                          </a:solidFill>
                          <a:latin typeface="Arial"/>
                          <a:ea typeface="Times New Roman"/>
                          <a:cs typeface="Times New Roman"/>
                        </a:rPr>
                        <a:t>7967</a:t>
                      </a:r>
                      <a:endParaRPr lang="en-US" sz="1900">
                        <a:latin typeface="Calibri"/>
                        <a:ea typeface="Times New Roman"/>
                        <a:cs typeface="Times New Roman"/>
                      </a:endParaRPr>
                    </a:p>
                  </a:txBody>
                  <a:tcPr marL="118422" marR="11842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solidFill>
                            <a:srgbClr val="000000"/>
                          </a:solidFill>
                          <a:latin typeface="Arial"/>
                          <a:ea typeface="Times New Roman"/>
                          <a:cs typeface="Times New Roman"/>
                        </a:rPr>
                        <a:t>8019</a:t>
                      </a:r>
                      <a:endParaRPr lang="en-US" sz="1900">
                        <a:latin typeface="Calibri"/>
                        <a:ea typeface="Times New Roman"/>
                        <a:cs typeface="Times New Roman"/>
                      </a:endParaRPr>
                    </a:p>
                  </a:txBody>
                  <a:tcPr marL="118422" marR="11842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solidFill>
                            <a:srgbClr val="000000"/>
                          </a:solidFill>
                          <a:latin typeface="Arial"/>
                          <a:ea typeface="Times New Roman"/>
                          <a:cs typeface="Times New Roman"/>
                        </a:rPr>
                        <a:t>11205</a:t>
                      </a:r>
                      <a:endParaRPr lang="en-US" sz="1900">
                        <a:latin typeface="Calibri"/>
                        <a:ea typeface="Times New Roman"/>
                        <a:cs typeface="Times New Roman"/>
                      </a:endParaRPr>
                    </a:p>
                  </a:txBody>
                  <a:tcPr marL="118422" marR="11842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solidFill>
                            <a:srgbClr val="000000"/>
                          </a:solidFill>
                          <a:latin typeface="Arial"/>
                          <a:ea typeface="Times New Roman"/>
                          <a:cs typeface="Times New Roman"/>
                        </a:rPr>
                        <a:t>12734</a:t>
                      </a:r>
                      <a:endParaRPr lang="en-US" sz="1900">
                        <a:latin typeface="Calibri"/>
                        <a:ea typeface="Times New Roman"/>
                        <a:cs typeface="Times New Roman"/>
                      </a:endParaRPr>
                    </a:p>
                  </a:txBody>
                  <a:tcPr marL="118422" marR="11842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latin typeface="Arial"/>
                          <a:ea typeface="Times New Roman"/>
                          <a:cs typeface="Times New Roman"/>
                        </a:rPr>
                        <a:t>10633</a:t>
                      </a:r>
                      <a:endParaRPr lang="en-US" sz="1900">
                        <a:latin typeface="Calibri"/>
                        <a:ea typeface="Times New Roman"/>
                        <a:cs typeface="Times New Roman"/>
                      </a:endParaRPr>
                    </a:p>
                  </a:txBody>
                  <a:tcPr marL="118422" marR="11842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solidFill>
                            <a:srgbClr val="000000"/>
                          </a:solidFill>
                          <a:latin typeface="Arial"/>
                          <a:ea typeface="Times New Roman"/>
                          <a:cs typeface="Times New Roman"/>
                        </a:rPr>
                        <a:t>10462</a:t>
                      </a:r>
                      <a:endParaRPr lang="en-US" sz="1900" dirty="0">
                        <a:latin typeface="Calibri"/>
                        <a:ea typeface="Times New Roman"/>
                        <a:cs typeface="Times New Roman"/>
                      </a:endParaRPr>
                    </a:p>
                  </a:txBody>
                  <a:tcPr marL="118422" marR="118422"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45057" name="Rectangle 1"/>
          <p:cNvSpPr>
            <a:spLocks noChangeArrowheads="1"/>
          </p:cNvSpPr>
          <p:nvPr/>
        </p:nvSpPr>
        <p:spPr bwMode="auto">
          <a:xfrm>
            <a:off x="2209800" y="228600"/>
            <a:ext cx="8103437"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Малжуулах</a:t>
            </a:r>
            <a:r>
              <a:rPr kumimoji="0" lang="mn-MN"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арга</a:t>
            </a:r>
            <a:r>
              <a:rPr kumimoji="0" lang="mn-MN"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хэмжээнд</a:t>
            </a:r>
            <a:r>
              <a:rPr kumimoji="0" lang="mn-MN"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хамрагдсан</a:t>
            </a:r>
            <a:r>
              <a:rPr kumimoji="0" lang="mn-MN"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өрх</a:t>
            </a:r>
            <a:r>
              <a:rPr kumimoji="0" lang="en-US" sz="2000" b="0" i="0" u="none" strike="noStrike" cap="none" normalizeH="0" baseline="0" dirty="0" smtClean="0">
                <a:ln>
                  <a:noFill/>
                </a:ln>
                <a:solidFill>
                  <a:schemeClr val="tx1"/>
                </a:solidFill>
                <a:effectLst/>
                <a:latin typeface="Arial Mon"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ам</a:t>
            </a:r>
            <a:r>
              <a:rPr kumimoji="0" lang="mn-MN"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бүл</a:t>
            </a:r>
            <a:r>
              <a:rPr kumimoji="0" lang="en-US" sz="2000" b="0" i="0" u="none" strike="noStrike" cap="none" normalizeH="0" baseline="0" dirty="0" smtClean="0">
                <a:ln>
                  <a:noFill/>
                </a:ln>
                <a:solidFill>
                  <a:schemeClr val="tx1"/>
                </a:solidFill>
                <a:effectLst/>
                <a:latin typeface="Arial Mon"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малын</a:t>
            </a:r>
            <a:r>
              <a:rPr kumimoji="0" lang="mn-MN"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тоо</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
          <p:cNvSpPr>
            <a:spLocks noChangeArrowheads="1"/>
          </p:cNvSpPr>
          <p:nvPr/>
        </p:nvSpPr>
        <p:spPr bwMode="auto">
          <a:xfrm>
            <a:off x="1752600" y="4648200"/>
            <a:ext cx="8534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lang="mn-MN" sz="2000" dirty="0" smtClean="0">
                <a:solidFill>
                  <a:schemeClr val="accent1"/>
                </a:solidFill>
                <a:latin typeface="Arial" pitchFamily="34" charset="0"/>
                <a:cs typeface="Arial" pitchFamily="34" charset="0"/>
              </a:rPr>
              <a:t>Аймгийн хэмжээнд 236 өрхийн 803 хүнд 10462 толгой мал олгож малжуулсан байна</a:t>
            </a:r>
            <a:r>
              <a:rPr lang="en-US" sz="2000" dirty="0" smtClean="0">
                <a:solidFill>
                  <a:schemeClr val="accent1"/>
                </a:solidFill>
                <a:latin typeface="Arial" pitchFamily="34" charset="0"/>
                <a:cs typeface="Arial" pitchFamily="34" charset="0"/>
              </a:rPr>
              <a:t>. </a:t>
            </a:r>
            <a:r>
              <a:rPr lang="mn-MN" sz="2000" dirty="0" smtClean="0">
                <a:solidFill>
                  <a:schemeClr val="accent1"/>
                </a:solidFill>
                <a:latin typeface="Arial" pitchFamily="34" charset="0"/>
                <a:cs typeface="Arial" pitchFamily="34" charset="0"/>
              </a:rPr>
              <a:t>Өмнөх оноос буурсан байна.</a:t>
            </a:r>
            <a:endParaRPr kumimoji="0" lang="en-US" sz="2000" b="0" i="0" u="none" strike="noStrike" cap="none" normalizeH="0" baseline="0" dirty="0" smtClean="0">
              <a:ln>
                <a:noFill/>
              </a:ln>
              <a:solidFill>
                <a:schemeClr val="accent1"/>
              </a:solidFill>
              <a:effectLst/>
              <a:latin typeface="Arial" pitchFamily="34" charset="0"/>
              <a:cs typeface="Arial" pitchFamily="34" charset="0"/>
            </a:endParaRPr>
          </a:p>
        </p:txBody>
      </p:sp>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0" y="1447800"/>
          <a:ext cx="7968286" cy="2431292"/>
        </p:xfrm>
        <a:graphic>
          <a:graphicData uri="http://schemas.openxmlformats.org/drawingml/2006/table">
            <a:tbl>
              <a:tblPr/>
              <a:tblGrid>
                <a:gridCol w="1497521"/>
                <a:gridCol w="1497521"/>
                <a:gridCol w="828874"/>
                <a:gridCol w="828874"/>
                <a:gridCol w="828874"/>
                <a:gridCol w="828874"/>
                <a:gridCol w="828874"/>
                <a:gridCol w="828874"/>
              </a:tblGrid>
              <a:tr h="325525">
                <a:tc gridSpan="2">
                  <a:txBody>
                    <a:bodyPr/>
                    <a:lstStyle/>
                    <a:p>
                      <a:pPr marL="0" marR="0" algn="ctr">
                        <a:lnSpc>
                          <a:spcPct val="115000"/>
                        </a:lnSpc>
                        <a:spcBef>
                          <a:spcPts val="0"/>
                        </a:spcBef>
                        <a:spcAft>
                          <a:spcPts val="0"/>
                        </a:spcAft>
                      </a:pPr>
                      <a:r>
                        <a:rPr lang="mn-MN" sz="1900" dirty="0">
                          <a:solidFill>
                            <a:srgbClr val="000000"/>
                          </a:solidFill>
                          <a:latin typeface="Arial"/>
                          <a:ea typeface="Times New Roman"/>
                          <a:cs typeface="Times New Roman"/>
                        </a:rPr>
                        <a:t>Он</a:t>
                      </a:r>
                      <a:endParaRPr lang="en-US" sz="2000" dirty="0">
                        <a:latin typeface="Calibri"/>
                        <a:ea typeface="Times New Roman"/>
                        <a:cs typeface="Times New Roman"/>
                      </a:endParaRPr>
                    </a:p>
                  </a:txBody>
                  <a:tcPr marL="127379" marR="1273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900">
                          <a:solidFill>
                            <a:srgbClr val="000000"/>
                          </a:solidFill>
                          <a:latin typeface="Arial Mon"/>
                          <a:ea typeface="Times New Roman"/>
                          <a:cs typeface="Times New Roman"/>
                        </a:rPr>
                        <a:t>2012</a:t>
                      </a:r>
                      <a:endParaRPr lang="en-US" sz="2000">
                        <a:latin typeface="Calibri"/>
                        <a:ea typeface="Times New Roman"/>
                        <a:cs typeface="Times New Roman"/>
                      </a:endParaRPr>
                    </a:p>
                  </a:txBody>
                  <a:tcPr marL="127379" marR="1273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a:latin typeface="Arial Mon"/>
                          <a:ea typeface="Times New Roman"/>
                          <a:cs typeface="Times New Roman"/>
                        </a:rPr>
                        <a:t>2013</a:t>
                      </a:r>
                      <a:endParaRPr lang="en-US" sz="2000">
                        <a:latin typeface="Calibri"/>
                        <a:ea typeface="Times New Roman"/>
                        <a:cs typeface="Times New Roman"/>
                      </a:endParaRPr>
                    </a:p>
                  </a:txBody>
                  <a:tcPr marL="127379" marR="1273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a:latin typeface="Arial Mon"/>
                          <a:ea typeface="Times New Roman"/>
                          <a:cs typeface="Times New Roman"/>
                        </a:rPr>
                        <a:t>2014</a:t>
                      </a:r>
                      <a:endParaRPr lang="en-US" sz="2000">
                        <a:latin typeface="Calibri"/>
                        <a:ea typeface="Times New Roman"/>
                        <a:cs typeface="Times New Roman"/>
                      </a:endParaRPr>
                    </a:p>
                  </a:txBody>
                  <a:tcPr marL="127379" marR="1273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a:latin typeface="Arial Mon"/>
                          <a:ea typeface="Times New Roman"/>
                          <a:cs typeface="Times New Roman"/>
                        </a:rPr>
                        <a:t>2015</a:t>
                      </a:r>
                      <a:endParaRPr lang="en-US" sz="2000">
                        <a:latin typeface="Calibri"/>
                        <a:ea typeface="Times New Roman"/>
                        <a:cs typeface="Times New Roman"/>
                      </a:endParaRPr>
                    </a:p>
                  </a:txBody>
                  <a:tcPr marL="127379" marR="1273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a:latin typeface="Arial Mon"/>
                          <a:ea typeface="Times New Roman"/>
                          <a:cs typeface="Times New Roman"/>
                        </a:rPr>
                        <a:t>2016</a:t>
                      </a:r>
                      <a:endParaRPr lang="en-US" sz="2000">
                        <a:latin typeface="Calibri"/>
                        <a:ea typeface="Times New Roman"/>
                        <a:cs typeface="Times New Roman"/>
                      </a:endParaRPr>
                    </a:p>
                  </a:txBody>
                  <a:tcPr marL="127379" marR="1273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a:latin typeface="Arial Mon"/>
                          <a:ea typeface="Times New Roman"/>
                          <a:cs typeface="Times New Roman"/>
                        </a:rPr>
                        <a:t>2017</a:t>
                      </a:r>
                      <a:endParaRPr lang="en-US" sz="2000">
                        <a:latin typeface="Calibri"/>
                        <a:ea typeface="Times New Roman"/>
                        <a:cs typeface="Times New Roman"/>
                      </a:endParaRPr>
                    </a:p>
                  </a:txBody>
                  <a:tcPr marL="127379" marR="1273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1050">
                <a:tc gridSpan="2">
                  <a:txBody>
                    <a:bodyPr/>
                    <a:lstStyle/>
                    <a:p>
                      <a:pPr marL="0" marR="0">
                        <a:lnSpc>
                          <a:spcPct val="115000"/>
                        </a:lnSpc>
                        <a:spcBef>
                          <a:spcPts val="0"/>
                        </a:spcBef>
                        <a:spcAft>
                          <a:spcPts val="0"/>
                        </a:spcAft>
                      </a:pPr>
                      <a:r>
                        <a:rPr lang="en-US" sz="1900">
                          <a:solidFill>
                            <a:srgbClr val="000000"/>
                          </a:solidFill>
                          <a:latin typeface="Arial Mon"/>
                          <a:ea typeface="Times New Roman"/>
                          <a:cs typeface="Times New Roman"/>
                        </a:rPr>
                        <a:t>Шинээр гаргасан худгийн тоо, бүгд</a:t>
                      </a:r>
                      <a:endParaRPr lang="en-US" sz="2000">
                        <a:latin typeface="Calibri"/>
                        <a:ea typeface="Times New Roman"/>
                        <a:cs typeface="Times New Roman"/>
                      </a:endParaRPr>
                    </a:p>
                  </a:txBody>
                  <a:tcPr marL="127379" marR="127379"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r">
                        <a:lnSpc>
                          <a:spcPct val="115000"/>
                        </a:lnSpc>
                        <a:spcBef>
                          <a:spcPts val="0"/>
                        </a:spcBef>
                        <a:spcAft>
                          <a:spcPts val="0"/>
                        </a:spcAft>
                      </a:pPr>
                      <a:r>
                        <a:rPr lang="en-US" sz="1900">
                          <a:solidFill>
                            <a:srgbClr val="000000"/>
                          </a:solidFill>
                          <a:latin typeface="Arial Mon"/>
                          <a:ea typeface="Times New Roman"/>
                          <a:cs typeface="Times New Roman"/>
                        </a:rPr>
                        <a:t>59</a:t>
                      </a:r>
                      <a:endParaRPr lang="en-US" sz="2000">
                        <a:latin typeface="Calibri"/>
                        <a:ea typeface="Times New Roman"/>
                        <a:cs typeface="Times New Roman"/>
                      </a:endParaRPr>
                    </a:p>
                  </a:txBody>
                  <a:tcPr marL="127379" marR="12737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900">
                          <a:latin typeface="Arial Mon"/>
                          <a:ea typeface="Times New Roman"/>
                          <a:cs typeface="Times New Roman"/>
                        </a:rPr>
                        <a:t>21</a:t>
                      </a:r>
                      <a:endParaRPr lang="en-US" sz="2000">
                        <a:latin typeface="Calibri"/>
                        <a:ea typeface="Times New Roman"/>
                        <a:cs typeface="Times New Roman"/>
                      </a:endParaRPr>
                    </a:p>
                  </a:txBody>
                  <a:tcPr marL="127379" marR="12737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900">
                          <a:latin typeface="Arial Mon"/>
                          <a:ea typeface="Times New Roman"/>
                          <a:cs typeface="Times New Roman"/>
                        </a:rPr>
                        <a:t>53</a:t>
                      </a:r>
                      <a:endParaRPr lang="en-US" sz="2000">
                        <a:latin typeface="Calibri"/>
                        <a:ea typeface="Times New Roman"/>
                        <a:cs typeface="Times New Roman"/>
                      </a:endParaRPr>
                    </a:p>
                  </a:txBody>
                  <a:tcPr marL="127379" marR="12737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900">
                          <a:latin typeface="Arial Mon"/>
                          <a:ea typeface="Times New Roman"/>
                          <a:cs typeface="Times New Roman"/>
                        </a:rPr>
                        <a:t>71</a:t>
                      </a:r>
                      <a:endParaRPr lang="en-US" sz="2000">
                        <a:latin typeface="Calibri"/>
                        <a:ea typeface="Times New Roman"/>
                        <a:cs typeface="Times New Roman"/>
                      </a:endParaRPr>
                    </a:p>
                  </a:txBody>
                  <a:tcPr marL="127379" marR="12737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900">
                          <a:latin typeface="Arial Mon"/>
                          <a:ea typeface="Times New Roman"/>
                          <a:cs typeface="Times New Roman"/>
                        </a:rPr>
                        <a:t>70</a:t>
                      </a:r>
                      <a:endParaRPr lang="en-US" sz="2000">
                        <a:latin typeface="Calibri"/>
                        <a:ea typeface="Times New Roman"/>
                        <a:cs typeface="Times New Roman"/>
                      </a:endParaRPr>
                    </a:p>
                  </a:txBody>
                  <a:tcPr marL="127379" marR="12737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900">
                          <a:latin typeface="Arial Mon"/>
                          <a:ea typeface="Times New Roman"/>
                          <a:cs typeface="Times New Roman"/>
                        </a:rPr>
                        <a:t>29</a:t>
                      </a:r>
                      <a:endParaRPr lang="en-US" sz="2000">
                        <a:latin typeface="Calibri"/>
                        <a:ea typeface="Times New Roman"/>
                        <a:cs typeface="Times New Roman"/>
                      </a:endParaRPr>
                    </a:p>
                  </a:txBody>
                  <a:tcPr marL="127379" marR="127379" marT="0" marB="0" anchor="b">
                    <a:lnL>
                      <a:noFill/>
                    </a:lnL>
                    <a:lnR>
                      <a:noFill/>
                    </a:lnR>
                    <a:lnT w="12700" cap="flat" cmpd="sng" algn="ctr">
                      <a:solidFill>
                        <a:srgbClr val="000000"/>
                      </a:solidFill>
                      <a:prstDash val="solid"/>
                      <a:round/>
                      <a:headEnd type="none" w="med" len="med"/>
                      <a:tailEnd type="none" w="med" len="med"/>
                    </a:lnT>
                    <a:lnB>
                      <a:noFill/>
                    </a:lnB>
                  </a:tcPr>
                </a:tc>
              </a:tr>
              <a:tr h="716155">
                <a:tc rowSpan="2">
                  <a:txBody>
                    <a:bodyPr/>
                    <a:lstStyle/>
                    <a:p>
                      <a:pPr marL="0" marR="0" algn="r">
                        <a:lnSpc>
                          <a:spcPct val="115000"/>
                        </a:lnSpc>
                        <a:spcBef>
                          <a:spcPts val="0"/>
                        </a:spcBef>
                        <a:spcAft>
                          <a:spcPts val="0"/>
                        </a:spcAft>
                      </a:pPr>
                      <a:r>
                        <a:rPr lang="en-US" sz="1900">
                          <a:latin typeface="Arial Mon"/>
                          <a:ea typeface="Times New Roman"/>
                          <a:cs typeface="Times New Roman"/>
                        </a:rPr>
                        <a:t>Үүнээс:</a:t>
                      </a:r>
                      <a:endParaRPr lang="en-US" sz="2000">
                        <a:latin typeface="Calibri"/>
                        <a:ea typeface="Times New Roman"/>
                        <a:cs typeface="Times New Roman"/>
                      </a:endParaRPr>
                    </a:p>
                  </a:txBody>
                  <a:tcPr marL="127379" marR="127379" marT="0" marB="0" vert="vert27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000">
                          <a:latin typeface="Calibri"/>
                          <a:ea typeface="Times New Roman"/>
                          <a:cs typeface="Times New Roman"/>
                        </a:rPr>
                        <a:t>Инженерийн хийцтэй</a:t>
                      </a:r>
                    </a:p>
                  </a:txBody>
                  <a:tcPr marL="127379" marR="127379" marT="0" marB="0">
                    <a:lnL>
                      <a:noFill/>
                    </a:lnL>
                    <a:lnR>
                      <a:noFill/>
                    </a:lnR>
                    <a:lnT>
                      <a:noFill/>
                    </a:lnT>
                    <a:lnB>
                      <a:noFill/>
                    </a:lnB>
                  </a:tcPr>
                </a:tc>
                <a:tc>
                  <a:txBody>
                    <a:bodyPr/>
                    <a:lstStyle/>
                    <a:p>
                      <a:pPr marL="0" marR="0" algn="r">
                        <a:lnSpc>
                          <a:spcPct val="115000"/>
                        </a:lnSpc>
                        <a:spcBef>
                          <a:spcPts val="0"/>
                        </a:spcBef>
                        <a:spcAft>
                          <a:spcPts val="0"/>
                        </a:spcAft>
                      </a:pPr>
                      <a:r>
                        <a:rPr lang="en-US" sz="1900">
                          <a:solidFill>
                            <a:srgbClr val="000000"/>
                          </a:solidFill>
                          <a:latin typeface="Arial Mon"/>
                          <a:ea typeface="Times New Roman"/>
                          <a:cs typeface="Times New Roman"/>
                        </a:rPr>
                        <a:t>55</a:t>
                      </a:r>
                      <a:endParaRPr lang="en-US" sz="2000">
                        <a:latin typeface="Calibri"/>
                        <a:ea typeface="Times New Roman"/>
                        <a:cs typeface="Times New Roman"/>
                      </a:endParaRPr>
                    </a:p>
                  </a:txBody>
                  <a:tcPr marL="127379" marR="127379" marT="0" marB="0" anchor="b">
                    <a:lnL>
                      <a:noFill/>
                    </a:lnL>
                    <a:lnR>
                      <a:noFill/>
                    </a:lnR>
                    <a:lnT>
                      <a:noFill/>
                    </a:lnT>
                    <a:lnB>
                      <a:noFill/>
                    </a:lnB>
                  </a:tcPr>
                </a:tc>
                <a:tc>
                  <a:txBody>
                    <a:bodyPr/>
                    <a:lstStyle/>
                    <a:p>
                      <a:pPr marL="0" marR="0" algn="r">
                        <a:lnSpc>
                          <a:spcPct val="115000"/>
                        </a:lnSpc>
                        <a:spcBef>
                          <a:spcPts val="0"/>
                        </a:spcBef>
                        <a:spcAft>
                          <a:spcPts val="0"/>
                        </a:spcAft>
                      </a:pPr>
                      <a:r>
                        <a:rPr lang="en-US" sz="1900">
                          <a:latin typeface="Arial Mon"/>
                          <a:ea typeface="Times New Roman"/>
                          <a:cs typeface="Times New Roman"/>
                        </a:rPr>
                        <a:t>21</a:t>
                      </a:r>
                      <a:endParaRPr lang="en-US" sz="2000">
                        <a:latin typeface="Calibri"/>
                        <a:ea typeface="Times New Roman"/>
                        <a:cs typeface="Times New Roman"/>
                      </a:endParaRPr>
                    </a:p>
                  </a:txBody>
                  <a:tcPr marL="127379" marR="127379" marT="0" marB="0" anchor="b">
                    <a:lnL>
                      <a:noFill/>
                    </a:lnL>
                    <a:lnR>
                      <a:noFill/>
                    </a:lnR>
                    <a:lnT>
                      <a:noFill/>
                    </a:lnT>
                    <a:lnB>
                      <a:noFill/>
                    </a:lnB>
                  </a:tcPr>
                </a:tc>
                <a:tc>
                  <a:txBody>
                    <a:bodyPr/>
                    <a:lstStyle/>
                    <a:p>
                      <a:pPr marL="0" marR="0" algn="r">
                        <a:lnSpc>
                          <a:spcPct val="115000"/>
                        </a:lnSpc>
                        <a:spcBef>
                          <a:spcPts val="0"/>
                        </a:spcBef>
                        <a:spcAft>
                          <a:spcPts val="0"/>
                        </a:spcAft>
                      </a:pPr>
                      <a:r>
                        <a:rPr lang="en-US" sz="1900">
                          <a:latin typeface="Arial Mon"/>
                          <a:ea typeface="Times New Roman"/>
                          <a:cs typeface="Times New Roman"/>
                        </a:rPr>
                        <a:t>46</a:t>
                      </a:r>
                      <a:endParaRPr lang="en-US" sz="2000">
                        <a:latin typeface="Calibri"/>
                        <a:ea typeface="Times New Roman"/>
                        <a:cs typeface="Times New Roman"/>
                      </a:endParaRPr>
                    </a:p>
                  </a:txBody>
                  <a:tcPr marL="127379" marR="127379" marT="0" marB="0" anchor="b">
                    <a:lnL>
                      <a:noFill/>
                    </a:lnL>
                    <a:lnR>
                      <a:noFill/>
                    </a:lnR>
                    <a:lnT>
                      <a:noFill/>
                    </a:lnT>
                    <a:lnB>
                      <a:noFill/>
                    </a:lnB>
                  </a:tcPr>
                </a:tc>
                <a:tc>
                  <a:txBody>
                    <a:bodyPr/>
                    <a:lstStyle/>
                    <a:p>
                      <a:pPr marL="0" marR="0" algn="r">
                        <a:lnSpc>
                          <a:spcPct val="115000"/>
                        </a:lnSpc>
                        <a:spcBef>
                          <a:spcPts val="0"/>
                        </a:spcBef>
                        <a:spcAft>
                          <a:spcPts val="0"/>
                        </a:spcAft>
                      </a:pPr>
                      <a:r>
                        <a:rPr lang="en-US" sz="1900">
                          <a:latin typeface="Arial Mon"/>
                          <a:ea typeface="Times New Roman"/>
                          <a:cs typeface="Times New Roman"/>
                        </a:rPr>
                        <a:t>47</a:t>
                      </a:r>
                      <a:endParaRPr lang="en-US" sz="2000">
                        <a:latin typeface="Calibri"/>
                        <a:ea typeface="Times New Roman"/>
                        <a:cs typeface="Times New Roman"/>
                      </a:endParaRPr>
                    </a:p>
                  </a:txBody>
                  <a:tcPr marL="127379" marR="127379" marT="0" marB="0" anchor="b">
                    <a:lnL>
                      <a:noFill/>
                    </a:lnL>
                    <a:lnR>
                      <a:noFill/>
                    </a:lnR>
                    <a:lnT>
                      <a:noFill/>
                    </a:lnT>
                    <a:lnB>
                      <a:noFill/>
                    </a:lnB>
                  </a:tcPr>
                </a:tc>
                <a:tc>
                  <a:txBody>
                    <a:bodyPr/>
                    <a:lstStyle/>
                    <a:p>
                      <a:pPr marL="0" marR="0" algn="r">
                        <a:lnSpc>
                          <a:spcPct val="115000"/>
                        </a:lnSpc>
                        <a:spcBef>
                          <a:spcPts val="0"/>
                        </a:spcBef>
                        <a:spcAft>
                          <a:spcPts val="0"/>
                        </a:spcAft>
                      </a:pPr>
                      <a:r>
                        <a:rPr lang="en-US" sz="1900">
                          <a:latin typeface="Arial Mon"/>
                          <a:ea typeface="Times New Roman"/>
                          <a:cs typeface="Times New Roman"/>
                        </a:rPr>
                        <a:t>67</a:t>
                      </a:r>
                      <a:endParaRPr lang="en-US" sz="2000">
                        <a:latin typeface="Calibri"/>
                        <a:ea typeface="Times New Roman"/>
                        <a:cs typeface="Times New Roman"/>
                      </a:endParaRPr>
                    </a:p>
                  </a:txBody>
                  <a:tcPr marL="127379" marR="127379" marT="0" marB="0" anchor="b">
                    <a:lnL>
                      <a:noFill/>
                    </a:lnL>
                    <a:lnR>
                      <a:noFill/>
                    </a:lnR>
                    <a:lnT>
                      <a:noFill/>
                    </a:lnT>
                    <a:lnB>
                      <a:noFill/>
                    </a:lnB>
                  </a:tcPr>
                </a:tc>
                <a:tc>
                  <a:txBody>
                    <a:bodyPr/>
                    <a:lstStyle/>
                    <a:p>
                      <a:pPr marL="0" marR="0" algn="r">
                        <a:lnSpc>
                          <a:spcPct val="115000"/>
                        </a:lnSpc>
                        <a:spcBef>
                          <a:spcPts val="0"/>
                        </a:spcBef>
                        <a:spcAft>
                          <a:spcPts val="0"/>
                        </a:spcAft>
                      </a:pPr>
                      <a:r>
                        <a:rPr lang="en-US" sz="1900">
                          <a:latin typeface="Arial Mon"/>
                          <a:ea typeface="Times New Roman"/>
                          <a:cs typeface="Times New Roman"/>
                        </a:rPr>
                        <a:t>27</a:t>
                      </a:r>
                      <a:endParaRPr lang="en-US" sz="2000">
                        <a:latin typeface="Calibri"/>
                        <a:ea typeface="Times New Roman"/>
                        <a:cs typeface="Times New Roman"/>
                      </a:endParaRPr>
                    </a:p>
                  </a:txBody>
                  <a:tcPr marL="127379" marR="127379" marT="0" marB="0" anchor="b">
                    <a:lnL>
                      <a:noFill/>
                    </a:lnL>
                    <a:lnR>
                      <a:noFill/>
                    </a:lnR>
                    <a:lnT>
                      <a:noFill/>
                    </a:lnT>
                    <a:lnB>
                      <a:noFill/>
                    </a:lnB>
                  </a:tcPr>
                </a:tc>
              </a:tr>
              <a:tr h="716155">
                <a:tc vMerge="1">
                  <a:txBody>
                    <a:bodyPr/>
                    <a:lstStyle/>
                    <a:p>
                      <a:endParaRPr lang="en-US"/>
                    </a:p>
                  </a:txBody>
                  <a:tcPr/>
                </a:tc>
                <a:tc>
                  <a:txBody>
                    <a:bodyPr/>
                    <a:lstStyle/>
                    <a:p>
                      <a:pPr marL="0" marR="0">
                        <a:lnSpc>
                          <a:spcPct val="115000"/>
                        </a:lnSpc>
                        <a:spcBef>
                          <a:spcPts val="0"/>
                        </a:spcBef>
                        <a:spcAft>
                          <a:spcPts val="1000"/>
                        </a:spcAft>
                      </a:pPr>
                      <a:r>
                        <a:rPr lang="en-US" sz="2000" dirty="0">
                          <a:latin typeface="Calibri"/>
                          <a:ea typeface="Times New Roman"/>
                          <a:cs typeface="Times New Roman"/>
                        </a:rPr>
                        <a:t> </a:t>
                      </a:r>
                      <a:r>
                        <a:rPr lang="en-US" sz="2000" dirty="0" err="1">
                          <a:latin typeface="Calibri"/>
                          <a:ea typeface="Times New Roman"/>
                          <a:cs typeface="Times New Roman"/>
                        </a:rPr>
                        <a:t>Энгийн</a:t>
                      </a:r>
                      <a:r>
                        <a:rPr lang="en-US" sz="2000" dirty="0">
                          <a:latin typeface="Calibri"/>
                          <a:ea typeface="Times New Roman"/>
                          <a:cs typeface="Times New Roman"/>
                        </a:rPr>
                        <a:t> </a:t>
                      </a:r>
                      <a:r>
                        <a:rPr lang="en-US" sz="2000" dirty="0" err="1">
                          <a:latin typeface="Calibri"/>
                          <a:ea typeface="Times New Roman"/>
                          <a:cs typeface="Times New Roman"/>
                        </a:rPr>
                        <a:t>уурхайн</a:t>
                      </a:r>
                      <a:endParaRPr lang="en-US" sz="2000" dirty="0">
                        <a:latin typeface="Calibri"/>
                        <a:ea typeface="Times New Roman"/>
                        <a:cs typeface="Times New Roman"/>
                      </a:endParaRPr>
                    </a:p>
                  </a:txBody>
                  <a:tcPr marL="127379" marR="127379"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900">
                          <a:solidFill>
                            <a:srgbClr val="000000"/>
                          </a:solidFill>
                          <a:latin typeface="Arial Mon"/>
                          <a:ea typeface="Times New Roman"/>
                          <a:cs typeface="Times New Roman"/>
                        </a:rPr>
                        <a:t>4</a:t>
                      </a:r>
                      <a:endParaRPr lang="en-US" sz="2000">
                        <a:latin typeface="Calibri"/>
                        <a:ea typeface="Times New Roman"/>
                        <a:cs typeface="Times New Roman"/>
                      </a:endParaRPr>
                    </a:p>
                  </a:txBody>
                  <a:tcPr marL="127379" marR="12737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a:latin typeface="Arial Mon"/>
                          <a:ea typeface="Times New Roman"/>
                          <a:cs typeface="Times New Roman"/>
                        </a:rPr>
                        <a:t>-</a:t>
                      </a:r>
                      <a:endParaRPr lang="en-US" sz="2000">
                        <a:latin typeface="Calibri"/>
                        <a:ea typeface="Times New Roman"/>
                        <a:cs typeface="Times New Roman"/>
                      </a:endParaRPr>
                    </a:p>
                  </a:txBody>
                  <a:tcPr marL="127379" marR="12737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900">
                          <a:latin typeface="Arial Mon"/>
                          <a:ea typeface="Times New Roman"/>
                          <a:cs typeface="Times New Roman"/>
                        </a:rPr>
                        <a:t>7</a:t>
                      </a:r>
                      <a:endParaRPr lang="en-US" sz="2000">
                        <a:latin typeface="Calibri"/>
                        <a:ea typeface="Times New Roman"/>
                        <a:cs typeface="Times New Roman"/>
                      </a:endParaRPr>
                    </a:p>
                  </a:txBody>
                  <a:tcPr marL="127379" marR="12737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900" dirty="0">
                          <a:latin typeface="Arial Mon"/>
                          <a:ea typeface="Times New Roman"/>
                          <a:cs typeface="Times New Roman"/>
                        </a:rPr>
                        <a:t>24</a:t>
                      </a:r>
                      <a:endParaRPr lang="en-US" sz="2000" dirty="0">
                        <a:latin typeface="Calibri"/>
                        <a:ea typeface="Times New Roman"/>
                        <a:cs typeface="Times New Roman"/>
                      </a:endParaRPr>
                    </a:p>
                  </a:txBody>
                  <a:tcPr marL="127379" marR="12737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900">
                          <a:latin typeface="Arial Mon"/>
                          <a:ea typeface="Times New Roman"/>
                          <a:cs typeface="Times New Roman"/>
                        </a:rPr>
                        <a:t>3</a:t>
                      </a:r>
                      <a:endParaRPr lang="en-US" sz="2000">
                        <a:latin typeface="Calibri"/>
                        <a:ea typeface="Times New Roman"/>
                        <a:cs typeface="Times New Roman"/>
                      </a:endParaRPr>
                    </a:p>
                  </a:txBody>
                  <a:tcPr marL="127379" marR="12737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900" dirty="0">
                          <a:latin typeface="Arial Mon"/>
                          <a:ea typeface="Times New Roman"/>
                          <a:cs typeface="Times New Roman"/>
                        </a:rPr>
                        <a:t>2</a:t>
                      </a:r>
                      <a:endParaRPr lang="en-US" sz="2000" dirty="0">
                        <a:latin typeface="Calibri"/>
                        <a:ea typeface="Times New Roman"/>
                        <a:cs typeface="Times New Roman"/>
                      </a:endParaRPr>
                    </a:p>
                  </a:txBody>
                  <a:tcPr marL="127379" marR="127379"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4572000" y="762000"/>
            <a:ext cx="4009687" cy="461665"/>
          </a:xfrm>
          <a:prstGeom prst="rect">
            <a:avLst/>
          </a:prstGeom>
        </p:spPr>
        <p:txBody>
          <a:bodyPr wrap="none">
            <a:spAutoFit/>
          </a:bodyPr>
          <a:lstStyle/>
          <a:p>
            <a:r>
              <a:rPr lang="mn-MN" sz="2400" dirty="0" smtClean="0"/>
              <a:t>Шинээр гаргасан худгийн тоо</a:t>
            </a:r>
            <a:endParaRPr lang="en-US" sz="2400" dirty="0"/>
          </a:p>
        </p:txBody>
      </p:sp>
      <p:sp>
        <p:nvSpPr>
          <p:cNvPr id="6" name="Rectangle 5"/>
          <p:cNvSpPr/>
          <p:nvPr/>
        </p:nvSpPr>
        <p:spPr>
          <a:xfrm>
            <a:off x="2209800" y="4495800"/>
            <a:ext cx="8229600" cy="1384995"/>
          </a:xfrm>
          <a:prstGeom prst="rect">
            <a:avLst/>
          </a:prstGeom>
        </p:spPr>
        <p:txBody>
          <a:bodyPr wrap="square">
            <a:spAutoFit/>
          </a:bodyPr>
          <a:lstStyle/>
          <a:p>
            <a:r>
              <a:rPr lang="en-US" sz="2800" dirty="0" smtClean="0">
                <a:solidFill>
                  <a:schemeClr val="accent1"/>
                </a:solidFill>
                <a:latin typeface="Arial" pitchFamily="34" charset="0"/>
                <a:cs typeface="Arial" pitchFamily="34" charset="0"/>
              </a:rPr>
              <a:t>2017 </a:t>
            </a:r>
            <a:r>
              <a:rPr lang="en-US" sz="2800" dirty="0" err="1" smtClean="0">
                <a:solidFill>
                  <a:schemeClr val="accent1"/>
                </a:solidFill>
                <a:latin typeface="Arial" pitchFamily="34" charset="0"/>
                <a:cs typeface="Arial" pitchFamily="34" charset="0"/>
              </a:rPr>
              <a:t>онд</a:t>
            </a:r>
            <a:r>
              <a:rPr lang="en-US" sz="2800" dirty="0" smtClean="0">
                <a:solidFill>
                  <a:schemeClr val="accent1"/>
                </a:solidFill>
                <a:latin typeface="Arial" pitchFamily="34" charset="0"/>
                <a:cs typeface="Arial" pitchFamily="34" charset="0"/>
              </a:rPr>
              <a:t> 29 </a:t>
            </a:r>
            <a:r>
              <a:rPr lang="en-US" sz="2800" dirty="0" err="1" smtClean="0">
                <a:solidFill>
                  <a:schemeClr val="accent1"/>
                </a:solidFill>
                <a:latin typeface="Arial" pitchFamily="34" charset="0"/>
                <a:cs typeface="Arial" pitchFamily="34" charset="0"/>
              </a:rPr>
              <a:t>худаг</a:t>
            </a:r>
            <a:r>
              <a:rPr lang="en-US" sz="2800" dirty="0" smtClean="0">
                <a:solidFill>
                  <a:schemeClr val="accent1"/>
                </a:solidFill>
                <a:latin typeface="Arial" pitchFamily="34" charset="0"/>
                <a:cs typeface="Arial" pitchFamily="34" charset="0"/>
              </a:rPr>
              <a:t> </a:t>
            </a:r>
            <a:r>
              <a:rPr lang="en-US" sz="2800" dirty="0" err="1" smtClean="0">
                <a:solidFill>
                  <a:schemeClr val="accent1"/>
                </a:solidFill>
                <a:latin typeface="Arial" pitchFamily="34" charset="0"/>
                <a:cs typeface="Arial" pitchFamily="34" charset="0"/>
              </a:rPr>
              <a:t>шинээр</a:t>
            </a:r>
            <a:r>
              <a:rPr lang="en-US" sz="2800" dirty="0" smtClean="0">
                <a:solidFill>
                  <a:schemeClr val="accent1"/>
                </a:solidFill>
                <a:latin typeface="Arial" pitchFamily="34" charset="0"/>
                <a:cs typeface="Arial" pitchFamily="34" charset="0"/>
              </a:rPr>
              <a:t> </a:t>
            </a:r>
            <a:r>
              <a:rPr lang="en-US" sz="2800" dirty="0" err="1" smtClean="0">
                <a:solidFill>
                  <a:schemeClr val="accent1"/>
                </a:solidFill>
                <a:latin typeface="Arial" pitchFamily="34" charset="0"/>
                <a:cs typeface="Arial" pitchFamily="34" charset="0"/>
              </a:rPr>
              <a:t>ашиглалтанд</a:t>
            </a:r>
            <a:r>
              <a:rPr lang="en-US" sz="2800" dirty="0" smtClean="0">
                <a:solidFill>
                  <a:schemeClr val="accent1"/>
                </a:solidFill>
                <a:latin typeface="Arial" pitchFamily="34" charset="0"/>
                <a:cs typeface="Arial" pitchFamily="34" charset="0"/>
              </a:rPr>
              <a:t> </a:t>
            </a:r>
            <a:r>
              <a:rPr lang="en-US" sz="2800" dirty="0" err="1" smtClean="0">
                <a:solidFill>
                  <a:schemeClr val="accent1"/>
                </a:solidFill>
                <a:latin typeface="Arial" pitchFamily="34" charset="0"/>
                <a:cs typeface="Arial" pitchFamily="34" charset="0"/>
              </a:rPr>
              <a:t>орсноос</a:t>
            </a:r>
            <a:r>
              <a:rPr lang="en-US" sz="2800" dirty="0" smtClean="0">
                <a:solidFill>
                  <a:schemeClr val="accent1"/>
                </a:solidFill>
                <a:latin typeface="Arial" pitchFamily="34" charset="0"/>
                <a:cs typeface="Arial" pitchFamily="34" charset="0"/>
              </a:rPr>
              <a:t> </a:t>
            </a:r>
            <a:r>
              <a:rPr lang="en-US" sz="2800" dirty="0" err="1" smtClean="0">
                <a:solidFill>
                  <a:schemeClr val="accent1"/>
                </a:solidFill>
                <a:latin typeface="Arial" pitchFamily="34" charset="0"/>
                <a:cs typeface="Arial" pitchFamily="34" charset="0"/>
              </a:rPr>
              <a:t>инженерийн</a:t>
            </a:r>
            <a:r>
              <a:rPr lang="en-US" sz="2800" dirty="0" smtClean="0">
                <a:solidFill>
                  <a:schemeClr val="accent1"/>
                </a:solidFill>
                <a:latin typeface="Arial" pitchFamily="34" charset="0"/>
                <a:cs typeface="Arial" pitchFamily="34" charset="0"/>
              </a:rPr>
              <a:t> </a:t>
            </a:r>
            <a:r>
              <a:rPr lang="en-US" sz="2800" dirty="0" err="1" smtClean="0">
                <a:solidFill>
                  <a:schemeClr val="accent1"/>
                </a:solidFill>
                <a:latin typeface="Arial" pitchFamily="34" charset="0"/>
                <a:cs typeface="Arial" pitchFamily="34" charset="0"/>
              </a:rPr>
              <a:t>хийцтэй</a:t>
            </a:r>
            <a:r>
              <a:rPr lang="en-US" sz="2800" dirty="0" smtClean="0">
                <a:solidFill>
                  <a:schemeClr val="accent1"/>
                </a:solidFill>
                <a:latin typeface="Arial" pitchFamily="34" charset="0"/>
                <a:cs typeface="Arial" pitchFamily="34" charset="0"/>
              </a:rPr>
              <a:t> 27</a:t>
            </a:r>
            <a:r>
              <a:rPr lang="mn-MN" sz="2800" dirty="0" smtClean="0">
                <a:solidFill>
                  <a:schemeClr val="accent1"/>
                </a:solidFill>
                <a:latin typeface="Arial" pitchFamily="34" charset="0"/>
                <a:cs typeface="Arial" pitchFamily="34" charset="0"/>
              </a:rPr>
              <a:t>, энгийн уурхайн </a:t>
            </a:r>
            <a:r>
              <a:rPr lang="en-US" sz="2800" dirty="0" smtClean="0">
                <a:solidFill>
                  <a:schemeClr val="accent1"/>
                </a:solidFill>
                <a:latin typeface="Arial" pitchFamily="34" charset="0"/>
                <a:cs typeface="Arial" pitchFamily="34" charset="0"/>
              </a:rPr>
              <a:t>2 </a:t>
            </a:r>
            <a:r>
              <a:rPr lang="en-US" sz="2800" dirty="0" err="1" smtClean="0">
                <a:solidFill>
                  <a:schemeClr val="accent1"/>
                </a:solidFill>
                <a:latin typeface="Arial" pitchFamily="34" charset="0"/>
                <a:cs typeface="Arial" pitchFamily="34" charset="0"/>
              </a:rPr>
              <a:t>худаг</a:t>
            </a:r>
            <a:r>
              <a:rPr lang="en-US" sz="2800" dirty="0" smtClean="0">
                <a:solidFill>
                  <a:schemeClr val="accent1"/>
                </a:solidFill>
                <a:latin typeface="Arial" pitchFamily="34" charset="0"/>
                <a:cs typeface="Arial" pitchFamily="34" charset="0"/>
              </a:rPr>
              <a:t> </a:t>
            </a:r>
            <a:r>
              <a:rPr lang="en-US" sz="2800" dirty="0" err="1" smtClean="0">
                <a:solidFill>
                  <a:schemeClr val="accent1"/>
                </a:solidFill>
                <a:latin typeface="Arial" pitchFamily="34" charset="0"/>
                <a:cs typeface="Arial" pitchFamily="34" charset="0"/>
              </a:rPr>
              <a:t>байна</a:t>
            </a:r>
            <a:r>
              <a:rPr lang="en-US" sz="2800" dirty="0" smtClean="0">
                <a:solidFill>
                  <a:schemeClr val="accent1"/>
                </a:solidFill>
                <a:latin typeface="Arial" pitchFamily="34" charset="0"/>
                <a:cs typeface="Arial" pitchFamily="34" charset="0"/>
              </a:rPr>
              <a:t>.</a:t>
            </a:r>
            <a:endParaRPr lang="en-US" sz="2800" dirty="0">
              <a:solidFill>
                <a:schemeClr val="accent1"/>
              </a:solidFill>
              <a:latin typeface="Arial" pitchFamily="34" charset="0"/>
              <a:cs typeface="Arial" pitchFamily="34" charset="0"/>
            </a:endParaRPr>
          </a:p>
        </p:txBody>
      </p:sp>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828800" y="1371600"/>
          <a:ext cx="9088867" cy="2238849"/>
        </p:xfrm>
        <a:graphic>
          <a:graphicData uri="http://schemas.openxmlformats.org/drawingml/2006/table">
            <a:tbl>
              <a:tblPr/>
              <a:tblGrid>
                <a:gridCol w="1899755"/>
                <a:gridCol w="1027016"/>
                <a:gridCol w="1027016"/>
                <a:gridCol w="1027016"/>
                <a:gridCol w="1027016"/>
                <a:gridCol w="1027016"/>
                <a:gridCol w="1027016"/>
                <a:gridCol w="1027016"/>
              </a:tblGrid>
              <a:tr h="384036">
                <a:tc rowSpan="2">
                  <a:txBody>
                    <a:bodyPr/>
                    <a:lstStyle/>
                    <a:p>
                      <a:pPr marL="0" marR="0" algn="ctr">
                        <a:lnSpc>
                          <a:spcPct val="115000"/>
                        </a:lnSpc>
                        <a:spcBef>
                          <a:spcPts val="0"/>
                        </a:spcBef>
                        <a:spcAft>
                          <a:spcPts val="1000"/>
                        </a:spcAft>
                      </a:pPr>
                      <a:r>
                        <a:rPr lang="en-US" sz="1700">
                          <a:solidFill>
                            <a:srgbClr val="000000"/>
                          </a:solidFill>
                          <a:latin typeface="Arial Mon"/>
                          <a:ea typeface="Times New Roman"/>
                          <a:cs typeface="Times New Roman"/>
                        </a:rPr>
                        <a:t>Он</a:t>
                      </a:r>
                      <a:endParaRPr lang="en-US" sz="2400">
                        <a:latin typeface="Calibri"/>
                        <a:ea typeface="Times New Roman"/>
                        <a:cs typeface="Times New Roman"/>
                      </a:endParaRPr>
                    </a:p>
                  </a:txBody>
                  <a:tcPr marL="19066" marR="19066" marT="190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1000"/>
                        </a:spcAft>
                      </a:pPr>
                      <a:r>
                        <a:rPr lang="en-US" sz="1700">
                          <a:solidFill>
                            <a:srgbClr val="000000"/>
                          </a:solidFill>
                          <a:latin typeface="Arial Mon"/>
                          <a:ea typeface="Times New Roman"/>
                          <a:cs typeface="Times New Roman"/>
                        </a:rPr>
                        <a:t>Хураасан ургац тонн</a:t>
                      </a:r>
                      <a:endParaRPr lang="en-US" sz="2400">
                        <a:latin typeface="Calibri"/>
                        <a:ea typeface="Times New Roman"/>
                        <a:cs typeface="Times New Roman"/>
                      </a:endParaRPr>
                    </a:p>
                  </a:txBody>
                  <a:tcPr marL="19066" marR="19066" marT="190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1000"/>
                        </a:spcAft>
                      </a:pPr>
                      <a:r>
                        <a:rPr lang="en-US" sz="1700">
                          <a:solidFill>
                            <a:srgbClr val="000000"/>
                          </a:solidFill>
                          <a:latin typeface="Arial Mon"/>
                          <a:ea typeface="Times New Roman"/>
                          <a:cs typeface="Times New Roman"/>
                        </a:rPr>
                        <a:t>2017/2016</a:t>
                      </a:r>
                      <a:endParaRPr lang="en-US" sz="2400">
                        <a:latin typeface="Calibri"/>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84036">
                <a:tc vMerge="1">
                  <a:txBody>
                    <a:bodyPr/>
                    <a:lstStyle/>
                    <a:p>
                      <a:endParaRPr lang="en-US"/>
                    </a:p>
                  </a:txBody>
                  <a:tcPr/>
                </a:tc>
                <a:tc>
                  <a:txBody>
                    <a:bodyPr/>
                    <a:lstStyle/>
                    <a:p>
                      <a:pPr marL="0" marR="0" algn="ctr">
                        <a:lnSpc>
                          <a:spcPct val="115000"/>
                        </a:lnSpc>
                        <a:spcBef>
                          <a:spcPts val="0"/>
                        </a:spcBef>
                        <a:spcAft>
                          <a:spcPts val="1000"/>
                        </a:spcAft>
                      </a:pPr>
                      <a:r>
                        <a:rPr lang="en-US" sz="1700">
                          <a:solidFill>
                            <a:srgbClr val="000000"/>
                          </a:solidFill>
                          <a:latin typeface="Arial Mon"/>
                          <a:ea typeface="Times New Roman"/>
                          <a:cs typeface="Times New Roman"/>
                        </a:rPr>
                        <a:t>2013</a:t>
                      </a:r>
                      <a:endParaRPr lang="en-US" sz="2400">
                        <a:latin typeface="Calibri"/>
                        <a:ea typeface="Times New Roman"/>
                        <a:cs typeface="Times New Roman"/>
                      </a:endParaRPr>
                    </a:p>
                  </a:txBody>
                  <a:tcPr marL="19066" marR="19066" marT="190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700">
                          <a:solidFill>
                            <a:srgbClr val="000000"/>
                          </a:solidFill>
                          <a:latin typeface="Arial Mon"/>
                          <a:ea typeface="Times New Roman"/>
                          <a:cs typeface="Times New Roman"/>
                        </a:rPr>
                        <a:t>2014</a:t>
                      </a:r>
                      <a:endParaRPr lang="en-US" sz="2400">
                        <a:latin typeface="Calibri"/>
                        <a:ea typeface="Times New Roman"/>
                        <a:cs typeface="Times New Roman"/>
                      </a:endParaRPr>
                    </a:p>
                  </a:txBody>
                  <a:tcPr marL="19066" marR="19066" marT="190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700">
                          <a:solidFill>
                            <a:srgbClr val="000000"/>
                          </a:solidFill>
                          <a:latin typeface="Arial Mon"/>
                          <a:ea typeface="Times New Roman"/>
                          <a:cs typeface="Times New Roman"/>
                        </a:rPr>
                        <a:t>2015</a:t>
                      </a:r>
                      <a:endParaRPr lang="en-US" sz="2400">
                        <a:latin typeface="Calibri"/>
                        <a:ea typeface="Times New Roman"/>
                        <a:cs typeface="Times New Roman"/>
                      </a:endParaRPr>
                    </a:p>
                  </a:txBody>
                  <a:tcPr marL="19066" marR="19066" marT="190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700">
                          <a:solidFill>
                            <a:srgbClr val="000000"/>
                          </a:solidFill>
                          <a:latin typeface="Arial Mon"/>
                          <a:ea typeface="Times New Roman"/>
                          <a:cs typeface="Times New Roman"/>
                        </a:rPr>
                        <a:t>2016</a:t>
                      </a:r>
                      <a:endParaRPr lang="en-US" sz="2400">
                        <a:latin typeface="Calibri"/>
                        <a:ea typeface="Times New Roman"/>
                        <a:cs typeface="Times New Roman"/>
                      </a:endParaRPr>
                    </a:p>
                  </a:txBody>
                  <a:tcPr marL="19066" marR="19066" marT="190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700">
                          <a:solidFill>
                            <a:srgbClr val="000000"/>
                          </a:solidFill>
                          <a:latin typeface="Arial Mon"/>
                          <a:ea typeface="Times New Roman"/>
                          <a:cs typeface="Times New Roman"/>
                        </a:rPr>
                        <a:t>2017</a:t>
                      </a:r>
                      <a:endParaRPr lang="en-US" sz="2400">
                        <a:latin typeface="Calibri"/>
                        <a:ea typeface="Times New Roman"/>
                        <a:cs typeface="Times New Roman"/>
                      </a:endParaRPr>
                    </a:p>
                  </a:txBody>
                  <a:tcPr marL="19066" marR="19066" marT="190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700">
                          <a:solidFill>
                            <a:srgbClr val="000000"/>
                          </a:solidFill>
                          <a:latin typeface="Arial Mon"/>
                          <a:ea typeface="Times New Roman"/>
                          <a:cs typeface="Times New Roman"/>
                        </a:rPr>
                        <a:t>Хувь</a:t>
                      </a:r>
                      <a:endParaRPr lang="en-US" sz="2400">
                        <a:latin typeface="Calibri"/>
                        <a:ea typeface="Times New Roman"/>
                        <a:cs typeface="Times New Roman"/>
                      </a:endParaRPr>
                    </a:p>
                  </a:txBody>
                  <a:tcPr marL="19066" marR="19066" marT="190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700">
                          <a:solidFill>
                            <a:srgbClr val="000000"/>
                          </a:solidFill>
                          <a:latin typeface="Arial Mon"/>
                          <a:ea typeface="Times New Roman"/>
                          <a:cs typeface="Times New Roman"/>
                        </a:rPr>
                        <a:t>зөрүү</a:t>
                      </a:r>
                      <a:endParaRPr lang="en-US" sz="2400">
                        <a:latin typeface="Calibri"/>
                        <a:ea typeface="Times New Roman"/>
                        <a:cs typeface="Times New Roman"/>
                      </a:endParaRPr>
                    </a:p>
                  </a:txBody>
                  <a:tcPr marL="19066" marR="19066" marT="190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247">
                <a:tc>
                  <a:txBody>
                    <a:bodyPr/>
                    <a:lstStyle/>
                    <a:p>
                      <a:pPr marL="0" marR="0">
                        <a:lnSpc>
                          <a:spcPct val="115000"/>
                        </a:lnSpc>
                        <a:spcBef>
                          <a:spcPts val="0"/>
                        </a:spcBef>
                        <a:spcAft>
                          <a:spcPts val="1000"/>
                        </a:spcAft>
                      </a:pPr>
                      <a:r>
                        <a:rPr lang="en-US" sz="1700">
                          <a:solidFill>
                            <a:srgbClr val="000000"/>
                          </a:solidFill>
                          <a:latin typeface="Arial Mon"/>
                          <a:ea typeface="Times New Roman"/>
                          <a:cs typeface="Times New Roman"/>
                        </a:rPr>
                        <a:t>Төмс</a:t>
                      </a:r>
                      <a:endParaRPr lang="en-US" sz="2400">
                        <a:latin typeface="Calibri"/>
                        <a:ea typeface="Times New Roman"/>
                        <a:cs typeface="Times New Roman"/>
                      </a:endParaRPr>
                    </a:p>
                  </a:txBody>
                  <a:tcPr marL="19066" marR="1906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700">
                          <a:solidFill>
                            <a:srgbClr val="000000"/>
                          </a:solidFill>
                          <a:latin typeface="Arial Mon"/>
                          <a:ea typeface="Times New Roman"/>
                          <a:cs typeface="Times New Roman"/>
                        </a:rPr>
                        <a:t>123.4</a:t>
                      </a:r>
                      <a:endParaRPr lang="en-US" sz="2400">
                        <a:latin typeface="Calibri"/>
                        <a:ea typeface="Times New Roman"/>
                        <a:cs typeface="Times New Roman"/>
                      </a:endParaRPr>
                    </a:p>
                  </a:txBody>
                  <a:tcPr marL="19066" marR="1906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700">
                          <a:solidFill>
                            <a:srgbClr val="000000"/>
                          </a:solidFill>
                          <a:latin typeface="Arial Mon"/>
                          <a:ea typeface="Times New Roman"/>
                          <a:cs typeface="Times New Roman"/>
                        </a:rPr>
                        <a:t>142.1</a:t>
                      </a:r>
                      <a:endParaRPr lang="en-US" sz="2400">
                        <a:latin typeface="Calibri"/>
                        <a:ea typeface="Times New Roman"/>
                        <a:cs typeface="Times New Roman"/>
                      </a:endParaRPr>
                    </a:p>
                  </a:txBody>
                  <a:tcPr marL="19066" marR="1906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700">
                          <a:solidFill>
                            <a:srgbClr val="000000"/>
                          </a:solidFill>
                          <a:latin typeface="Arial Mon"/>
                          <a:ea typeface="Times New Roman"/>
                          <a:cs typeface="Times New Roman"/>
                        </a:rPr>
                        <a:t>110.2</a:t>
                      </a:r>
                      <a:endParaRPr lang="en-US" sz="2400">
                        <a:latin typeface="Calibri"/>
                        <a:ea typeface="Times New Roman"/>
                        <a:cs typeface="Times New Roman"/>
                      </a:endParaRPr>
                    </a:p>
                  </a:txBody>
                  <a:tcPr marL="19066" marR="1906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700">
                          <a:solidFill>
                            <a:srgbClr val="000000"/>
                          </a:solidFill>
                          <a:latin typeface="Arial Mon"/>
                          <a:ea typeface="Times New Roman"/>
                          <a:cs typeface="Times New Roman"/>
                        </a:rPr>
                        <a:t>121.7</a:t>
                      </a:r>
                      <a:endParaRPr lang="en-US" sz="2400">
                        <a:latin typeface="Calibri"/>
                        <a:ea typeface="Times New Roman"/>
                        <a:cs typeface="Times New Roman"/>
                      </a:endParaRPr>
                    </a:p>
                  </a:txBody>
                  <a:tcPr marL="19066" marR="1906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700">
                          <a:solidFill>
                            <a:srgbClr val="000000"/>
                          </a:solidFill>
                          <a:latin typeface="Arial Mon"/>
                          <a:ea typeface="Times New Roman"/>
                          <a:cs typeface="Times New Roman"/>
                        </a:rPr>
                        <a:t>169</a:t>
                      </a:r>
                      <a:endParaRPr lang="en-US" sz="2400">
                        <a:latin typeface="Calibri"/>
                        <a:ea typeface="Times New Roman"/>
                        <a:cs typeface="Times New Roman"/>
                      </a:endParaRPr>
                    </a:p>
                  </a:txBody>
                  <a:tcPr marL="19066" marR="19066" marT="1906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700">
                          <a:solidFill>
                            <a:srgbClr val="000000"/>
                          </a:solidFill>
                          <a:latin typeface="Arial Mon"/>
                          <a:ea typeface="Times New Roman"/>
                          <a:cs typeface="Times New Roman"/>
                        </a:rPr>
                        <a:t>138.9</a:t>
                      </a:r>
                      <a:endParaRPr lang="en-US" sz="2400">
                        <a:latin typeface="Calibri"/>
                        <a:ea typeface="Times New Roman"/>
                        <a:cs typeface="Times New Roman"/>
                      </a:endParaRPr>
                    </a:p>
                  </a:txBody>
                  <a:tcPr marL="19066" marR="1906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700">
                          <a:solidFill>
                            <a:srgbClr val="000000"/>
                          </a:solidFill>
                          <a:latin typeface="Arial Mon"/>
                          <a:ea typeface="Times New Roman"/>
                          <a:cs typeface="Times New Roman"/>
                        </a:rPr>
                        <a:t>47.3</a:t>
                      </a:r>
                      <a:endParaRPr lang="en-US" sz="2400">
                        <a:latin typeface="Calibri"/>
                        <a:ea typeface="Times New Roman"/>
                        <a:cs typeface="Times New Roman"/>
                      </a:endParaRPr>
                    </a:p>
                  </a:txBody>
                  <a:tcPr marL="19066" marR="19066" marT="0" marB="0" anchor="ctr">
                    <a:lnL>
                      <a:noFill/>
                    </a:lnL>
                    <a:lnR>
                      <a:noFill/>
                    </a:lnR>
                    <a:lnT w="12700" cap="flat" cmpd="sng" algn="ctr">
                      <a:solidFill>
                        <a:srgbClr val="000000"/>
                      </a:solidFill>
                      <a:prstDash val="solid"/>
                      <a:round/>
                      <a:headEnd type="none" w="med" len="med"/>
                      <a:tailEnd type="none" w="med" len="med"/>
                    </a:lnT>
                    <a:lnB>
                      <a:noFill/>
                    </a:lnB>
                  </a:tcPr>
                </a:tc>
              </a:tr>
              <a:tr h="362247">
                <a:tc>
                  <a:txBody>
                    <a:bodyPr/>
                    <a:lstStyle/>
                    <a:p>
                      <a:pPr marL="0" marR="0">
                        <a:lnSpc>
                          <a:spcPct val="115000"/>
                        </a:lnSpc>
                        <a:spcBef>
                          <a:spcPts val="0"/>
                        </a:spcBef>
                        <a:spcAft>
                          <a:spcPts val="1000"/>
                        </a:spcAft>
                      </a:pPr>
                      <a:r>
                        <a:rPr lang="en-US" sz="1700">
                          <a:solidFill>
                            <a:srgbClr val="000000"/>
                          </a:solidFill>
                          <a:latin typeface="Arial Mon"/>
                          <a:ea typeface="Times New Roman"/>
                          <a:cs typeface="Times New Roman"/>
                        </a:rPr>
                        <a:t>Хүнсний ногоо</a:t>
                      </a:r>
                      <a:endParaRPr lang="en-US" sz="2400">
                        <a:latin typeface="Calibri"/>
                        <a:ea typeface="Times New Roman"/>
                        <a:cs typeface="Times New Roman"/>
                      </a:endParaRPr>
                    </a:p>
                  </a:txBody>
                  <a:tcPr marL="19066" marR="19066" marT="0" marB="0" anchor="b">
                    <a:lnL>
                      <a:noFill/>
                    </a:lnL>
                    <a:lnR>
                      <a:noFill/>
                    </a:lnR>
                    <a:lnT>
                      <a:noFill/>
                    </a:lnT>
                    <a:lnB>
                      <a:noFill/>
                    </a:lnB>
                  </a:tcPr>
                </a:tc>
                <a:tc>
                  <a:txBody>
                    <a:bodyPr/>
                    <a:lstStyle/>
                    <a:p>
                      <a:pPr marL="0" marR="0" algn="ctr">
                        <a:lnSpc>
                          <a:spcPct val="115000"/>
                        </a:lnSpc>
                        <a:spcBef>
                          <a:spcPts val="0"/>
                        </a:spcBef>
                        <a:spcAft>
                          <a:spcPts val="1000"/>
                        </a:spcAft>
                      </a:pPr>
                      <a:r>
                        <a:rPr lang="en-US" sz="1700">
                          <a:solidFill>
                            <a:srgbClr val="000000"/>
                          </a:solidFill>
                          <a:latin typeface="Arial Mon"/>
                          <a:ea typeface="Times New Roman"/>
                          <a:cs typeface="Times New Roman"/>
                        </a:rPr>
                        <a:t>31.9</a:t>
                      </a:r>
                      <a:endParaRPr lang="en-US" sz="2400">
                        <a:latin typeface="Calibri"/>
                        <a:ea typeface="Times New Roman"/>
                        <a:cs typeface="Times New Roman"/>
                      </a:endParaRPr>
                    </a:p>
                  </a:txBody>
                  <a:tcPr marL="19066" marR="19066"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700">
                          <a:solidFill>
                            <a:srgbClr val="000000"/>
                          </a:solidFill>
                          <a:latin typeface="Arial Mon"/>
                          <a:ea typeface="Times New Roman"/>
                          <a:cs typeface="Times New Roman"/>
                        </a:rPr>
                        <a:t>39.3</a:t>
                      </a:r>
                      <a:endParaRPr lang="en-US" sz="2400">
                        <a:latin typeface="Calibri"/>
                        <a:ea typeface="Times New Roman"/>
                        <a:cs typeface="Times New Roman"/>
                      </a:endParaRPr>
                    </a:p>
                  </a:txBody>
                  <a:tcPr marL="19066" marR="19066"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700">
                          <a:solidFill>
                            <a:srgbClr val="000000"/>
                          </a:solidFill>
                          <a:latin typeface="Arial Mon"/>
                          <a:ea typeface="Times New Roman"/>
                          <a:cs typeface="Times New Roman"/>
                        </a:rPr>
                        <a:t>45.1</a:t>
                      </a:r>
                      <a:endParaRPr lang="en-US" sz="2400">
                        <a:latin typeface="Calibri"/>
                        <a:ea typeface="Times New Roman"/>
                        <a:cs typeface="Times New Roman"/>
                      </a:endParaRPr>
                    </a:p>
                  </a:txBody>
                  <a:tcPr marL="19066" marR="19066"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700">
                          <a:solidFill>
                            <a:srgbClr val="000000"/>
                          </a:solidFill>
                          <a:latin typeface="Arial Mon"/>
                          <a:ea typeface="Times New Roman"/>
                          <a:cs typeface="Times New Roman"/>
                        </a:rPr>
                        <a:t>63.2</a:t>
                      </a:r>
                      <a:endParaRPr lang="en-US" sz="2400">
                        <a:latin typeface="Calibri"/>
                        <a:ea typeface="Times New Roman"/>
                        <a:cs typeface="Times New Roman"/>
                      </a:endParaRPr>
                    </a:p>
                  </a:txBody>
                  <a:tcPr marL="19066" marR="19066"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700">
                          <a:solidFill>
                            <a:srgbClr val="000000"/>
                          </a:solidFill>
                          <a:latin typeface="Arial Mon"/>
                          <a:ea typeface="Times New Roman"/>
                          <a:cs typeface="Times New Roman"/>
                        </a:rPr>
                        <a:t>77.2</a:t>
                      </a:r>
                      <a:endParaRPr lang="en-US" sz="2400">
                        <a:latin typeface="Calibri"/>
                        <a:ea typeface="Times New Roman"/>
                        <a:cs typeface="Times New Roman"/>
                      </a:endParaRPr>
                    </a:p>
                  </a:txBody>
                  <a:tcPr marL="19066" marR="19066" marT="19066" marB="0" anchor="ctr">
                    <a:lnL>
                      <a:noFill/>
                    </a:lnL>
                    <a:lnR>
                      <a:noFill/>
                    </a:lnR>
                    <a:lnT>
                      <a:noFill/>
                    </a:lnT>
                    <a:lnB>
                      <a:noFill/>
                    </a:lnB>
                  </a:tcPr>
                </a:tc>
                <a:tc>
                  <a:txBody>
                    <a:bodyPr/>
                    <a:lstStyle/>
                    <a:p>
                      <a:pPr marL="0" marR="0" algn="ctr">
                        <a:lnSpc>
                          <a:spcPct val="115000"/>
                        </a:lnSpc>
                        <a:spcBef>
                          <a:spcPts val="0"/>
                        </a:spcBef>
                        <a:spcAft>
                          <a:spcPts val="1000"/>
                        </a:spcAft>
                      </a:pPr>
                      <a:r>
                        <a:rPr lang="en-US" sz="1700">
                          <a:solidFill>
                            <a:srgbClr val="000000"/>
                          </a:solidFill>
                          <a:latin typeface="Arial Mon"/>
                          <a:ea typeface="Times New Roman"/>
                          <a:cs typeface="Times New Roman"/>
                        </a:rPr>
                        <a:t>122.2</a:t>
                      </a:r>
                      <a:endParaRPr lang="en-US" sz="2400">
                        <a:latin typeface="Calibri"/>
                        <a:ea typeface="Times New Roman"/>
                        <a:cs typeface="Times New Roman"/>
                      </a:endParaRPr>
                    </a:p>
                  </a:txBody>
                  <a:tcPr marL="19066" marR="19066"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700">
                          <a:solidFill>
                            <a:srgbClr val="000000"/>
                          </a:solidFill>
                          <a:latin typeface="Arial Mon"/>
                          <a:ea typeface="Times New Roman"/>
                          <a:cs typeface="Times New Roman"/>
                        </a:rPr>
                        <a:t>14</a:t>
                      </a:r>
                      <a:endParaRPr lang="en-US" sz="2400">
                        <a:latin typeface="Calibri"/>
                        <a:ea typeface="Times New Roman"/>
                        <a:cs typeface="Times New Roman"/>
                      </a:endParaRPr>
                    </a:p>
                  </a:txBody>
                  <a:tcPr marL="19066" marR="19066" marT="0" marB="0" anchor="ctr">
                    <a:lnL>
                      <a:noFill/>
                    </a:lnL>
                    <a:lnR>
                      <a:noFill/>
                    </a:lnR>
                    <a:lnT>
                      <a:noFill/>
                    </a:lnT>
                    <a:lnB>
                      <a:noFill/>
                    </a:lnB>
                  </a:tcPr>
                </a:tc>
              </a:tr>
              <a:tr h="362247">
                <a:tc>
                  <a:txBody>
                    <a:bodyPr/>
                    <a:lstStyle/>
                    <a:p>
                      <a:pPr marL="0" marR="0">
                        <a:lnSpc>
                          <a:spcPct val="115000"/>
                        </a:lnSpc>
                        <a:spcBef>
                          <a:spcPts val="0"/>
                        </a:spcBef>
                        <a:spcAft>
                          <a:spcPts val="1000"/>
                        </a:spcAft>
                      </a:pPr>
                      <a:r>
                        <a:rPr lang="en-US" sz="1700">
                          <a:solidFill>
                            <a:srgbClr val="000000"/>
                          </a:solidFill>
                          <a:latin typeface="Arial Mon"/>
                          <a:ea typeface="Times New Roman"/>
                          <a:cs typeface="Times New Roman"/>
                        </a:rPr>
                        <a:t>Хадлан</a:t>
                      </a:r>
                      <a:endParaRPr lang="en-US" sz="2400">
                        <a:latin typeface="Calibri"/>
                        <a:ea typeface="Times New Roman"/>
                        <a:cs typeface="Times New Roman"/>
                      </a:endParaRPr>
                    </a:p>
                  </a:txBody>
                  <a:tcPr marL="19066" marR="19066" marT="0" marB="0" anchor="b">
                    <a:lnL>
                      <a:noFill/>
                    </a:lnL>
                    <a:lnR>
                      <a:noFill/>
                    </a:lnR>
                    <a:lnT>
                      <a:noFill/>
                    </a:lnT>
                    <a:lnB>
                      <a:noFill/>
                    </a:lnB>
                  </a:tcPr>
                </a:tc>
                <a:tc>
                  <a:txBody>
                    <a:bodyPr/>
                    <a:lstStyle/>
                    <a:p>
                      <a:pPr marL="0" marR="0" algn="ctr">
                        <a:lnSpc>
                          <a:spcPct val="115000"/>
                        </a:lnSpc>
                        <a:spcBef>
                          <a:spcPts val="0"/>
                        </a:spcBef>
                        <a:spcAft>
                          <a:spcPts val="1000"/>
                        </a:spcAft>
                      </a:pPr>
                      <a:r>
                        <a:rPr lang="en-US" sz="1700">
                          <a:solidFill>
                            <a:srgbClr val="000000"/>
                          </a:solidFill>
                          <a:latin typeface="Arial Mon"/>
                          <a:ea typeface="Times New Roman"/>
                          <a:cs typeface="Times New Roman"/>
                        </a:rPr>
                        <a:t>35</a:t>
                      </a:r>
                      <a:endParaRPr lang="en-US" sz="2400">
                        <a:latin typeface="Calibri"/>
                        <a:ea typeface="Times New Roman"/>
                        <a:cs typeface="Times New Roman"/>
                      </a:endParaRPr>
                    </a:p>
                  </a:txBody>
                  <a:tcPr marL="19066" marR="19066"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700">
                          <a:solidFill>
                            <a:srgbClr val="000000"/>
                          </a:solidFill>
                          <a:latin typeface="Arial Mon"/>
                          <a:ea typeface="Times New Roman"/>
                          <a:cs typeface="Times New Roman"/>
                        </a:rPr>
                        <a:t>285</a:t>
                      </a:r>
                      <a:endParaRPr lang="en-US" sz="2400">
                        <a:latin typeface="Calibri"/>
                        <a:ea typeface="Times New Roman"/>
                        <a:cs typeface="Times New Roman"/>
                      </a:endParaRPr>
                    </a:p>
                  </a:txBody>
                  <a:tcPr marL="19066" marR="19066"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700">
                          <a:solidFill>
                            <a:srgbClr val="000000"/>
                          </a:solidFill>
                          <a:latin typeface="Arial Mon"/>
                          <a:ea typeface="Times New Roman"/>
                          <a:cs typeface="Times New Roman"/>
                        </a:rPr>
                        <a:t>128.5</a:t>
                      </a:r>
                      <a:endParaRPr lang="en-US" sz="2400">
                        <a:latin typeface="Calibri"/>
                        <a:ea typeface="Times New Roman"/>
                        <a:cs typeface="Times New Roman"/>
                      </a:endParaRPr>
                    </a:p>
                  </a:txBody>
                  <a:tcPr marL="19066" marR="19066"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700">
                          <a:solidFill>
                            <a:srgbClr val="000000"/>
                          </a:solidFill>
                          <a:latin typeface="Arial Mon"/>
                          <a:ea typeface="Times New Roman"/>
                          <a:cs typeface="Times New Roman"/>
                        </a:rPr>
                        <a:t>57</a:t>
                      </a:r>
                      <a:endParaRPr lang="en-US" sz="2400">
                        <a:latin typeface="Calibri"/>
                        <a:ea typeface="Times New Roman"/>
                        <a:cs typeface="Times New Roman"/>
                      </a:endParaRPr>
                    </a:p>
                  </a:txBody>
                  <a:tcPr marL="19066" marR="19066"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700">
                          <a:solidFill>
                            <a:srgbClr val="000000"/>
                          </a:solidFill>
                          <a:latin typeface="Arial Mon"/>
                          <a:ea typeface="Times New Roman"/>
                          <a:cs typeface="Times New Roman"/>
                        </a:rPr>
                        <a:t>20</a:t>
                      </a:r>
                      <a:endParaRPr lang="en-US" sz="2400">
                        <a:latin typeface="Calibri"/>
                        <a:ea typeface="Times New Roman"/>
                        <a:cs typeface="Times New Roman"/>
                      </a:endParaRPr>
                    </a:p>
                  </a:txBody>
                  <a:tcPr marL="19066" marR="19066" marT="19066" marB="0" anchor="ctr">
                    <a:lnL>
                      <a:noFill/>
                    </a:lnL>
                    <a:lnR>
                      <a:noFill/>
                    </a:lnR>
                    <a:lnT>
                      <a:noFill/>
                    </a:lnT>
                    <a:lnB>
                      <a:noFill/>
                    </a:lnB>
                  </a:tcPr>
                </a:tc>
                <a:tc>
                  <a:txBody>
                    <a:bodyPr/>
                    <a:lstStyle/>
                    <a:p>
                      <a:pPr marL="0" marR="0" algn="ctr">
                        <a:lnSpc>
                          <a:spcPct val="115000"/>
                        </a:lnSpc>
                        <a:spcBef>
                          <a:spcPts val="0"/>
                        </a:spcBef>
                        <a:spcAft>
                          <a:spcPts val="1000"/>
                        </a:spcAft>
                      </a:pPr>
                      <a:r>
                        <a:rPr lang="en-US" sz="1700">
                          <a:solidFill>
                            <a:srgbClr val="000000"/>
                          </a:solidFill>
                          <a:latin typeface="Arial Mon"/>
                          <a:ea typeface="Times New Roman"/>
                          <a:cs typeface="Times New Roman"/>
                        </a:rPr>
                        <a:t>35.1</a:t>
                      </a:r>
                      <a:endParaRPr lang="en-US" sz="2400">
                        <a:latin typeface="Calibri"/>
                        <a:ea typeface="Times New Roman"/>
                        <a:cs typeface="Times New Roman"/>
                      </a:endParaRPr>
                    </a:p>
                  </a:txBody>
                  <a:tcPr marL="19066" marR="19066"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700">
                          <a:solidFill>
                            <a:srgbClr val="000000"/>
                          </a:solidFill>
                          <a:latin typeface="Arial Mon"/>
                          <a:ea typeface="Times New Roman"/>
                          <a:cs typeface="Times New Roman"/>
                        </a:rPr>
                        <a:t>-37</a:t>
                      </a:r>
                      <a:endParaRPr lang="en-US" sz="2400">
                        <a:latin typeface="Calibri"/>
                        <a:ea typeface="Times New Roman"/>
                        <a:cs typeface="Times New Roman"/>
                      </a:endParaRPr>
                    </a:p>
                  </a:txBody>
                  <a:tcPr marL="19066" marR="19066" marT="0" marB="0" anchor="ctr">
                    <a:lnL>
                      <a:noFill/>
                    </a:lnL>
                    <a:lnR>
                      <a:noFill/>
                    </a:lnR>
                    <a:lnT>
                      <a:noFill/>
                    </a:lnT>
                    <a:lnB>
                      <a:noFill/>
                    </a:lnB>
                  </a:tcPr>
                </a:tc>
              </a:tr>
              <a:tr h="384036">
                <a:tc>
                  <a:txBody>
                    <a:bodyPr/>
                    <a:lstStyle/>
                    <a:p>
                      <a:pPr marL="0" marR="0">
                        <a:lnSpc>
                          <a:spcPct val="115000"/>
                        </a:lnSpc>
                        <a:spcBef>
                          <a:spcPts val="0"/>
                        </a:spcBef>
                        <a:spcAft>
                          <a:spcPts val="1000"/>
                        </a:spcAft>
                      </a:pPr>
                      <a:r>
                        <a:rPr lang="en-US" sz="1700">
                          <a:solidFill>
                            <a:srgbClr val="000000"/>
                          </a:solidFill>
                          <a:latin typeface="Arial Mon"/>
                          <a:ea typeface="Times New Roman"/>
                          <a:cs typeface="Times New Roman"/>
                        </a:rPr>
                        <a:t>Гар тэжээл</a:t>
                      </a:r>
                      <a:endParaRPr lang="en-US" sz="2400">
                        <a:latin typeface="Calibri"/>
                        <a:ea typeface="Times New Roman"/>
                        <a:cs typeface="Times New Roman"/>
                      </a:endParaRPr>
                    </a:p>
                  </a:txBody>
                  <a:tcPr marL="19066" marR="19066" marT="1906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700">
                          <a:solidFill>
                            <a:srgbClr val="000000"/>
                          </a:solidFill>
                          <a:latin typeface="Arial Mon"/>
                          <a:ea typeface="Times New Roman"/>
                          <a:cs typeface="Times New Roman"/>
                        </a:rPr>
                        <a:t>3,850.0</a:t>
                      </a:r>
                      <a:endParaRPr lang="en-US" sz="2400">
                        <a:latin typeface="Calibri"/>
                        <a:ea typeface="Times New Roman"/>
                        <a:cs typeface="Times New Roman"/>
                      </a:endParaRPr>
                    </a:p>
                  </a:txBody>
                  <a:tcPr marL="19066" marR="19066" marT="1906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700">
                          <a:solidFill>
                            <a:srgbClr val="000000"/>
                          </a:solidFill>
                          <a:latin typeface="Arial Mon"/>
                          <a:ea typeface="Times New Roman"/>
                          <a:cs typeface="Times New Roman"/>
                        </a:rPr>
                        <a:t>9,307.2</a:t>
                      </a:r>
                      <a:endParaRPr lang="en-US" sz="2400">
                        <a:latin typeface="Calibri"/>
                        <a:ea typeface="Times New Roman"/>
                        <a:cs typeface="Times New Roman"/>
                      </a:endParaRPr>
                    </a:p>
                  </a:txBody>
                  <a:tcPr marL="19066" marR="19066" marT="1906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700">
                          <a:solidFill>
                            <a:srgbClr val="000000"/>
                          </a:solidFill>
                          <a:latin typeface="Arial Mon"/>
                          <a:ea typeface="Times New Roman"/>
                          <a:cs typeface="Times New Roman"/>
                        </a:rPr>
                        <a:t>7,603.6</a:t>
                      </a:r>
                      <a:endParaRPr lang="en-US" sz="2400">
                        <a:latin typeface="Calibri"/>
                        <a:ea typeface="Times New Roman"/>
                        <a:cs typeface="Times New Roman"/>
                      </a:endParaRPr>
                    </a:p>
                  </a:txBody>
                  <a:tcPr marL="19066" marR="19066" marT="1906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700">
                          <a:solidFill>
                            <a:srgbClr val="000000"/>
                          </a:solidFill>
                          <a:latin typeface="Arial Mon"/>
                          <a:ea typeface="Times New Roman"/>
                          <a:cs typeface="Times New Roman"/>
                        </a:rPr>
                        <a:t>8,692.2</a:t>
                      </a:r>
                      <a:endParaRPr lang="en-US" sz="2400">
                        <a:latin typeface="Calibri"/>
                        <a:ea typeface="Times New Roman"/>
                        <a:cs typeface="Times New Roman"/>
                      </a:endParaRPr>
                    </a:p>
                  </a:txBody>
                  <a:tcPr marL="19066" marR="19066" marT="1906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700">
                          <a:solidFill>
                            <a:srgbClr val="000000"/>
                          </a:solidFill>
                          <a:latin typeface="Arial Mon"/>
                          <a:ea typeface="Times New Roman"/>
                          <a:cs typeface="Times New Roman"/>
                        </a:rPr>
                        <a:t>9,695.3</a:t>
                      </a:r>
                      <a:endParaRPr lang="en-US" sz="2400">
                        <a:latin typeface="Calibri"/>
                        <a:ea typeface="Times New Roman"/>
                        <a:cs typeface="Times New Roman"/>
                      </a:endParaRPr>
                    </a:p>
                  </a:txBody>
                  <a:tcPr marL="19066" marR="19066" marT="1906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700">
                          <a:solidFill>
                            <a:srgbClr val="000000"/>
                          </a:solidFill>
                          <a:latin typeface="Arial Mon"/>
                          <a:ea typeface="Times New Roman"/>
                          <a:cs typeface="Times New Roman"/>
                        </a:rPr>
                        <a:t>111.5</a:t>
                      </a:r>
                      <a:endParaRPr lang="en-US" sz="2400">
                        <a:latin typeface="Calibri"/>
                        <a:ea typeface="Times New Roman"/>
                        <a:cs typeface="Times New Roman"/>
                      </a:endParaRPr>
                    </a:p>
                  </a:txBody>
                  <a:tcPr marL="19066" marR="19066" marT="1906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700" dirty="0">
                          <a:solidFill>
                            <a:srgbClr val="000000"/>
                          </a:solidFill>
                          <a:latin typeface="Arial Mon"/>
                          <a:ea typeface="Times New Roman"/>
                          <a:cs typeface="Times New Roman"/>
                        </a:rPr>
                        <a:t>1003.1</a:t>
                      </a:r>
                      <a:endParaRPr lang="en-US" sz="2400" dirty="0">
                        <a:latin typeface="Calibri"/>
                        <a:ea typeface="Times New Roman"/>
                        <a:cs typeface="Times New Roman"/>
                      </a:endParaRPr>
                    </a:p>
                  </a:txBody>
                  <a:tcPr marL="19066" marR="19066" marT="19066"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2971800" y="457200"/>
            <a:ext cx="7696200" cy="830997"/>
          </a:xfrm>
          <a:prstGeom prst="rect">
            <a:avLst/>
          </a:prstGeom>
        </p:spPr>
        <p:txBody>
          <a:bodyPr wrap="square">
            <a:spAutoFit/>
          </a:bodyPr>
          <a:lstStyle/>
          <a:p>
            <a:pPr algn="ctr"/>
            <a:r>
              <a:rPr lang="en-US" sz="2400" dirty="0" err="1" smtClean="0"/>
              <a:t>Газар</a:t>
            </a:r>
            <a:r>
              <a:rPr lang="en-US" sz="2400" dirty="0" smtClean="0"/>
              <a:t> </a:t>
            </a:r>
            <a:r>
              <a:rPr lang="en-US" sz="2400" dirty="0" err="1" smtClean="0"/>
              <a:t>тариалангийн</a:t>
            </a:r>
            <a:r>
              <a:rPr lang="en-US" sz="2400" dirty="0" smtClean="0"/>
              <a:t> </a:t>
            </a:r>
            <a:r>
              <a:rPr lang="en-US" sz="2400" dirty="0" err="1" smtClean="0"/>
              <a:t>үйлдвэрлэл</a:t>
            </a:r>
            <a:r>
              <a:rPr lang="en-US" sz="2400" dirty="0" smtClean="0"/>
              <a:t>, </a:t>
            </a:r>
            <a:r>
              <a:rPr lang="en-US" sz="2400" dirty="0" err="1" smtClean="0"/>
              <a:t>хураасан</a:t>
            </a:r>
            <a:r>
              <a:rPr lang="en-US" sz="2400" dirty="0" smtClean="0"/>
              <a:t> </a:t>
            </a:r>
            <a:r>
              <a:rPr lang="en-US" sz="2400" dirty="0" err="1" smtClean="0"/>
              <a:t>ургац</a:t>
            </a:r>
            <a:r>
              <a:rPr lang="mn-MN" sz="2400" dirty="0" smtClean="0"/>
              <a:t>­­, жилийн эцсийн байдлаар</a:t>
            </a:r>
            <a:endParaRPr lang="en-US" sz="2400" dirty="0"/>
          </a:p>
        </p:txBody>
      </p:sp>
      <p:sp>
        <p:nvSpPr>
          <p:cNvPr id="6" name="Rectangle 5"/>
          <p:cNvSpPr/>
          <p:nvPr/>
        </p:nvSpPr>
        <p:spPr>
          <a:xfrm>
            <a:off x="1600200" y="4343400"/>
            <a:ext cx="9067800" cy="830997"/>
          </a:xfrm>
          <a:prstGeom prst="rect">
            <a:avLst/>
          </a:prstGeom>
        </p:spPr>
        <p:txBody>
          <a:bodyPr wrap="square">
            <a:spAutoFit/>
          </a:bodyPr>
          <a:lstStyle/>
          <a:p>
            <a:r>
              <a:rPr lang="en-US" sz="2400" dirty="0" err="1" smtClean="0"/>
              <a:t>Тариалсан</a:t>
            </a:r>
            <a:r>
              <a:rPr lang="en-US" sz="2400" dirty="0" smtClean="0"/>
              <a:t> </a:t>
            </a:r>
            <a:r>
              <a:rPr lang="en-US" sz="2400" dirty="0" err="1" smtClean="0"/>
              <a:t>талбай</a:t>
            </a:r>
            <a:r>
              <a:rPr lang="en-US" sz="2400" dirty="0" smtClean="0"/>
              <a:t> </a:t>
            </a:r>
            <a:r>
              <a:rPr lang="mn-MN" sz="2400" dirty="0" smtClean="0"/>
              <a:t>а</a:t>
            </a:r>
            <a:r>
              <a:rPr lang="en-US" sz="2400" dirty="0" err="1" smtClean="0"/>
              <a:t>ймгийн</a:t>
            </a:r>
            <a:r>
              <a:rPr lang="en-US" sz="2400" dirty="0" smtClean="0"/>
              <a:t> </a:t>
            </a:r>
            <a:r>
              <a:rPr lang="en-US" sz="2400" dirty="0" err="1" smtClean="0"/>
              <a:t>хэмжээгээр</a:t>
            </a:r>
            <a:r>
              <a:rPr lang="en-US" sz="2400" dirty="0" smtClean="0"/>
              <a:t> 2017 </a:t>
            </a:r>
            <a:r>
              <a:rPr lang="en-US" sz="2400" dirty="0" err="1" smtClean="0"/>
              <a:t>онд</a:t>
            </a:r>
            <a:r>
              <a:rPr lang="en-US" sz="2400" dirty="0" smtClean="0"/>
              <a:t> </a:t>
            </a:r>
            <a:r>
              <a:rPr lang="en-US" sz="2400" dirty="0" err="1" smtClean="0"/>
              <a:t>нийт</a:t>
            </a:r>
            <a:r>
              <a:rPr lang="en-US" sz="2400" dirty="0" smtClean="0"/>
              <a:t> 51.9 </a:t>
            </a:r>
            <a:r>
              <a:rPr lang="en-US" sz="2400" dirty="0" err="1" smtClean="0"/>
              <a:t>га</a:t>
            </a:r>
            <a:r>
              <a:rPr lang="en-US" sz="2400" dirty="0" smtClean="0"/>
              <a:t>-д </a:t>
            </a:r>
            <a:r>
              <a:rPr lang="en-US" sz="2400" dirty="0" err="1" smtClean="0"/>
              <a:t>тариалалт</a:t>
            </a:r>
            <a:r>
              <a:rPr lang="en-US" sz="2400" dirty="0" smtClean="0"/>
              <a:t> </a:t>
            </a:r>
            <a:r>
              <a:rPr lang="en-US" sz="2400" dirty="0" err="1" smtClean="0"/>
              <a:t>хийсэн</a:t>
            </a:r>
            <a:r>
              <a:rPr lang="en-US" sz="2400" dirty="0" smtClean="0"/>
              <a:t> </a:t>
            </a:r>
            <a:r>
              <a:rPr lang="en-US" sz="2400" dirty="0" err="1" smtClean="0"/>
              <a:t>нь</a:t>
            </a:r>
            <a:r>
              <a:rPr lang="en-US" sz="2400" dirty="0" smtClean="0"/>
              <a:t> 2016 </a:t>
            </a:r>
            <a:r>
              <a:rPr lang="en-US" sz="2400" dirty="0" err="1" smtClean="0"/>
              <a:t>оныхоос</a:t>
            </a:r>
            <a:r>
              <a:rPr lang="en-US" sz="2400" dirty="0" smtClean="0"/>
              <a:t> 2.8 </a:t>
            </a:r>
            <a:r>
              <a:rPr lang="en-US" sz="2400" dirty="0" err="1" smtClean="0"/>
              <a:t>га-аар</a:t>
            </a:r>
            <a:r>
              <a:rPr lang="en-US" sz="2400" dirty="0" smtClean="0"/>
              <a:t> </a:t>
            </a:r>
            <a:r>
              <a:rPr lang="en-US" sz="2400" dirty="0" err="1" smtClean="0"/>
              <a:t>буюу</a:t>
            </a:r>
            <a:r>
              <a:rPr lang="en-US" sz="2400" dirty="0" smtClean="0"/>
              <a:t> 5.8 </a:t>
            </a:r>
            <a:r>
              <a:rPr lang="en-US" sz="2400" dirty="0" err="1" smtClean="0"/>
              <a:t>хувиар</a:t>
            </a:r>
            <a:r>
              <a:rPr lang="en-US" sz="2400" dirty="0" smtClean="0"/>
              <a:t> </a:t>
            </a:r>
            <a:r>
              <a:rPr lang="mn-MN" sz="2400" dirty="0" smtClean="0"/>
              <a:t>өсчээ. </a:t>
            </a:r>
            <a:endParaRPr lang="en-US" sz="2400" dirty="0"/>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BF2349C-38AE-4009-8670-F2A96DFA50FC}"/>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 xmlns:p14="http://schemas.microsoft.com/office/powerpoint/2010/main" val="2103848330"/>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524000" y="4038600"/>
            <a:ext cx="88392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mn-MN"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Дундговь аймагт 201</a:t>
            </a:r>
            <a:r>
              <a:rPr kumimoji="0" lang="en-US"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7</a:t>
            </a:r>
            <a:r>
              <a:rPr kumimoji="0" lang="mn-MN"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 онд  нийт </a:t>
            </a:r>
            <a:r>
              <a:rPr kumimoji="0" lang="en-US"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8283 </a:t>
            </a:r>
            <a:r>
              <a:rPr kumimoji="0" lang="en-US" sz="2400" b="0" i="0" u="none" strike="noStrike" cap="none" normalizeH="0" baseline="0" dirty="0" err="1" smtClean="0">
                <a:ln>
                  <a:noFill/>
                </a:ln>
                <a:solidFill>
                  <a:schemeClr val="accent1"/>
                </a:solidFill>
                <a:effectLst/>
                <a:latin typeface="Arial" pitchFamily="34" charset="0"/>
                <a:ea typeface="Times New Roman" pitchFamily="18" charset="0"/>
                <a:cs typeface="Arial" pitchFamily="34" charset="0"/>
              </a:rPr>
              <a:t>малтай</a:t>
            </a:r>
            <a:r>
              <a:rPr kumimoji="0" lang="en-US"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accent1"/>
                </a:solidFill>
                <a:effectLst/>
                <a:latin typeface="Arial" pitchFamily="34" charset="0"/>
                <a:ea typeface="Times New Roman" pitchFamily="18" charset="0"/>
                <a:cs typeface="Arial" pitchFamily="34" charset="0"/>
              </a:rPr>
              <a:t>өрх</a:t>
            </a:r>
            <a:r>
              <a:rPr kumimoji="0" lang="en-US"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 </a:t>
            </a:r>
            <a:r>
              <a:rPr kumimoji="0" lang="mn-MN"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ү</a:t>
            </a:r>
            <a:r>
              <a:rPr kumimoji="0" lang="en-US" sz="2400" b="0" i="0" u="none" strike="noStrike" cap="none" normalizeH="0" baseline="0" dirty="0" err="1" smtClean="0">
                <a:ln>
                  <a:noFill/>
                </a:ln>
                <a:solidFill>
                  <a:schemeClr val="accent1"/>
                </a:solidFill>
                <a:effectLst/>
                <a:latin typeface="Arial" pitchFamily="34" charset="0"/>
                <a:ea typeface="Times New Roman" pitchFamily="18" charset="0"/>
                <a:cs typeface="Arial" pitchFamily="34" charset="0"/>
              </a:rPr>
              <a:t>үний</a:t>
            </a:r>
            <a:r>
              <a:rPr kumimoji="0" lang="en-US"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accent1"/>
                </a:solidFill>
                <a:effectLst/>
                <a:latin typeface="Arial" pitchFamily="34" charset="0"/>
                <a:ea typeface="Times New Roman" pitchFamily="18" charset="0"/>
                <a:cs typeface="Arial" pitchFamily="34" charset="0"/>
              </a:rPr>
              <a:t>дотор</a:t>
            </a:r>
            <a:r>
              <a:rPr kumimoji="0" lang="en-US"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 7001 </a:t>
            </a:r>
            <a:r>
              <a:rPr kumimoji="0" lang="en-US" sz="2400" b="0" i="0" u="none" strike="noStrike" cap="none" normalizeH="0" baseline="0" dirty="0" err="1" smtClean="0">
                <a:ln>
                  <a:noFill/>
                </a:ln>
                <a:solidFill>
                  <a:schemeClr val="accent1"/>
                </a:solidFill>
                <a:effectLst/>
                <a:latin typeface="Arial" pitchFamily="34" charset="0"/>
                <a:ea typeface="Times New Roman" pitchFamily="18" charset="0"/>
                <a:cs typeface="Arial" pitchFamily="34" charset="0"/>
              </a:rPr>
              <a:t>малчин</a:t>
            </a:r>
            <a:r>
              <a:rPr kumimoji="0" lang="en-US"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accent1"/>
                </a:solidFill>
                <a:effectLst/>
                <a:latin typeface="Arial" pitchFamily="34" charset="0"/>
                <a:ea typeface="Times New Roman" pitchFamily="18" charset="0"/>
                <a:cs typeface="Arial" pitchFamily="34" charset="0"/>
              </a:rPr>
              <a:t>өрх</a:t>
            </a:r>
            <a:r>
              <a:rPr kumimoji="0" lang="en-US"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accent1"/>
                </a:solidFill>
                <a:effectLst/>
                <a:latin typeface="Arial" pitchFamily="34" charset="0"/>
                <a:ea typeface="Times New Roman" pitchFamily="18" charset="0"/>
                <a:cs typeface="Arial" pitchFamily="34" charset="0"/>
              </a:rPr>
              <a:t>мал</a:t>
            </a:r>
            <a:r>
              <a:rPr kumimoji="0" lang="en-US"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accent1"/>
                </a:solidFill>
                <a:effectLst/>
                <a:latin typeface="Arial" pitchFamily="34" charset="0"/>
                <a:ea typeface="Times New Roman" pitchFamily="18" charset="0"/>
                <a:cs typeface="Arial" pitchFamily="34" charset="0"/>
              </a:rPr>
              <a:t>аж</a:t>
            </a:r>
            <a:r>
              <a:rPr kumimoji="0" lang="en-US"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accent1"/>
                </a:solidFill>
                <a:effectLst/>
                <a:latin typeface="Arial" pitchFamily="34" charset="0"/>
                <a:ea typeface="Times New Roman" pitchFamily="18" charset="0"/>
                <a:cs typeface="Arial" pitchFamily="34" charset="0"/>
              </a:rPr>
              <a:t>ахуйн</a:t>
            </a:r>
            <a:r>
              <a:rPr kumimoji="0" lang="en-US"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accent1"/>
                </a:solidFill>
                <a:effectLst/>
                <a:latin typeface="Arial" pitchFamily="34" charset="0"/>
                <a:ea typeface="Times New Roman" pitchFamily="18" charset="0"/>
                <a:cs typeface="Arial" pitchFamily="34" charset="0"/>
              </a:rPr>
              <a:t>үйлдвэрлэл</a:t>
            </a:r>
            <a:r>
              <a:rPr kumimoji="0" lang="en-US"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accent1"/>
                </a:solidFill>
                <a:effectLst/>
                <a:latin typeface="Arial" pitchFamily="34" charset="0"/>
                <a:ea typeface="Times New Roman" pitchFamily="18" charset="0"/>
                <a:cs typeface="Arial" pitchFamily="34" charset="0"/>
              </a:rPr>
              <a:t>эрхэлж</a:t>
            </a:r>
            <a:r>
              <a:rPr kumimoji="0" lang="mn-MN"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a:t>
            </a:r>
            <a:r>
              <a:rPr kumimoji="0" lang="en-US"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accent1"/>
                </a:solidFill>
                <a:effectLst/>
                <a:latin typeface="Arial" pitchFamily="34" charset="0"/>
                <a:ea typeface="Times New Roman" pitchFamily="18" charset="0"/>
                <a:cs typeface="Arial" pitchFamily="34" charset="0"/>
              </a:rPr>
              <a:t>үүнд</a:t>
            </a:r>
            <a:r>
              <a:rPr kumimoji="0" lang="en-US"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 </a:t>
            </a:r>
            <a:r>
              <a:rPr kumimoji="0" lang="mn-MN"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12222 </a:t>
            </a:r>
            <a:r>
              <a:rPr kumimoji="0" lang="en-US" sz="2400" b="0" i="0" u="none" strike="noStrike" cap="none" normalizeH="0" baseline="0" dirty="0" err="1" smtClean="0">
                <a:ln>
                  <a:noFill/>
                </a:ln>
                <a:solidFill>
                  <a:schemeClr val="accent1"/>
                </a:solidFill>
                <a:effectLst/>
                <a:latin typeface="Arial" pitchFamily="34" charset="0"/>
                <a:ea typeface="Times New Roman" pitchFamily="18" charset="0"/>
                <a:cs typeface="Arial" pitchFamily="34" charset="0"/>
              </a:rPr>
              <a:t>малчид</a:t>
            </a:r>
            <a:r>
              <a:rPr kumimoji="0" lang="en-US"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accent1"/>
                </a:solidFill>
                <a:effectLst/>
                <a:latin typeface="Arial" pitchFamily="34" charset="0"/>
                <a:ea typeface="Times New Roman" pitchFamily="18" charset="0"/>
                <a:cs typeface="Arial" pitchFamily="34" charset="0"/>
              </a:rPr>
              <a:t>ажиллаж</a:t>
            </a:r>
            <a:r>
              <a:rPr kumimoji="0" lang="en-US"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accent1"/>
                </a:solidFill>
                <a:effectLst/>
                <a:latin typeface="Arial" pitchFamily="34" charset="0"/>
                <a:ea typeface="Times New Roman" pitchFamily="18" charset="0"/>
                <a:cs typeface="Arial" pitchFamily="34" charset="0"/>
              </a:rPr>
              <a:t>байна</a:t>
            </a:r>
            <a:r>
              <a:rPr kumimoji="0" lang="en-US"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 201</a:t>
            </a:r>
            <a:r>
              <a:rPr kumimoji="0" lang="mn-MN"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7</a:t>
            </a:r>
            <a:r>
              <a:rPr kumimoji="0" lang="en-US"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accent1"/>
                </a:solidFill>
                <a:effectLst/>
                <a:latin typeface="Arial" pitchFamily="34" charset="0"/>
                <a:ea typeface="Times New Roman" pitchFamily="18" charset="0"/>
                <a:cs typeface="Arial" pitchFamily="34" charset="0"/>
              </a:rPr>
              <a:t>онд</a:t>
            </a:r>
            <a:r>
              <a:rPr kumimoji="0" lang="en-US"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accent1"/>
                </a:solidFill>
                <a:effectLst/>
                <a:latin typeface="Arial" pitchFamily="34" charset="0"/>
                <a:ea typeface="Times New Roman" pitchFamily="18" charset="0"/>
                <a:cs typeface="Arial" pitchFamily="34" charset="0"/>
              </a:rPr>
              <a:t>малтай</a:t>
            </a:r>
            <a:r>
              <a:rPr kumimoji="0" lang="en-US"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accent1"/>
                </a:solidFill>
                <a:effectLst/>
                <a:latin typeface="Arial" pitchFamily="34" charset="0"/>
                <a:ea typeface="Times New Roman" pitchFamily="18" charset="0"/>
                <a:cs typeface="Arial" pitchFamily="34" charset="0"/>
              </a:rPr>
              <a:t>өрх</a:t>
            </a:r>
            <a:r>
              <a:rPr kumimoji="0" lang="en-US"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accent1"/>
                </a:solidFill>
                <a:effectLst/>
                <a:latin typeface="Arial" pitchFamily="34" charset="0"/>
                <a:ea typeface="Times New Roman" pitchFamily="18" charset="0"/>
                <a:cs typeface="Arial" pitchFamily="34" charset="0"/>
              </a:rPr>
              <a:t>өмнөх</a:t>
            </a:r>
            <a:r>
              <a:rPr kumimoji="0" lang="en-US"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accent1"/>
                </a:solidFill>
                <a:effectLst/>
                <a:latin typeface="Arial" pitchFamily="34" charset="0"/>
                <a:ea typeface="Times New Roman" pitchFamily="18" charset="0"/>
                <a:cs typeface="Arial" pitchFamily="34" charset="0"/>
              </a:rPr>
              <a:t>оноос</a:t>
            </a:r>
            <a:r>
              <a:rPr kumimoji="0" lang="en-US"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 </a:t>
            </a:r>
            <a:r>
              <a:rPr kumimoji="0" lang="mn-MN"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336</a:t>
            </a:r>
            <a:r>
              <a:rPr kumimoji="0" lang="en-US"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accent1"/>
                </a:solidFill>
                <a:effectLst/>
                <a:latin typeface="Arial" pitchFamily="34" charset="0"/>
                <a:ea typeface="Times New Roman" pitchFamily="18" charset="0"/>
                <a:cs typeface="Arial" pitchFamily="34" charset="0"/>
              </a:rPr>
              <a:t>малчин</a:t>
            </a:r>
            <a:r>
              <a:rPr kumimoji="0" lang="en-US"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accent1"/>
                </a:solidFill>
                <a:effectLst/>
                <a:latin typeface="Arial" pitchFamily="34" charset="0"/>
                <a:ea typeface="Times New Roman" pitchFamily="18" charset="0"/>
                <a:cs typeface="Arial" pitchFamily="34" charset="0"/>
              </a:rPr>
              <a:t>өрхийн</a:t>
            </a:r>
            <a:r>
              <a:rPr kumimoji="0" lang="en-US"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 </a:t>
            </a:r>
            <a:r>
              <a:rPr kumimoji="0" lang="mn-MN"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411 өрхөөр өс</a:t>
            </a:r>
            <a:r>
              <a:rPr kumimoji="0" lang="en-US"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ч, </a:t>
            </a:r>
            <a:r>
              <a:rPr kumimoji="0" lang="en-US" sz="2400" b="0" i="0" u="none" strike="noStrike" cap="none" normalizeH="0" baseline="0" dirty="0" err="1" smtClean="0">
                <a:ln>
                  <a:noFill/>
                </a:ln>
                <a:solidFill>
                  <a:schemeClr val="accent1"/>
                </a:solidFill>
                <a:effectLst/>
                <a:latin typeface="Arial" pitchFamily="34" charset="0"/>
                <a:ea typeface="Times New Roman" pitchFamily="18" charset="0"/>
                <a:cs typeface="Arial" pitchFamily="34" charset="0"/>
              </a:rPr>
              <a:t>малчдын</a:t>
            </a:r>
            <a:r>
              <a:rPr kumimoji="0" lang="en-US"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accent1"/>
                </a:solidFill>
                <a:effectLst/>
                <a:latin typeface="Arial" pitchFamily="34" charset="0"/>
                <a:ea typeface="Times New Roman" pitchFamily="18" charset="0"/>
                <a:cs typeface="Arial" pitchFamily="34" charset="0"/>
              </a:rPr>
              <a:t>тоо</a:t>
            </a:r>
            <a:r>
              <a:rPr kumimoji="0" lang="en-US"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 51 </a:t>
            </a:r>
            <a:r>
              <a:rPr kumimoji="0" lang="mn-MN"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малчнаар өссөн</a:t>
            </a:r>
            <a:r>
              <a:rPr kumimoji="0" lang="en-US"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accent1"/>
                </a:solidFill>
                <a:effectLst/>
                <a:latin typeface="Arial" pitchFamily="34" charset="0"/>
                <a:ea typeface="Times New Roman" pitchFamily="18" charset="0"/>
                <a:cs typeface="Arial" pitchFamily="34" charset="0"/>
              </a:rPr>
              <a:t>байна</a:t>
            </a:r>
            <a:r>
              <a:rPr kumimoji="0" lang="en-US" sz="24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accent1"/>
              </a:solidFill>
              <a:effectLst/>
              <a:latin typeface="Arial" pitchFamily="34" charset="0"/>
              <a:cs typeface="Arial" pitchFamily="34" charset="0"/>
            </a:endParaRPr>
          </a:p>
        </p:txBody>
      </p:sp>
      <p:pic>
        <p:nvPicPr>
          <p:cNvPr id="2050" name="Chart 2"/>
          <p:cNvPicPr>
            <a:picLocks noChangeArrowheads="1"/>
          </p:cNvPicPr>
          <p:nvPr/>
        </p:nvPicPr>
        <p:blipFill>
          <a:blip r:embed="rId2"/>
          <a:srcRect l="-3317" t="-4837" r="-5510" b="11618"/>
          <a:stretch>
            <a:fillRect/>
          </a:stretch>
        </p:blipFill>
        <p:spPr bwMode="auto">
          <a:xfrm>
            <a:off x="1676400" y="1524000"/>
            <a:ext cx="8381875" cy="2075543"/>
          </a:xfrm>
          <a:prstGeom prst="rect">
            <a:avLst/>
          </a:prstGeom>
          <a:noFill/>
          <a:ln w="9525">
            <a:noFill/>
            <a:miter lim="800000"/>
            <a:headEnd/>
            <a:tailEnd/>
          </a:ln>
        </p:spPr>
      </p:pic>
      <p:sp>
        <p:nvSpPr>
          <p:cNvPr id="6" name="Rectangle 5"/>
          <p:cNvSpPr/>
          <p:nvPr/>
        </p:nvSpPr>
        <p:spPr>
          <a:xfrm>
            <a:off x="5105400" y="762000"/>
            <a:ext cx="2084225" cy="369332"/>
          </a:xfrm>
          <a:prstGeom prst="rect">
            <a:avLst/>
          </a:prstGeom>
        </p:spPr>
        <p:txBody>
          <a:bodyPr wrap="none">
            <a:spAutoFit/>
          </a:bodyPr>
          <a:lstStyle/>
          <a:p>
            <a:r>
              <a:rPr lang="mn-MN" dirty="0" smtClean="0"/>
              <a:t>Малтай өрхийн тоо</a:t>
            </a:r>
            <a:endParaRPr lang="en-US" dirty="0"/>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9C882CF5-28DA-4721-A856-BBC823FE6AC7}" type="slidenum">
              <a:rPr lang="en-US" sz="800" smtClean="0"/>
              <a:pPr>
                <a:defRPr/>
              </a:pPr>
              <a:t>3</a:t>
            </a:fld>
            <a:endParaRPr lang="en-US" sz="800"/>
          </a:p>
        </p:txBody>
      </p:sp>
      <p:sp>
        <p:nvSpPr>
          <p:cNvPr id="12" name="Rectangle 11"/>
          <p:cNvSpPr/>
          <p:nvPr/>
        </p:nvSpPr>
        <p:spPr>
          <a:xfrm>
            <a:off x="1143000" y="136521"/>
            <a:ext cx="9372600" cy="584775"/>
          </a:xfrm>
          <a:prstGeom prst="rect">
            <a:avLst/>
          </a:prstGeom>
        </p:spPr>
        <p:txBody>
          <a:bodyPr wrap="square">
            <a:spAutoFit/>
          </a:bodyPr>
          <a:lstStyle/>
          <a:p>
            <a:pPr algn="ctr">
              <a:defRPr/>
            </a:pPr>
            <a:r>
              <a:rPr lang="mn-MN" sz="3200" b="1" dirty="0">
                <a:solidFill>
                  <a:srgbClr val="002060"/>
                </a:solidFill>
                <a:latin typeface="Arial" panose="020B0604020202020204" pitchFamily="34" charset="0"/>
                <a:cs typeface="Arial" panose="020B0604020202020204" pitchFamily="34" charset="0"/>
              </a:rPr>
              <a:t>МАЛТАЙ ӨРХИЙН ТОО, малын бүлэглэлтээр</a:t>
            </a:r>
            <a:endParaRPr lang="en-US" sz="3200" b="1" dirty="0">
              <a:solidFill>
                <a:srgbClr val="002060"/>
              </a:solidFill>
              <a:latin typeface="Arial" panose="020B0604020202020204" pitchFamily="34" charset="0"/>
              <a:cs typeface="Arial" panose="020B0604020202020204" pitchFamily="34" charset="0"/>
            </a:endParaRPr>
          </a:p>
        </p:txBody>
      </p:sp>
      <p:sp>
        <p:nvSpPr>
          <p:cNvPr id="8" name="Rectangle 7"/>
          <p:cNvSpPr/>
          <p:nvPr/>
        </p:nvSpPr>
        <p:spPr>
          <a:xfrm>
            <a:off x="1524000" y="5791200"/>
            <a:ext cx="9448800" cy="646331"/>
          </a:xfrm>
          <a:prstGeom prst="rect">
            <a:avLst/>
          </a:prstGeom>
        </p:spPr>
        <p:txBody>
          <a:bodyPr wrap="square">
            <a:spAutoFit/>
          </a:bodyPr>
          <a:lstStyle/>
          <a:p>
            <a:pPr lvl="0" algn="just"/>
            <a:r>
              <a:rPr lang="mn-MN" dirty="0" smtClean="0">
                <a:solidFill>
                  <a:srgbClr val="002060"/>
                </a:solidFill>
                <a:latin typeface="Arial" panose="020B0604020202020204" pitchFamily="34" charset="0"/>
                <a:cs typeface="Arial" panose="020B0604020202020204" pitchFamily="34" charset="0"/>
              </a:rPr>
              <a:t>Нийт малтай өрхийн 33.8 хувийг 201-500 малтай, 22.0 хувийг 501-999 малтай өрх эзэлж байна. Эндээс </a:t>
            </a:r>
            <a:r>
              <a:rPr lang="mn-MN" dirty="0">
                <a:solidFill>
                  <a:srgbClr val="002060"/>
                </a:solidFill>
                <a:latin typeface="Arial" panose="020B0604020202020204" pitchFamily="34" charset="0"/>
                <a:cs typeface="Arial" panose="020B0604020202020204" pitchFamily="34" charset="0"/>
              </a:rPr>
              <a:t>харахад олон малтай өрхийн тоо нэмэгдэж байна.</a:t>
            </a:r>
            <a:endParaRPr lang="en-US" dirty="0">
              <a:solidFill>
                <a:srgbClr val="002060"/>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nvGraphicFramePr>
        <p:xfrm>
          <a:off x="1219200" y="1209147"/>
          <a:ext cx="10134601" cy="4206048"/>
        </p:xfrm>
        <a:graphic>
          <a:graphicData uri="http://schemas.openxmlformats.org/drawingml/2006/table">
            <a:tbl>
              <a:tblPr/>
              <a:tblGrid>
                <a:gridCol w="3359241"/>
                <a:gridCol w="1593759"/>
                <a:gridCol w="1524000"/>
                <a:gridCol w="1873912"/>
                <a:gridCol w="1783689"/>
              </a:tblGrid>
              <a:tr h="634989">
                <a:tc rowSpan="2">
                  <a:txBody>
                    <a:bodyPr/>
                    <a:lstStyle/>
                    <a:p>
                      <a:pPr algn="ctr" rtl="0" fontAlgn="ctr"/>
                      <a:r>
                        <a:rPr lang="mn-MN" sz="2000" b="1" i="0" u="none" strike="noStrike" dirty="0">
                          <a:solidFill>
                            <a:srgbClr val="FFFFFF"/>
                          </a:solidFill>
                          <a:latin typeface="Arial"/>
                        </a:rPr>
                        <a:t>Бүлэглэлт</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0070C0"/>
                    </a:solidFill>
                  </a:tcPr>
                </a:tc>
                <a:tc gridSpan="2">
                  <a:txBody>
                    <a:bodyPr/>
                    <a:lstStyle/>
                    <a:p>
                      <a:pPr algn="ctr" rtl="0" fontAlgn="ctr"/>
                      <a:r>
                        <a:rPr lang="mn-MN" sz="2000" b="1" i="0" u="none" strike="noStrike">
                          <a:solidFill>
                            <a:srgbClr val="FFFFFF"/>
                          </a:solidFill>
                          <a:latin typeface="Arial"/>
                        </a:rPr>
                        <a:t>Малтай өрхийн тоо</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0070C0"/>
                    </a:solidFill>
                  </a:tcPr>
                </a:tc>
                <a:tc hMerge="1">
                  <a:txBody>
                    <a:bodyPr/>
                    <a:lstStyle/>
                    <a:p>
                      <a:endParaRPr lang="en-US"/>
                    </a:p>
                  </a:txBody>
                  <a:tcPr/>
                </a:tc>
                <a:tc gridSpan="2">
                  <a:txBody>
                    <a:bodyPr/>
                    <a:lstStyle/>
                    <a:p>
                      <a:pPr algn="ctr" rtl="0" fontAlgn="ctr"/>
                      <a:r>
                        <a:rPr lang="mn-MN" sz="2000" b="1" i="0" u="none" strike="noStrike">
                          <a:solidFill>
                            <a:srgbClr val="FFFFFF"/>
                          </a:solidFill>
                          <a:latin typeface="Arial"/>
                        </a:rPr>
                        <a:t>Нийт дүнд эзлэх хувь</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0070C0"/>
                    </a:solidFill>
                  </a:tcPr>
                </a:tc>
                <a:tc hMerge="1">
                  <a:txBody>
                    <a:bodyPr/>
                    <a:lstStyle/>
                    <a:p>
                      <a:endParaRPr lang="en-US"/>
                    </a:p>
                  </a:txBody>
                  <a:tcPr/>
                </a:tc>
              </a:tr>
              <a:tr h="311827">
                <a:tc vMerge="1">
                  <a:txBody>
                    <a:bodyPr/>
                    <a:lstStyle/>
                    <a:p>
                      <a:endParaRPr lang="en-US"/>
                    </a:p>
                  </a:txBody>
                  <a:tcPr/>
                </a:tc>
                <a:tc>
                  <a:txBody>
                    <a:bodyPr/>
                    <a:lstStyle/>
                    <a:p>
                      <a:pPr algn="ctr" rtl="0" fontAlgn="ctr"/>
                      <a:r>
                        <a:rPr lang="en-US" sz="2000" b="1" i="0" u="none" strike="noStrike">
                          <a:solidFill>
                            <a:srgbClr val="FFFFFF"/>
                          </a:solidFill>
                          <a:latin typeface="Arial"/>
                        </a:rPr>
                        <a:t>2016</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0070C0"/>
                    </a:solidFill>
                  </a:tcPr>
                </a:tc>
                <a:tc>
                  <a:txBody>
                    <a:bodyPr/>
                    <a:lstStyle/>
                    <a:p>
                      <a:pPr algn="ctr" rtl="0" fontAlgn="ctr"/>
                      <a:r>
                        <a:rPr lang="en-US" sz="2000" b="1" i="0" u="none" strike="noStrike">
                          <a:solidFill>
                            <a:srgbClr val="FFFFFF"/>
                          </a:solidFill>
                          <a:latin typeface="Arial"/>
                        </a:rPr>
                        <a:t>2017</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0070C0"/>
                    </a:solidFill>
                  </a:tcPr>
                </a:tc>
                <a:tc>
                  <a:txBody>
                    <a:bodyPr/>
                    <a:lstStyle/>
                    <a:p>
                      <a:pPr algn="ctr" rtl="0" fontAlgn="ctr"/>
                      <a:r>
                        <a:rPr lang="en-US" sz="2000" b="1" i="0" u="none" strike="noStrike">
                          <a:solidFill>
                            <a:srgbClr val="FFFFFF"/>
                          </a:solidFill>
                          <a:latin typeface="Arial"/>
                        </a:rPr>
                        <a:t>2016</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0070C0"/>
                    </a:solidFill>
                  </a:tcPr>
                </a:tc>
                <a:tc>
                  <a:txBody>
                    <a:bodyPr/>
                    <a:lstStyle/>
                    <a:p>
                      <a:pPr algn="ctr" rtl="0" fontAlgn="ctr"/>
                      <a:r>
                        <a:rPr lang="en-US" sz="2000" b="1" i="0" u="none" strike="noStrike">
                          <a:solidFill>
                            <a:srgbClr val="FFFFFF"/>
                          </a:solidFill>
                          <a:latin typeface="Arial"/>
                        </a:rPr>
                        <a:t>2017</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0070C0"/>
                    </a:solidFill>
                  </a:tcPr>
                </a:tc>
              </a:tr>
              <a:tr h="321966">
                <a:tc>
                  <a:txBody>
                    <a:bodyPr/>
                    <a:lstStyle/>
                    <a:p>
                      <a:pPr algn="l" rtl="0" fontAlgn="ctr"/>
                      <a:r>
                        <a:rPr lang="mn-MN" sz="2000" b="0" i="0" u="none" strike="noStrike">
                          <a:solidFill>
                            <a:srgbClr val="000000"/>
                          </a:solidFill>
                          <a:latin typeface="Arial"/>
                        </a:rPr>
                        <a:t>Бүгд</a:t>
                      </a:r>
                    </a:p>
                  </a:txBody>
                  <a:tcPr marL="342900"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rtl="0" fontAlgn="ctr"/>
                      <a:r>
                        <a:rPr lang="en-US" sz="2000" b="0" i="0" u="none" strike="noStrike" dirty="0">
                          <a:solidFill>
                            <a:srgbClr val="000000"/>
                          </a:solidFill>
                          <a:latin typeface="Arial"/>
                        </a:rPr>
                        <a:t>7947</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rtl="0" fontAlgn="ctr"/>
                      <a:r>
                        <a:rPr lang="en-US" sz="2000" b="0" i="0" u="none" strike="noStrike">
                          <a:solidFill>
                            <a:srgbClr val="000000"/>
                          </a:solidFill>
                          <a:latin typeface="Arial"/>
                        </a:rPr>
                        <a:t>8283</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rtl="0" fontAlgn="ctr"/>
                      <a:r>
                        <a:rPr lang="en-US" sz="2000" b="0" i="0" u="none" strike="noStrike">
                          <a:solidFill>
                            <a:srgbClr val="000000"/>
                          </a:solidFill>
                          <a:latin typeface="Arial"/>
                        </a:rPr>
                        <a:t>100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rtl="0" fontAlgn="ctr"/>
                      <a:r>
                        <a:rPr lang="en-US" sz="2000" b="0" i="0" u="none" strike="noStrike">
                          <a:solidFill>
                            <a:srgbClr val="000000"/>
                          </a:solidFill>
                          <a:latin typeface="Arial"/>
                        </a:rPr>
                        <a:t>100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r>
              <a:tr h="330909">
                <a:tc>
                  <a:txBody>
                    <a:bodyPr/>
                    <a:lstStyle/>
                    <a:p>
                      <a:pPr algn="l" rtl="0" fontAlgn="ctr"/>
                      <a:r>
                        <a:rPr lang="mn-MN" sz="2000" b="0" i="0" u="none" strike="noStrike">
                          <a:solidFill>
                            <a:srgbClr val="000000"/>
                          </a:solidFill>
                          <a:latin typeface="Arial"/>
                        </a:rPr>
                        <a:t>50 хүртэл малтай</a:t>
                      </a:r>
                    </a:p>
                  </a:txBody>
                  <a:tcPr marL="342900"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rtl="0" fontAlgn="ctr"/>
                      <a:r>
                        <a:rPr lang="en-US" sz="2000" b="0" i="0" u="none" strike="noStrike" dirty="0">
                          <a:solidFill>
                            <a:srgbClr val="000000"/>
                          </a:solidFill>
                          <a:latin typeface="Arial"/>
                        </a:rPr>
                        <a:t>791</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rtl="0" fontAlgn="ctr"/>
                      <a:r>
                        <a:rPr lang="en-US" sz="2000" b="0" i="0" u="none" strike="noStrike" dirty="0">
                          <a:solidFill>
                            <a:srgbClr val="000000"/>
                          </a:solidFill>
                          <a:latin typeface="Arial"/>
                        </a:rPr>
                        <a:t>648</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rtl="0" fontAlgn="ctr"/>
                      <a:r>
                        <a:rPr lang="en-US" sz="2000" b="0" i="0" u="none" strike="noStrike" dirty="0" smtClean="0">
                          <a:solidFill>
                            <a:srgbClr val="000000"/>
                          </a:solidFill>
                          <a:latin typeface="Arial"/>
                        </a:rPr>
                        <a:t>10</a:t>
                      </a:r>
                      <a:r>
                        <a:rPr lang="mn-MN" sz="2000" b="0" i="0" u="none" strike="noStrike" dirty="0" smtClean="0">
                          <a:solidFill>
                            <a:srgbClr val="000000"/>
                          </a:solidFill>
                          <a:latin typeface="Arial"/>
                        </a:rPr>
                        <a:t>.0</a:t>
                      </a:r>
                      <a:endParaRPr lang="en-US" sz="2000" b="0" i="0" u="none" strike="noStrike" dirty="0">
                        <a:solidFill>
                          <a:srgbClr val="000000"/>
                        </a:solidFill>
                        <a:latin typeface="Arial"/>
                      </a:endParaRP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rtl="0" fontAlgn="ctr"/>
                      <a:r>
                        <a:rPr lang="en-US" sz="2000" b="0" i="0" u="none" strike="noStrike" dirty="0">
                          <a:solidFill>
                            <a:srgbClr val="000000"/>
                          </a:solidFill>
                          <a:latin typeface="Arial"/>
                        </a:rPr>
                        <a:t>7.8</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r>
              <a:tr h="330909">
                <a:tc>
                  <a:txBody>
                    <a:bodyPr/>
                    <a:lstStyle/>
                    <a:p>
                      <a:pPr algn="l" rtl="0" fontAlgn="ctr"/>
                      <a:r>
                        <a:rPr lang="en-US" sz="2000" b="0" i="0" u="none" strike="noStrike">
                          <a:solidFill>
                            <a:srgbClr val="000000"/>
                          </a:solidFill>
                          <a:latin typeface="Arial"/>
                        </a:rPr>
                        <a:t>51-100</a:t>
                      </a:r>
                    </a:p>
                  </a:txBody>
                  <a:tcPr marL="342900"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rtl="0" fontAlgn="ctr"/>
                      <a:r>
                        <a:rPr lang="en-US" sz="2000" b="0" i="0" u="none" strike="noStrike">
                          <a:solidFill>
                            <a:srgbClr val="000000"/>
                          </a:solidFill>
                          <a:latin typeface="Arial"/>
                        </a:rPr>
                        <a:t>813</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rtl="0" fontAlgn="ctr"/>
                      <a:r>
                        <a:rPr lang="en-US" sz="2000" b="0" i="0" u="none" strike="noStrike" dirty="0">
                          <a:solidFill>
                            <a:srgbClr val="000000"/>
                          </a:solidFill>
                          <a:latin typeface="Arial"/>
                        </a:rPr>
                        <a:t>798</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rtl="0" fontAlgn="ctr"/>
                      <a:r>
                        <a:rPr lang="en-US" sz="2000" b="0" i="0" u="none" strike="noStrike" dirty="0">
                          <a:solidFill>
                            <a:srgbClr val="000000"/>
                          </a:solidFill>
                          <a:latin typeface="Arial"/>
                        </a:rPr>
                        <a:t>10.2</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rtl="0" fontAlgn="ctr"/>
                      <a:r>
                        <a:rPr lang="en-US" sz="2000" b="0" i="0" u="none" strike="noStrike">
                          <a:solidFill>
                            <a:srgbClr val="000000"/>
                          </a:solidFill>
                          <a:latin typeface="Arial"/>
                        </a:rPr>
                        <a:t>9.6</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r>
              <a:tr h="465062">
                <a:tc>
                  <a:txBody>
                    <a:bodyPr/>
                    <a:lstStyle/>
                    <a:p>
                      <a:pPr algn="l" rtl="0" fontAlgn="ctr"/>
                      <a:r>
                        <a:rPr lang="en-US" sz="2000" b="0" i="0" u="none" strike="noStrike">
                          <a:solidFill>
                            <a:srgbClr val="000000"/>
                          </a:solidFill>
                          <a:latin typeface="Arial"/>
                        </a:rPr>
                        <a:t>101-200</a:t>
                      </a:r>
                    </a:p>
                  </a:txBody>
                  <a:tcPr marL="342900"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rtl="0" fontAlgn="ctr"/>
                      <a:r>
                        <a:rPr lang="en-US" sz="2000" b="0" i="0" u="none" strike="noStrike">
                          <a:solidFill>
                            <a:srgbClr val="000000"/>
                          </a:solidFill>
                          <a:latin typeface="Arial"/>
                        </a:rPr>
                        <a:t>1565</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rtl="0" fontAlgn="ctr"/>
                      <a:r>
                        <a:rPr lang="en-US" sz="2000" b="0" i="0" u="none" strike="noStrike">
                          <a:solidFill>
                            <a:srgbClr val="000000"/>
                          </a:solidFill>
                          <a:latin typeface="Arial"/>
                        </a:rPr>
                        <a:t>1422</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rtl="0" fontAlgn="ctr"/>
                      <a:r>
                        <a:rPr lang="en-US" sz="2000" b="0" i="0" u="none" strike="noStrike" dirty="0">
                          <a:solidFill>
                            <a:srgbClr val="000000"/>
                          </a:solidFill>
                          <a:latin typeface="Arial"/>
                        </a:rPr>
                        <a:t>19.7</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rtl="0" fontAlgn="ctr"/>
                      <a:r>
                        <a:rPr lang="en-US" sz="2000" b="0" i="0" u="none" strike="noStrike" dirty="0">
                          <a:solidFill>
                            <a:srgbClr val="000000"/>
                          </a:solidFill>
                          <a:latin typeface="Arial"/>
                        </a:rPr>
                        <a:t>17.2</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r>
              <a:tr h="429288">
                <a:tc>
                  <a:txBody>
                    <a:bodyPr/>
                    <a:lstStyle/>
                    <a:p>
                      <a:pPr algn="l" rtl="0" fontAlgn="ctr"/>
                      <a:r>
                        <a:rPr lang="en-US" sz="2000" b="0" i="0" u="none" strike="noStrike">
                          <a:solidFill>
                            <a:srgbClr val="000000"/>
                          </a:solidFill>
                          <a:latin typeface="Arial"/>
                        </a:rPr>
                        <a:t>201-500</a:t>
                      </a:r>
                    </a:p>
                  </a:txBody>
                  <a:tcPr marL="342900"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rtl="0" fontAlgn="ctr"/>
                      <a:r>
                        <a:rPr lang="en-US" sz="2000" b="0" i="0" u="none" strike="noStrike">
                          <a:solidFill>
                            <a:srgbClr val="000000"/>
                          </a:solidFill>
                          <a:latin typeface="Arial"/>
                        </a:rPr>
                        <a:t>2635</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rtl="0" fontAlgn="ctr"/>
                      <a:r>
                        <a:rPr lang="en-US" sz="2000" b="0" i="0" u="none" strike="noStrike">
                          <a:solidFill>
                            <a:srgbClr val="000000"/>
                          </a:solidFill>
                          <a:latin typeface="Arial"/>
                        </a:rPr>
                        <a:t>2800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rtl="0" fontAlgn="ctr"/>
                      <a:r>
                        <a:rPr lang="en-US" sz="2000" b="0" i="0" u="none" strike="noStrike">
                          <a:solidFill>
                            <a:srgbClr val="000000"/>
                          </a:solidFill>
                          <a:latin typeface="Arial"/>
                        </a:rPr>
                        <a:t>33.2</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rtl="0" fontAlgn="ctr"/>
                      <a:r>
                        <a:rPr lang="en-US" sz="2000" b="0" i="0" u="none" strike="noStrike" dirty="0">
                          <a:solidFill>
                            <a:srgbClr val="000000"/>
                          </a:solidFill>
                          <a:latin typeface="Arial"/>
                        </a:rPr>
                        <a:t>33.8</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r>
              <a:tr h="330909">
                <a:tc>
                  <a:txBody>
                    <a:bodyPr/>
                    <a:lstStyle/>
                    <a:p>
                      <a:pPr algn="l" rtl="0" fontAlgn="ctr"/>
                      <a:r>
                        <a:rPr lang="en-US" sz="2000" b="0" i="0" u="none" strike="noStrike">
                          <a:solidFill>
                            <a:srgbClr val="000000"/>
                          </a:solidFill>
                          <a:latin typeface="Arial"/>
                        </a:rPr>
                        <a:t>501-999</a:t>
                      </a:r>
                    </a:p>
                  </a:txBody>
                  <a:tcPr marL="342900"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rtl="0" fontAlgn="ctr"/>
                      <a:r>
                        <a:rPr lang="en-US" sz="2000" b="0" i="0" u="none" strike="noStrike">
                          <a:solidFill>
                            <a:srgbClr val="000000"/>
                          </a:solidFill>
                          <a:latin typeface="Arial"/>
                        </a:rPr>
                        <a:t>1538</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rtl="0" fontAlgn="ctr"/>
                      <a:r>
                        <a:rPr lang="en-US" sz="2000" b="0" i="0" u="none" strike="noStrike">
                          <a:solidFill>
                            <a:srgbClr val="000000"/>
                          </a:solidFill>
                          <a:latin typeface="Arial"/>
                        </a:rPr>
                        <a:t>1825</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rtl="0" fontAlgn="ctr"/>
                      <a:r>
                        <a:rPr lang="en-US" sz="2000" b="0" i="0" u="none" strike="noStrike">
                          <a:solidFill>
                            <a:srgbClr val="000000"/>
                          </a:solidFill>
                          <a:latin typeface="Arial"/>
                        </a:rPr>
                        <a:t>19.4</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rtl="0" fontAlgn="ctr"/>
                      <a:r>
                        <a:rPr lang="en-US" sz="2000" b="0" i="0" u="none" strike="noStrike" dirty="0">
                          <a:solidFill>
                            <a:srgbClr val="000000"/>
                          </a:solidFill>
                          <a:latin typeface="Arial"/>
                        </a:rPr>
                        <a:t>22</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r>
              <a:tr h="311827">
                <a:tc>
                  <a:txBody>
                    <a:bodyPr/>
                    <a:lstStyle/>
                    <a:p>
                      <a:pPr algn="l" rtl="0" fontAlgn="ctr"/>
                      <a:r>
                        <a:rPr lang="en-US" sz="2000" b="0" i="0" u="none" strike="noStrike">
                          <a:solidFill>
                            <a:srgbClr val="000000"/>
                          </a:solidFill>
                          <a:latin typeface="Arial"/>
                        </a:rPr>
                        <a:t>1000-1499</a:t>
                      </a:r>
                    </a:p>
                  </a:txBody>
                  <a:tcPr marL="342900"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rtl="0" fontAlgn="ctr"/>
                      <a:r>
                        <a:rPr lang="en-US" sz="2000" b="0" i="0" u="none" strike="noStrike">
                          <a:solidFill>
                            <a:srgbClr val="000000"/>
                          </a:solidFill>
                          <a:latin typeface="Arial"/>
                        </a:rPr>
                        <a:t>462</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rtl="0" fontAlgn="ctr"/>
                      <a:r>
                        <a:rPr lang="en-US" sz="2000" b="0" i="0" u="none" strike="noStrike">
                          <a:solidFill>
                            <a:srgbClr val="000000"/>
                          </a:solidFill>
                          <a:latin typeface="Arial"/>
                        </a:rPr>
                        <a:t>587</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rtl="0" fontAlgn="ctr"/>
                      <a:r>
                        <a:rPr lang="en-US" sz="2000" b="0" i="0" u="none" strike="noStrike">
                          <a:solidFill>
                            <a:srgbClr val="000000"/>
                          </a:solidFill>
                          <a:latin typeface="Arial"/>
                        </a:rPr>
                        <a:t>5.8</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rtl="0" fontAlgn="ctr"/>
                      <a:r>
                        <a:rPr lang="en-US" sz="2000" b="0" i="0" u="none" strike="noStrike" dirty="0">
                          <a:solidFill>
                            <a:srgbClr val="000000"/>
                          </a:solidFill>
                          <a:latin typeface="Arial"/>
                        </a:rPr>
                        <a:t>7.1</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r>
              <a:tr h="330909">
                <a:tc>
                  <a:txBody>
                    <a:bodyPr/>
                    <a:lstStyle/>
                    <a:p>
                      <a:pPr algn="l" rtl="0" fontAlgn="ctr"/>
                      <a:r>
                        <a:rPr lang="en-US" sz="2000" b="0" i="0" u="none" strike="noStrike">
                          <a:solidFill>
                            <a:srgbClr val="000000"/>
                          </a:solidFill>
                          <a:latin typeface="Arial"/>
                        </a:rPr>
                        <a:t>1500-2000</a:t>
                      </a:r>
                    </a:p>
                  </a:txBody>
                  <a:tcPr marL="342900"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rtl="0" fontAlgn="ctr"/>
                      <a:r>
                        <a:rPr lang="en-US" sz="2000" b="0" i="0" u="none" strike="noStrike">
                          <a:solidFill>
                            <a:srgbClr val="000000"/>
                          </a:solidFill>
                          <a:latin typeface="Arial"/>
                        </a:rPr>
                        <a:t>91</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rtl="0" fontAlgn="ctr"/>
                      <a:r>
                        <a:rPr lang="en-US" sz="2000" b="0" i="0" u="none" strike="noStrike">
                          <a:solidFill>
                            <a:srgbClr val="000000"/>
                          </a:solidFill>
                          <a:latin typeface="Arial"/>
                        </a:rPr>
                        <a:t>137</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rtl="0" fontAlgn="ctr"/>
                      <a:r>
                        <a:rPr lang="en-US" sz="2000" b="0" i="0" u="none" strike="noStrike">
                          <a:solidFill>
                            <a:srgbClr val="000000"/>
                          </a:solidFill>
                          <a:latin typeface="Arial"/>
                        </a:rPr>
                        <a:t>1.1</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rtl="0" fontAlgn="ctr"/>
                      <a:r>
                        <a:rPr lang="en-US" sz="2000" b="0" i="0" u="none" strike="noStrike" dirty="0">
                          <a:solidFill>
                            <a:srgbClr val="000000"/>
                          </a:solidFill>
                          <a:latin typeface="Arial"/>
                        </a:rPr>
                        <a:t>1.7</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r>
              <a:tr h="402457">
                <a:tc>
                  <a:txBody>
                    <a:bodyPr/>
                    <a:lstStyle/>
                    <a:p>
                      <a:pPr algn="l" rtl="0" fontAlgn="ctr"/>
                      <a:r>
                        <a:rPr lang="mn-MN" sz="2000" b="0" i="0" u="none" strike="noStrike">
                          <a:solidFill>
                            <a:srgbClr val="000000"/>
                          </a:solidFill>
                          <a:latin typeface="Arial"/>
                        </a:rPr>
                        <a:t>2000-с дээш</a:t>
                      </a:r>
                    </a:p>
                  </a:txBody>
                  <a:tcPr marL="342900"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D9E1F2"/>
                    </a:solidFill>
                  </a:tcPr>
                </a:tc>
                <a:tc>
                  <a:txBody>
                    <a:bodyPr/>
                    <a:lstStyle/>
                    <a:p>
                      <a:pPr algn="ctr" rtl="0" fontAlgn="ctr"/>
                      <a:r>
                        <a:rPr lang="en-US" sz="2000" b="0" i="0" u="none" strike="noStrike">
                          <a:solidFill>
                            <a:srgbClr val="000000"/>
                          </a:solidFill>
                          <a:latin typeface="Arial"/>
                        </a:rPr>
                        <a:t>52</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D9E1F2"/>
                    </a:solidFill>
                  </a:tcPr>
                </a:tc>
                <a:tc>
                  <a:txBody>
                    <a:bodyPr/>
                    <a:lstStyle/>
                    <a:p>
                      <a:pPr algn="ctr" rtl="0" fontAlgn="ctr"/>
                      <a:r>
                        <a:rPr lang="en-US" sz="2000" b="0" i="0" u="none" strike="noStrike">
                          <a:solidFill>
                            <a:srgbClr val="000000"/>
                          </a:solidFill>
                          <a:latin typeface="Arial"/>
                        </a:rPr>
                        <a:t>66</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D9E1F2"/>
                    </a:solidFill>
                  </a:tcPr>
                </a:tc>
                <a:tc>
                  <a:txBody>
                    <a:bodyPr/>
                    <a:lstStyle/>
                    <a:p>
                      <a:pPr algn="ctr" rtl="0" fontAlgn="ctr"/>
                      <a:r>
                        <a:rPr lang="en-US" sz="2000" b="0" i="0" u="none" strike="noStrike">
                          <a:solidFill>
                            <a:srgbClr val="000000"/>
                          </a:solidFill>
                          <a:latin typeface="Arial"/>
                        </a:rPr>
                        <a:t>0.7</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D9E1F2"/>
                    </a:solidFill>
                  </a:tcPr>
                </a:tc>
                <a:tc>
                  <a:txBody>
                    <a:bodyPr/>
                    <a:lstStyle/>
                    <a:p>
                      <a:pPr algn="ctr" rtl="0" fontAlgn="ctr"/>
                      <a:r>
                        <a:rPr lang="en-US" sz="2000" b="0" i="0" u="none" strike="noStrike" dirty="0">
                          <a:solidFill>
                            <a:srgbClr val="000000"/>
                          </a:solidFill>
                          <a:latin typeface="Arial"/>
                        </a:rPr>
                        <a:t>0.8</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D9E1F2"/>
                    </a:solidFill>
                  </a:tcPr>
                </a:tc>
              </a:tr>
            </a:tbl>
          </a:graphicData>
        </a:graphic>
      </p:graphicFrame>
    </p:spTree>
    <p:extLst>
      <p:ext uri="{BB962C8B-B14F-4D97-AF65-F5344CB8AC3E}">
        <p14:creationId xmlns="" xmlns:p14="http://schemas.microsoft.com/office/powerpoint/2010/main" val="1237999552"/>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9C882CF5-28DA-4721-A856-BBC823FE6AC7}" type="slidenum">
              <a:rPr lang="en-US" smtClean="0"/>
              <a:pPr>
                <a:defRPr/>
              </a:pPr>
              <a:t>4</a:t>
            </a:fld>
            <a:endParaRPr lang="en-US"/>
          </a:p>
        </p:txBody>
      </p:sp>
      <p:sp>
        <p:nvSpPr>
          <p:cNvPr id="7" name="Rectangle 6"/>
          <p:cNvSpPr/>
          <p:nvPr/>
        </p:nvSpPr>
        <p:spPr>
          <a:xfrm>
            <a:off x="2834239" y="227067"/>
            <a:ext cx="6629400" cy="892552"/>
          </a:xfrm>
          <a:prstGeom prst="rect">
            <a:avLst/>
          </a:prstGeom>
        </p:spPr>
        <p:txBody>
          <a:bodyPr wrap="square">
            <a:spAutoFit/>
          </a:bodyPr>
          <a:lstStyle/>
          <a:p>
            <a:pPr algn="ctr">
              <a:defRPr/>
            </a:pPr>
            <a:r>
              <a:rPr lang="mn-MN" sz="2400" b="1" dirty="0">
                <a:solidFill>
                  <a:srgbClr val="002060"/>
                </a:solidFill>
                <a:latin typeface="Arial" panose="020B0604020202020204" pitchFamily="34" charset="0"/>
                <a:cs typeface="Arial" panose="020B0604020202020204" pitchFamily="34" charset="0"/>
              </a:rPr>
              <a:t>Малын тоо </a:t>
            </a:r>
            <a:r>
              <a:rPr lang="mn-MN" sz="2800" b="1" dirty="0">
                <a:solidFill>
                  <a:srgbClr val="002060"/>
                </a:solidFill>
                <a:latin typeface="Arial" panose="020B0604020202020204" pitchFamily="34" charset="0"/>
                <a:cs typeface="Arial" panose="020B0604020202020204" pitchFamily="34" charset="0"/>
              </a:rPr>
              <a:t>201</a:t>
            </a:r>
            <a:r>
              <a:rPr lang="en-US" sz="2800" b="1" dirty="0">
                <a:solidFill>
                  <a:srgbClr val="002060"/>
                </a:solidFill>
                <a:latin typeface="Arial" panose="020B0604020202020204" pitchFamily="34" charset="0"/>
                <a:cs typeface="Arial" panose="020B0604020202020204" pitchFamily="34" charset="0"/>
              </a:rPr>
              <a:t>7</a:t>
            </a:r>
            <a:r>
              <a:rPr lang="mn-MN" sz="2800" b="1" dirty="0">
                <a:solidFill>
                  <a:srgbClr val="002060"/>
                </a:solidFill>
                <a:latin typeface="Arial" panose="020B0604020202020204" pitchFamily="34" charset="0"/>
                <a:cs typeface="Arial" panose="020B0604020202020204" pitchFamily="34" charset="0"/>
              </a:rPr>
              <a:t> </a:t>
            </a:r>
            <a:r>
              <a:rPr lang="mn-MN" sz="2400" b="1" dirty="0">
                <a:solidFill>
                  <a:srgbClr val="002060"/>
                </a:solidFill>
                <a:latin typeface="Arial" panose="020B0604020202020204" pitchFamily="34" charset="0"/>
                <a:cs typeface="Arial" panose="020B0604020202020204" pitchFamily="34" charset="0"/>
              </a:rPr>
              <a:t>онд </a:t>
            </a:r>
            <a:r>
              <a:rPr lang="mn-MN" sz="2400" b="1" dirty="0" smtClean="0">
                <a:solidFill>
                  <a:srgbClr val="002060"/>
                </a:solidFill>
                <a:latin typeface="Arial" panose="020B0604020202020204" pitchFamily="34" charset="0"/>
                <a:cs typeface="Arial" panose="020B0604020202020204" pitchFamily="34" charset="0"/>
              </a:rPr>
              <a:t>3593,0</a:t>
            </a:r>
            <a:r>
              <a:rPr lang="mn-MN" sz="2800" b="1" dirty="0" smtClean="0">
                <a:solidFill>
                  <a:srgbClr val="002060"/>
                </a:solidFill>
                <a:latin typeface="Arial" panose="020B0604020202020204" pitchFamily="34" charset="0"/>
                <a:cs typeface="Arial" panose="020B0604020202020204" pitchFamily="34" charset="0"/>
              </a:rPr>
              <a:t> </a:t>
            </a:r>
            <a:r>
              <a:rPr lang="mn-MN" sz="2400" dirty="0" smtClean="0">
                <a:solidFill>
                  <a:srgbClr val="002060"/>
                </a:solidFill>
                <a:latin typeface="Arial" panose="020B0604020202020204" pitchFamily="34" charset="0"/>
                <a:cs typeface="Arial" panose="020B0604020202020204" pitchFamily="34" charset="0"/>
              </a:rPr>
              <a:t>мянган</a:t>
            </a:r>
            <a:r>
              <a:rPr lang="mn-MN" sz="2400" b="1" dirty="0" smtClean="0">
                <a:solidFill>
                  <a:srgbClr val="002060"/>
                </a:solidFill>
                <a:latin typeface="Arial" panose="020B0604020202020204" pitchFamily="34" charset="0"/>
                <a:cs typeface="Arial" panose="020B0604020202020204" pitchFamily="34" charset="0"/>
              </a:rPr>
              <a:t> </a:t>
            </a:r>
            <a:r>
              <a:rPr lang="mn-MN" sz="2400" b="1" dirty="0">
                <a:solidFill>
                  <a:srgbClr val="002060"/>
                </a:solidFill>
                <a:latin typeface="Arial" panose="020B0604020202020204" pitchFamily="34" charset="0"/>
                <a:cs typeface="Arial" panose="020B0604020202020204" pitchFamily="34" charset="0"/>
              </a:rPr>
              <a:t>толгой болж, хамгийн дээд хэмжээндээ хүрлээ.</a:t>
            </a:r>
            <a:endParaRPr lang="en-US" sz="2400" b="1" dirty="0">
              <a:solidFill>
                <a:srgbClr val="002060"/>
              </a:solidFill>
              <a:latin typeface="Arial" panose="020B0604020202020204" pitchFamily="34" charset="0"/>
              <a:cs typeface="Arial" panose="020B0604020202020204" pitchFamily="34" charset="0"/>
            </a:endParaRPr>
          </a:p>
        </p:txBody>
      </p:sp>
      <p:graphicFrame>
        <p:nvGraphicFramePr>
          <p:cNvPr id="42" name="Diagram 41">
            <a:extLst>
              <a:ext uri="{FF2B5EF4-FFF2-40B4-BE49-F238E27FC236}">
                <a16:creationId xmlns="" xmlns:a16="http://schemas.microsoft.com/office/drawing/2014/main" id="{2719F24E-4B15-4A21-9ACE-06D73FC5C8A3}"/>
              </a:ext>
            </a:extLst>
          </p:cNvPr>
          <p:cNvGraphicFramePr/>
          <p:nvPr>
            <p:extLst>
              <p:ext uri="{D42A27DB-BD31-4B8C-83A1-F6EECF244321}">
                <p14:modId xmlns="" xmlns:p14="http://schemas.microsoft.com/office/powerpoint/2010/main" val="3516851938"/>
              </p:ext>
            </p:extLst>
          </p:nvPr>
        </p:nvGraphicFramePr>
        <p:xfrm>
          <a:off x="8047024" y="4617227"/>
          <a:ext cx="2743200" cy="106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6" name="Chart 25"/>
          <p:cNvGraphicFramePr/>
          <p:nvPr/>
        </p:nvGraphicFramePr>
        <p:xfrm>
          <a:off x="1219200" y="1295400"/>
          <a:ext cx="10287000" cy="1905000"/>
        </p:xfrm>
        <a:graphic>
          <a:graphicData uri="http://schemas.openxmlformats.org/drawingml/2006/chart">
            <c:chart xmlns:c="http://schemas.openxmlformats.org/drawingml/2006/chart" xmlns:r="http://schemas.openxmlformats.org/officeDocument/2006/relationships" r:id="rId7"/>
          </a:graphicData>
        </a:graphic>
      </p:graphicFrame>
      <p:sp>
        <p:nvSpPr>
          <p:cNvPr id="8" name="Rectangle 7"/>
          <p:cNvSpPr/>
          <p:nvPr/>
        </p:nvSpPr>
        <p:spPr>
          <a:xfrm>
            <a:off x="1295400" y="3886200"/>
            <a:ext cx="10210800" cy="2062103"/>
          </a:xfrm>
          <a:prstGeom prst="rect">
            <a:avLst/>
          </a:prstGeom>
        </p:spPr>
        <p:txBody>
          <a:bodyPr wrap="square">
            <a:spAutoFit/>
          </a:bodyPr>
          <a:lstStyle/>
          <a:p>
            <a:pPr algn="ctr"/>
            <a:r>
              <a:rPr lang="mn-MN" sz="3200" dirty="0" smtClean="0">
                <a:solidFill>
                  <a:schemeClr val="accent1"/>
                </a:solidFill>
              </a:rPr>
              <a:t>Дундговь аймаг 2017 оны жилийн эцэст 3593.0 мянган толгой мал тоолуулсан нь өмнөх оноос 533.1 мянган толгой буюу 17.4 хувиар өссөн байна. </a:t>
            </a:r>
            <a:r>
              <a:rPr lang="en-US" sz="3200" dirty="0" smtClean="0">
                <a:solidFill>
                  <a:schemeClr val="accent1"/>
                </a:solidFill>
              </a:rPr>
              <a:t> 2010 </a:t>
            </a:r>
            <a:r>
              <a:rPr lang="mn-MN" sz="3200" dirty="0" smtClean="0">
                <a:solidFill>
                  <a:schemeClr val="accent1"/>
                </a:solidFill>
              </a:rPr>
              <a:t>оноос хойш малын тоо тогтмол өсч байна.</a:t>
            </a:r>
            <a:endParaRPr lang="en-US" sz="3200" dirty="0">
              <a:solidFill>
                <a:schemeClr val="accent1"/>
              </a:solidFill>
            </a:endParaRPr>
          </a:p>
        </p:txBody>
      </p:sp>
    </p:spTree>
    <p:extLst>
      <p:ext uri="{BB962C8B-B14F-4D97-AF65-F5344CB8AC3E}">
        <p14:creationId xmlns="" xmlns:p14="http://schemas.microsoft.com/office/powerpoint/2010/main" val="2067793668"/>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C:\Users\user\Desktop\Untitled-1.jpg"/>
          <p:cNvPicPr>
            <a:picLocks noChangeAspect="1" noChangeArrowheads="1"/>
          </p:cNvPicPr>
          <p:nvPr/>
        </p:nvPicPr>
        <p:blipFill>
          <a:blip r:embed="rId2" cstate="print"/>
          <a:srcRect/>
          <a:stretch>
            <a:fillRect/>
          </a:stretch>
        </p:blipFill>
        <p:spPr bwMode="auto">
          <a:xfrm>
            <a:off x="0" y="0"/>
            <a:ext cx="12232371" cy="6858000"/>
          </a:xfrm>
          <a:prstGeom prst="rect">
            <a:avLst/>
          </a:prstGeom>
          <a:noFill/>
        </p:spPr>
      </p:pic>
      <p:pic>
        <p:nvPicPr>
          <p:cNvPr id="8" name="Picture 2" descr="https://encrypted-tbn2.gstatic.com/images?q=tbn:ANd9GcSBnF4o2p1xHNpuys8eVxcYb-Ukv--AyMXxp5wgTQjSi-huLm1o"/>
          <p:cNvPicPr>
            <a:picLocks noChangeAspect="1" noChangeArrowheads="1"/>
          </p:cNvPicPr>
          <p:nvPr/>
        </p:nvPicPr>
        <p:blipFill>
          <a:blip r:embed="rId3" cstate="print"/>
          <a:srcRect b="5598"/>
          <a:stretch>
            <a:fillRect/>
          </a:stretch>
        </p:blipFill>
        <p:spPr bwMode="auto">
          <a:xfrm>
            <a:off x="1598681" y="1199607"/>
            <a:ext cx="1993464" cy="1043453"/>
          </a:xfrm>
          <a:prstGeom prst="rect">
            <a:avLst/>
          </a:prstGeom>
          <a:noFill/>
        </p:spPr>
      </p:pic>
      <p:graphicFrame>
        <p:nvGraphicFramePr>
          <p:cNvPr id="9" name="Diagram 8"/>
          <p:cNvGraphicFramePr/>
          <p:nvPr>
            <p:extLst>
              <p:ext uri="{D42A27DB-BD31-4B8C-83A1-F6EECF244321}">
                <p14:modId xmlns:p14="http://schemas.microsoft.com/office/powerpoint/2010/main" xmlns="" val="3201165756"/>
              </p:ext>
            </p:extLst>
          </p:nvPr>
        </p:nvGraphicFramePr>
        <p:xfrm>
          <a:off x="3910148" y="1293223"/>
          <a:ext cx="3657600" cy="106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a:xfrm>
            <a:off x="5794103" y="1149533"/>
            <a:ext cx="914400" cy="276999"/>
          </a:xfrm>
          <a:prstGeom prst="rect">
            <a:avLst/>
          </a:prstGeom>
          <a:noFill/>
        </p:spPr>
        <p:txBody>
          <a:bodyPr wrap="square" rtlCol="0">
            <a:spAutoFit/>
          </a:bodyPr>
          <a:lstStyle/>
          <a:p>
            <a:r>
              <a:rPr lang="mn-MN" sz="1200" b="1" dirty="0" smtClean="0">
                <a:latin typeface="Arial" pitchFamily="34" charset="0"/>
                <a:cs typeface="Arial" pitchFamily="34" charset="0"/>
              </a:rPr>
              <a:t>201</a:t>
            </a:r>
            <a:r>
              <a:rPr lang="en-US" sz="1200" b="1" dirty="0" smtClean="0">
                <a:latin typeface="Arial" pitchFamily="34" charset="0"/>
                <a:cs typeface="Arial" pitchFamily="34" charset="0"/>
              </a:rPr>
              <a:t>7</a:t>
            </a:r>
            <a:endParaRPr lang="en-US" sz="1200" b="1" dirty="0">
              <a:latin typeface="Arial" pitchFamily="34" charset="0"/>
              <a:cs typeface="Arial" pitchFamily="34" charset="0"/>
            </a:endParaRPr>
          </a:p>
        </p:txBody>
      </p:sp>
      <p:sp>
        <p:nvSpPr>
          <p:cNvPr id="11" name="TextBox 10"/>
          <p:cNvSpPr txBox="1"/>
          <p:nvPr/>
        </p:nvSpPr>
        <p:spPr>
          <a:xfrm>
            <a:off x="3982720" y="1404259"/>
            <a:ext cx="914400" cy="276999"/>
          </a:xfrm>
          <a:prstGeom prst="rect">
            <a:avLst/>
          </a:prstGeom>
          <a:noFill/>
        </p:spPr>
        <p:txBody>
          <a:bodyPr wrap="square" rtlCol="0">
            <a:spAutoFit/>
          </a:bodyPr>
          <a:lstStyle/>
          <a:p>
            <a:r>
              <a:rPr lang="mn-MN" sz="1200" b="1" dirty="0" smtClean="0">
                <a:latin typeface="Arial" pitchFamily="34" charset="0"/>
                <a:cs typeface="Arial" pitchFamily="34" charset="0"/>
              </a:rPr>
              <a:t>201</a:t>
            </a:r>
            <a:r>
              <a:rPr lang="en-US" sz="1200" b="1" dirty="0" smtClean="0">
                <a:latin typeface="Arial" pitchFamily="34" charset="0"/>
                <a:cs typeface="Arial" pitchFamily="34" charset="0"/>
              </a:rPr>
              <a:t>6</a:t>
            </a:r>
            <a:endParaRPr lang="mn-MN" sz="1200" b="1" dirty="0">
              <a:latin typeface="Arial" pitchFamily="34" charset="0"/>
              <a:cs typeface="Arial" pitchFamily="34" charset="0"/>
            </a:endParaRPr>
          </a:p>
        </p:txBody>
      </p:sp>
      <p:sp>
        <p:nvSpPr>
          <p:cNvPr id="12" name="TextBox 11"/>
          <p:cNvSpPr txBox="1"/>
          <p:nvPr/>
        </p:nvSpPr>
        <p:spPr>
          <a:xfrm>
            <a:off x="7329713" y="1356362"/>
            <a:ext cx="4572000" cy="276999"/>
          </a:xfrm>
          <a:prstGeom prst="rect">
            <a:avLst/>
          </a:prstGeom>
          <a:noFill/>
        </p:spPr>
        <p:txBody>
          <a:bodyPr wrap="square" rtlCol="0">
            <a:spAutoFit/>
          </a:bodyPr>
          <a:lstStyle/>
          <a:p>
            <a:r>
              <a:rPr lang="en-US" sz="1200" b="1" dirty="0" smtClean="0">
                <a:solidFill>
                  <a:srgbClr val="C00000"/>
                </a:solidFill>
                <a:latin typeface="Arial" pitchFamily="34" charset="0"/>
                <a:cs typeface="Arial" pitchFamily="34" charset="0"/>
              </a:rPr>
              <a:t>23.1 </a:t>
            </a:r>
            <a:r>
              <a:rPr lang="mn-MN" sz="1200" dirty="0" smtClean="0">
                <a:latin typeface="Arial" pitchFamily="34" charset="0"/>
                <a:cs typeface="Arial" pitchFamily="34" charset="0"/>
              </a:rPr>
              <a:t>мянган </a:t>
            </a:r>
            <a:r>
              <a:rPr lang="mn-MN" sz="1200" dirty="0">
                <a:latin typeface="Arial" pitchFamily="34" charset="0"/>
                <a:cs typeface="Arial" pitchFamily="34" charset="0"/>
              </a:rPr>
              <a:t>толгой буюу </a:t>
            </a:r>
            <a:r>
              <a:rPr lang="en-US" sz="1200" dirty="0" smtClean="0">
                <a:latin typeface="Arial" pitchFamily="34" charset="0"/>
                <a:cs typeface="Arial" pitchFamily="34" charset="0"/>
              </a:rPr>
              <a:t> </a:t>
            </a:r>
            <a:r>
              <a:rPr lang="en-US" sz="1200" dirty="0" smtClean="0">
                <a:solidFill>
                  <a:srgbClr val="FF0000"/>
                </a:solidFill>
                <a:latin typeface="Arial" pitchFamily="34" charset="0"/>
                <a:cs typeface="Arial" pitchFamily="34" charset="0"/>
              </a:rPr>
              <a:t>16.9</a:t>
            </a:r>
            <a:r>
              <a:rPr lang="en-US" sz="1200" b="1" dirty="0" smtClean="0">
                <a:solidFill>
                  <a:srgbClr val="FF0000"/>
                </a:solidFill>
                <a:latin typeface="Arial" pitchFamily="34" charset="0"/>
                <a:cs typeface="Arial" pitchFamily="34" charset="0"/>
              </a:rPr>
              <a:t> </a:t>
            </a:r>
            <a:r>
              <a:rPr lang="mn-MN" sz="1200" dirty="0" smtClean="0">
                <a:latin typeface="Arial" pitchFamily="34" charset="0"/>
                <a:cs typeface="Arial" pitchFamily="34" charset="0"/>
              </a:rPr>
              <a:t>хувиар</a:t>
            </a:r>
            <a:endParaRPr lang="en-US" sz="1200" dirty="0">
              <a:latin typeface="Arial" pitchFamily="34" charset="0"/>
              <a:cs typeface="Arial" pitchFamily="34" charset="0"/>
            </a:endParaRPr>
          </a:p>
        </p:txBody>
      </p:sp>
      <p:pic>
        <p:nvPicPr>
          <p:cNvPr id="13" name="Picture 4" descr="https://encrypted-tbn1.gstatic.com/images?q=tbn:ANd9GcSpR_INJN_11CPqMTI0m3xaQzansiqWQwAcyJVbom5kUwbxjEuv"/>
          <p:cNvPicPr>
            <a:picLocks noChangeAspect="1" noChangeArrowheads="1"/>
          </p:cNvPicPr>
          <p:nvPr/>
        </p:nvPicPr>
        <p:blipFill>
          <a:blip r:embed="rId8" cstate="print"/>
          <a:srcRect/>
          <a:stretch>
            <a:fillRect/>
          </a:stretch>
        </p:blipFill>
        <p:spPr bwMode="auto">
          <a:xfrm>
            <a:off x="1616097" y="2221324"/>
            <a:ext cx="1993464" cy="1046569"/>
          </a:xfrm>
          <a:prstGeom prst="rect">
            <a:avLst/>
          </a:prstGeom>
          <a:noFill/>
        </p:spPr>
      </p:pic>
      <p:graphicFrame>
        <p:nvGraphicFramePr>
          <p:cNvPr id="14" name="Diagram 13"/>
          <p:cNvGraphicFramePr/>
          <p:nvPr>
            <p:extLst/>
          </p:nvPr>
        </p:nvGraphicFramePr>
        <p:xfrm>
          <a:off x="3747589" y="2312126"/>
          <a:ext cx="3759200" cy="1219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5" name="TextBox 14"/>
          <p:cNvSpPr txBox="1"/>
          <p:nvPr/>
        </p:nvSpPr>
        <p:spPr>
          <a:xfrm>
            <a:off x="5866673" y="2140133"/>
            <a:ext cx="914400" cy="276999"/>
          </a:xfrm>
          <a:prstGeom prst="rect">
            <a:avLst/>
          </a:prstGeom>
          <a:noFill/>
        </p:spPr>
        <p:txBody>
          <a:bodyPr wrap="square" rtlCol="0">
            <a:spAutoFit/>
          </a:bodyPr>
          <a:lstStyle/>
          <a:p>
            <a:r>
              <a:rPr lang="mn-MN" sz="1200" b="1" dirty="0" smtClean="0">
                <a:latin typeface="Arial" pitchFamily="34" charset="0"/>
                <a:cs typeface="Arial" pitchFamily="34" charset="0"/>
              </a:rPr>
              <a:t>201</a:t>
            </a:r>
            <a:r>
              <a:rPr lang="en-US" sz="1200" b="1" dirty="0" smtClean="0">
                <a:latin typeface="Arial" pitchFamily="34" charset="0"/>
                <a:cs typeface="Arial" pitchFamily="34" charset="0"/>
              </a:rPr>
              <a:t>7</a:t>
            </a:r>
            <a:endParaRPr lang="en-US" sz="1200" b="1" dirty="0">
              <a:latin typeface="Arial" pitchFamily="34" charset="0"/>
              <a:cs typeface="Arial" pitchFamily="34" charset="0"/>
            </a:endParaRPr>
          </a:p>
        </p:txBody>
      </p:sp>
      <p:sp>
        <p:nvSpPr>
          <p:cNvPr id="16" name="TextBox 15"/>
          <p:cNvSpPr txBox="1"/>
          <p:nvPr/>
        </p:nvSpPr>
        <p:spPr>
          <a:xfrm>
            <a:off x="3846285" y="2562499"/>
            <a:ext cx="914400" cy="276999"/>
          </a:xfrm>
          <a:prstGeom prst="rect">
            <a:avLst/>
          </a:prstGeom>
          <a:noFill/>
        </p:spPr>
        <p:txBody>
          <a:bodyPr wrap="square" rtlCol="0">
            <a:spAutoFit/>
          </a:bodyPr>
          <a:lstStyle/>
          <a:p>
            <a:r>
              <a:rPr lang="mn-MN" sz="1200" b="1" dirty="0" smtClean="0">
                <a:latin typeface="Arial" pitchFamily="34" charset="0"/>
                <a:cs typeface="Arial" pitchFamily="34" charset="0"/>
              </a:rPr>
              <a:t>201</a:t>
            </a:r>
            <a:r>
              <a:rPr lang="en-US" sz="1200" b="1" dirty="0" smtClean="0">
                <a:latin typeface="Arial" pitchFamily="34" charset="0"/>
                <a:cs typeface="Arial" pitchFamily="34" charset="0"/>
              </a:rPr>
              <a:t>6</a:t>
            </a:r>
            <a:endParaRPr lang="en-US" sz="1200" b="1" dirty="0">
              <a:latin typeface="Arial" pitchFamily="34" charset="0"/>
              <a:cs typeface="Arial" pitchFamily="34" charset="0"/>
            </a:endParaRPr>
          </a:p>
        </p:txBody>
      </p:sp>
      <p:sp>
        <p:nvSpPr>
          <p:cNvPr id="17" name="TextBox 16"/>
          <p:cNvSpPr txBox="1"/>
          <p:nvPr/>
        </p:nvSpPr>
        <p:spPr>
          <a:xfrm>
            <a:off x="7294880" y="2425339"/>
            <a:ext cx="4572000" cy="276999"/>
          </a:xfrm>
          <a:prstGeom prst="rect">
            <a:avLst/>
          </a:prstGeom>
          <a:noFill/>
        </p:spPr>
        <p:txBody>
          <a:bodyPr wrap="square" rtlCol="0">
            <a:spAutoFit/>
          </a:bodyPr>
          <a:lstStyle/>
          <a:p>
            <a:r>
              <a:rPr lang="en-US" sz="1200" b="1" dirty="0" smtClean="0">
                <a:solidFill>
                  <a:srgbClr val="C00000"/>
                </a:solidFill>
                <a:latin typeface="Arial" pitchFamily="34" charset="0"/>
                <a:cs typeface="Arial" pitchFamily="34" charset="0"/>
              </a:rPr>
              <a:t>12.6  </a:t>
            </a:r>
            <a:r>
              <a:rPr lang="mn-MN" sz="1200" dirty="0">
                <a:latin typeface="Arial" pitchFamily="34" charset="0"/>
                <a:cs typeface="Arial" pitchFamily="34" charset="0"/>
              </a:rPr>
              <a:t>мянган толгой буюу </a:t>
            </a:r>
            <a:r>
              <a:rPr lang="en-US" sz="1200" b="1" dirty="0" smtClean="0">
                <a:solidFill>
                  <a:srgbClr val="C00000"/>
                </a:solidFill>
                <a:latin typeface="Arial" pitchFamily="34" charset="0"/>
                <a:cs typeface="Arial" pitchFamily="34" charset="0"/>
              </a:rPr>
              <a:t>20.1 </a:t>
            </a:r>
            <a:r>
              <a:rPr lang="mn-MN" sz="1200" dirty="0" smtClean="0">
                <a:latin typeface="Arial" pitchFamily="34" charset="0"/>
                <a:cs typeface="Arial" pitchFamily="34" charset="0"/>
              </a:rPr>
              <a:t>хувиар</a:t>
            </a:r>
            <a:endParaRPr lang="en-US" sz="1200" dirty="0">
              <a:latin typeface="Arial" pitchFamily="34" charset="0"/>
              <a:cs typeface="Arial" pitchFamily="34" charset="0"/>
            </a:endParaRPr>
          </a:p>
        </p:txBody>
      </p:sp>
      <p:pic>
        <p:nvPicPr>
          <p:cNvPr id="18" name="Picture 2" descr="https://encrypted-tbn3.gstatic.com/images?q=tbn:ANd9GcT4PMqbHqbubERrROL9APYy1teut4OkUUswW-jHYkvh4-9RQQh9"/>
          <p:cNvPicPr>
            <a:picLocks noChangeAspect="1" noChangeArrowheads="1"/>
          </p:cNvPicPr>
          <p:nvPr/>
        </p:nvPicPr>
        <p:blipFill>
          <a:blip r:embed="rId13" cstate="print"/>
          <a:srcRect/>
          <a:stretch>
            <a:fillRect/>
          </a:stretch>
        </p:blipFill>
        <p:spPr bwMode="auto">
          <a:xfrm>
            <a:off x="1616098" y="3322402"/>
            <a:ext cx="1990047" cy="1046558"/>
          </a:xfrm>
          <a:prstGeom prst="rect">
            <a:avLst/>
          </a:prstGeom>
          <a:noFill/>
        </p:spPr>
      </p:pic>
      <p:graphicFrame>
        <p:nvGraphicFramePr>
          <p:cNvPr id="19" name="Diagram 18"/>
          <p:cNvGraphicFramePr/>
          <p:nvPr>
            <p:extLst/>
          </p:nvPr>
        </p:nvGraphicFramePr>
        <p:xfrm>
          <a:off x="3869509" y="3298371"/>
          <a:ext cx="3657600" cy="12192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20" name="TextBox 19"/>
          <p:cNvSpPr txBox="1"/>
          <p:nvPr/>
        </p:nvSpPr>
        <p:spPr>
          <a:xfrm>
            <a:off x="5849257" y="3180808"/>
            <a:ext cx="914400" cy="276999"/>
          </a:xfrm>
          <a:prstGeom prst="rect">
            <a:avLst/>
          </a:prstGeom>
          <a:noFill/>
        </p:spPr>
        <p:txBody>
          <a:bodyPr wrap="square" rtlCol="0">
            <a:spAutoFit/>
          </a:bodyPr>
          <a:lstStyle/>
          <a:p>
            <a:r>
              <a:rPr lang="mn-MN" sz="1200" b="1" dirty="0" smtClean="0">
                <a:latin typeface="Arial" pitchFamily="34" charset="0"/>
                <a:cs typeface="Arial" pitchFamily="34" charset="0"/>
              </a:rPr>
              <a:t>201</a:t>
            </a:r>
            <a:r>
              <a:rPr lang="en-US" sz="1200" b="1" dirty="0" smtClean="0">
                <a:latin typeface="Arial" pitchFamily="34" charset="0"/>
                <a:cs typeface="Arial" pitchFamily="34" charset="0"/>
              </a:rPr>
              <a:t>7</a:t>
            </a:r>
            <a:endParaRPr lang="en-US" sz="1200" b="1" dirty="0">
              <a:latin typeface="Arial" pitchFamily="34" charset="0"/>
              <a:cs typeface="Arial" pitchFamily="34" charset="0"/>
            </a:endParaRPr>
          </a:p>
        </p:txBody>
      </p:sp>
      <p:sp>
        <p:nvSpPr>
          <p:cNvPr id="21" name="TextBox 20"/>
          <p:cNvSpPr txBox="1"/>
          <p:nvPr/>
        </p:nvSpPr>
        <p:spPr>
          <a:xfrm>
            <a:off x="3985624" y="3522620"/>
            <a:ext cx="914400" cy="276999"/>
          </a:xfrm>
          <a:prstGeom prst="rect">
            <a:avLst/>
          </a:prstGeom>
          <a:noFill/>
        </p:spPr>
        <p:txBody>
          <a:bodyPr wrap="square" rtlCol="0">
            <a:spAutoFit/>
          </a:bodyPr>
          <a:lstStyle/>
          <a:p>
            <a:r>
              <a:rPr lang="mn-MN" sz="1200" b="1" dirty="0" smtClean="0">
                <a:latin typeface="Arial" pitchFamily="34" charset="0"/>
                <a:cs typeface="Arial" pitchFamily="34" charset="0"/>
              </a:rPr>
              <a:t>201</a:t>
            </a:r>
            <a:r>
              <a:rPr lang="en-US" sz="1200" b="1" dirty="0" smtClean="0">
                <a:latin typeface="Arial" pitchFamily="34" charset="0"/>
                <a:cs typeface="Arial" pitchFamily="34" charset="0"/>
              </a:rPr>
              <a:t>6</a:t>
            </a:r>
            <a:endParaRPr lang="en-US" sz="1200" b="1" dirty="0">
              <a:latin typeface="Arial" pitchFamily="34" charset="0"/>
              <a:cs typeface="Arial" pitchFamily="34" charset="0"/>
            </a:endParaRPr>
          </a:p>
        </p:txBody>
      </p:sp>
      <p:sp>
        <p:nvSpPr>
          <p:cNvPr id="22" name="TextBox 21"/>
          <p:cNvSpPr txBox="1"/>
          <p:nvPr/>
        </p:nvSpPr>
        <p:spPr>
          <a:xfrm>
            <a:off x="7620000" y="3337060"/>
            <a:ext cx="4572000" cy="276999"/>
          </a:xfrm>
          <a:prstGeom prst="rect">
            <a:avLst/>
          </a:prstGeom>
          <a:noFill/>
        </p:spPr>
        <p:txBody>
          <a:bodyPr wrap="square" rtlCol="0">
            <a:spAutoFit/>
          </a:bodyPr>
          <a:lstStyle/>
          <a:p>
            <a:r>
              <a:rPr lang="en-US" sz="1200" b="1" dirty="0" smtClean="0">
                <a:solidFill>
                  <a:srgbClr val="C00000"/>
                </a:solidFill>
                <a:latin typeface="Arial" pitchFamily="34" charset="0"/>
                <a:cs typeface="Arial" pitchFamily="34" charset="0"/>
              </a:rPr>
              <a:t>2.9 </a:t>
            </a:r>
            <a:r>
              <a:rPr lang="mn-MN" sz="1200" dirty="0">
                <a:latin typeface="Arial" pitchFamily="34" charset="0"/>
                <a:cs typeface="Arial" pitchFamily="34" charset="0"/>
              </a:rPr>
              <a:t>мянган толгой буюу</a:t>
            </a:r>
            <a:r>
              <a:rPr lang="en-US" sz="1200" dirty="0" smtClean="0">
                <a:latin typeface="Arial" pitchFamily="34" charset="0"/>
                <a:cs typeface="Arial" pitchFamily="34" charset="0"/>
              </a:rPr>
              <a:t> </a:t>
            </a:r>
            <a:r>
              <a:rPr lang="en-US" sz="1200" b="1" dirty="0" smtClean="0">
                <a:solidFill>
                  <a:srgbClr val="C00000"/>
                </a:solidFill>
                <a:latin typeface="Arial" pitchFamily="34" charset="0"/>
                <a:cs typeface="Arial" pitchFamily="34" charset="0"/>
              </a:rPr>
              <a:t>8.7 </a:t>
            </a:r>
            <a:r>
              <a:rPr lang="mn-MN" sz="1200" dirty="0" smtClean="0">
                <a:latin typeface="Arial" pitchFamily="34" charset="0"/>
                <a:cs typeface="Arial" pitchFamily="34" charset="0"/>
              </a:rPr>
              <a:t>хувиар</a:t>
            </a:r>
            <a:endParaRPr lang="en-US" sz="1200" dirty="0">
              <a:latin typeface="Arial" pitchFamily="34" charset="0"/>
              <a:cs typeface="Arial" pitchFamily="34" charset="0"/>
            </a:endParaRPr>
          </a:p>
        </p:txBody>
      </p:sp>
      <p:graphicFrame>
        <p:nvGraphicFramePr>
          <p:cNvPr id="23" name="Diagram 22"/>
          <p:cNvGraphicFramePr/>
          <p:nvPr>
            <p:extLst>
              <p:ext uri="{D42A27DB-BD31-4B8C-83A1-F6EECF244321}">
                <p14:modId xmlns:p14="http://schemas.microsoft.com/office/powerpoint/2010/main" xmlns="" val="46282455"/>
              </p:ext>
            </p:extLst>
          </p:nvPr>
        </p:nvGraphicFramePr>
        <p:xfrm>
          <a:off x="3947885" y="4391297"/>
          <a:ext cx="3962400" cy="11430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4" name="TextBox 23"/>
          <p:cNvSpPr txBox="1"/>
          <p:nvPr/>
        </p:nvSpPr>
        <p:spPr>
          <a:xfrm>
            <a:off x="6006011" y="4325985"/>
            <a:ext cx="914400" cy="276999"/>
          </a:xfrm>
          <a:prstGeom prst="rect">
            <a:avLst/>
          </a:prstGeom>
          <a:noFill/>
        </p:spPr>
        <p:txBody>
          <a:bodyPr wrap="square" rtlCol="0">
            <a:spAutoFit/>
          </a:bodyPr>
          <a:lstStyle/>
          <a:p>
            <a:r>
              <a:rPr lang="mn-MN" sz="1200" b="1" dirty="0" smtClean="0">
                <a:latin typeface="Arial" pitchFamily="34" charset="0"/>
                <a:cs typeface="Arial" pitchFamily="34" charset="0"/>
              </a:rPr>
              <a:t>201</a:t>
            </a:r>
            <a:r>
              <a:rPr lang="en-US" sz="1200" b="1" dirty="0" smtClean="0">
                <a:latin typeface="Arial" pitchFamily="34" charset="0"/>
                <a:cs typeface="Arial" pitchFamily="34" charset="0"/>
              </a:rPr>
              <a:t>7</a:t>
            </a:r>
            <a:endParaRPr lang="en-US" sz="1200" b="1" dirty="0">
              <a:latin typeface="Arial" pitchFamily="34" charset="0"/>
              <a:cs typeface="Arial" pitchFamily="34" charset="0"/>
            </a:endParaRPr>
          </a:p>
        </p:txBody>
      </p:sp>
      <p:sp>
        <p:nvSpPr>
          <p:cNvPr id="25" name="TextBox 24"/>
          <p:cNvSpPr txBox="1"/>
          <p:nvPr/>
        </p:nvSpPr>
        <p:spPr>
          <a:xfrm>
            <a:off x="3985623" y="4656911"/>
            <a:ext cx="914400" cy="276999"/>
          </a:xfrm>
          <a:prstGeom prst="rect">
            <a:avLst/>
          </a:prstGeom>
          <a:noFill/>
        </p:spPr>
        <p:txBody>
          <a:bodyPr wrap="square" rtlCol="0">
            <a:spAutoFit/>
          </a:bodyPr>
          <a:lstStyle/>
          <a:p>
            <a:r>
              <a:rPr lang="mn-MN" sz="1200" b="1" dirty="0" smtClean="0">
                <a:latin typeface="Arial" pitchFamily="34" charset="0"/>
                <a:cs typeface="Arial" pitchFamily="34" charset="0"/>
              </a:rPr>
              <a:t>201</a:t>
            </a:r>
            <a:r>
              <a:rPr lang="en-US" sz="1200" b="1" dirty="0" smtClean="0">
                <a:latin typeface="Arial" pitchFamily="34" charset="0"/>
                <a:cs typeface="Arial" pitchFamily="34" charset="0"/>
              </a:rPr>
              <a:t>6</a:t>
            </a:r>
            <a:endParaRPr lang="en-US" sz="1200" b="1" dirty="0">
              <a:latin typeface="Arial" pitchFamily="34" charset="0"/>
              <a:cs typeface="Arial" pitchFamily="34" charset="0"/>
            </a:endParaRPr>
          </a:p>
        </p:txBody>
      </p:sp>
      <p:graphicFrame>
        <p:nvGraphicFramePr>
          <p:cNvPr id="26" name="Diagram 25"/>
          <p:cNvGraphicFramePr/>
          <p:nvPr>
            <p:extLst/>
          </p:nvPr>
        </p:nvGraphicFramePr>
        <p:xfrm>
          <a:off x="3976915" y="5381897"/>
          <a:ext cx="3759200" cy="121920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27" name="TextBox 26"/>
          <p:cNvSpPr txBox="1"/>
          <p:nvPr/>
        </p:nvSpPr>
        <p:spPr>
          <a:xfrm>
            <a:off x="6371771" y="5275219"/>
            <a:ext cx="914400" cy="276999"/>
          </a:xfrm>
          <a:prstGeom prst="rect">
            <a:avLst/>
          </a:prstGeom>
          <a:noFill/>
        </p:spPr>
        <p:txBody>
          <a:bodyPr wrap="square" rtlCol="0">
            <a:spAutoFit/>
          </a:bodyPr>
          <a:lstStyle/>
          <a:p>
            <a:r>
              <a:rPr lang="mn-MN" sz="1200" b="1" dirty="0" smtClean="0">
                <a:latin typeface="Arial" pitchFamily="34" charset="0"/>
                <a:cs typeface="Arial" pitchFamily="34" charset="0"/>
              </a:rPr>
              <a:t>201</a:t>
            </a:r>
            <a:r>
              <a:rPr lang="en-US" sz="1200" b="1" dirty="0" smtClean="0">
                <a:latin typeface="Arial" pitchFamily="34" charset="0"/>
                <a:cs typeface="Arial" pitchFamily="34" charset="0"/>
              </a:rPr>
              <a:t>7</a:t>
            </a:r>
            <a:endParaRPr lang="en-US" sz="1200" b="1" dirty="0">
              <a:latin typeface="Arial" pitchFamily="34" charset="0"/>
              <a:cs typeface="Arial" pitchFamily="34" charset="0"/>
            </a:endParaRPr>
          </a:p>
        </p:txBody>
      </p:sp>
      <p:sp>
        <p:nvSpPr>
          <p:cNvPr id="28" name="TextBox 27"/>
          <p:cNvSpPr txBox="1"/>
          <p:nvPr/>
        </p:nvSpPr>
        <p:spPr>
          <a:xfrm>
            <a:off x="4107543" y="5593082"/>
            <a:ext cx="914400" cy="276999"/>
          </a:xfrm>
          <a:prstGeom prst="rect">
            <a:avLst/>
          </a:prstGeom>
          <a:noFill/>
        </p:spPr>
        <p:txBody>
          <a:bodyPr wrap="square" rtlCol="0">
            <a:spAutoFit/>
          </a:bodyPr>
          <a:lstStyle/>
          <a:p>
            <a:r>
              <a:rPr lang="mn-MN" sz="1200" b="1" dirty="0" smtClean="0">
                <a:latin typeface="Arial" pitchFamily="34" charset="0"/>
                <a:cs typeface="Arial" pitchFamily="34" charset="0"/>
              </a:rPr>
              <a:t>201</a:t>
            </a:r>
            <a:r>
              <a:rPr lang="en-US" sz="1200" b="1" dirty="0" smtClean="0">
                <a:latin typeface="Arial" pitchFamily="34" charset="0"/>
                <a:cs typeface="Arial" pitchFamily="34" charset="0"/>
              </a:rPr>
              <a:t>7</a:t>
            </a:r>
            <a:endParaRPr lang="en-US" sz="1200" b="1" dirty="0">
              <a:latin typeface="Arial" pitchFamily="34" charset="0"/>
              <a:cs typeface="Arial" pitchFamily="34" charset="0"/>
            </a:endParaRPr>
          </a:p>
        </p:txBody>
      </p:sp>
      <p:pic>
        <p:nvPicPr>
          <p:cNvPr id="29" name="irc_mi" descr="http://www.bolod.mn/Upload/news/%D1%8F%D0%BC%D0%B0%D0%B0.jpeg"/>
          <p:cNvPicPr/>
          <p:nvPr/>
        </p:nvPicPr>
        <p:blipFill>
          <a:blip r:embed="rId26" cstate="print"/>
          <a:srcRect/>
          <a:stretch>
            <a:fillRect/>
          </a:stretch>
        </p:blipFill>
        <p:spPr bwMode="auto">
          <a:xfrm>
            <a:off x="1668347" y="5615521"/>
            <a:ext cx="1990047" cy="957275"/>
          </a:xfrm>
          <a:prstGeom prst="rect">
            <a:avLst/>
          </a:prstGeom>
          <a:noFill/>
          <a:ln w="9525">
            <a:noFill/>
            <a:miter lim="800000"/>
            <a:headEnd/>
            <a:tailEnd/>
          </a:ln>
        </p:spPr>
      </p:pic>
      <p:pic>
        <p:nvPicPr>
          <p:cNvPr id="30" name="Picture 8" descr="http://www.medee.mn/pic/3224.jpg"/>
          <p:cNvPicPr>
            <a:picLocks noChangeAspect="1" noChangeArrowheads="1"/>
          </p:cNvPicPr>
          <p:nvPr/>
        </p:nvPicPr>
        <p:blipFill>
          <a:blip r:embed="rId27" cstate="print"/>
          <a:srcRect/>
          <a:stretch>
            <a:fillRect/>
          </a:stretch>
        </p:blipFill>
        <p:spPr bwMode="auto">
          <a:xfrm>
            <a:off x="1633515" y="4433716"/>
            <a:ext cx="1990047" cy="995024"/>
          </a:xfrm>
          <a:prstGeom prst="rect">
            <a:avLst/>
          </a:prstGeom>
          <a:noFill/>
        </p:spPr>
      </p:pic>
      <p:sp>
        <p:nvSpPr>
          <p:cNvPr id="31" name="TextBox 30"/>
          <p:cNvSpPr txBox="1"/>
          <p:nvPr/>
        </p:nvSpPr>
        <p:spPr>
          <a:xfrm>
            <a:off x="7820297" y="4465322"/>
            <a:ext cx="4673600" cy="276999"/>
          </a:xfrm>
          <a:prstGeom prst="rect">
            <a:avLst/>
          </a:prstGeom>
          <a:noFill/>
        </p:spPr>
        <p:txBody>
          <a:bodyPr wrap="square" rtlCol="0">
            <a:spAutoFit/>
          </a:bodyPr>
          <a:lstStyle/>
          <a:p>
            <a:r>
              <a:rPr lang="en-US" sz="1200" b="1" dirty="0" smtClean="0">
                <a:solidFill>
                  <a:srgbClr val="FF0000"/>
                </a:solidFill>
                <a:latin typeface="Arial" pitchFamily="34" charset="0"/>
                <a:cs typeface="Arial" pitchFamily="34" charset="0"/>
              </a:rPr>
              <a:t>249.0</a:t>
            </a:r>
            <a:r>
              <a:rPr lang="en-US" sz="1200" dirty="0" smtClean="0">
                <a:latin typeface="Arial" pitchFamily="34" charset="0"/>
                <a:cs typeface="Arial" pitchFamily="34" charset="0"/>
              </a:rPr>
              <a:t> </a:t>
            </a:r>
            <a:r>
              <a:rPr lang="mn-MN" sz="1200" dirty="0" smtClean="0">
                <a:latin typeface="Arial" pitchFamily="34" charset="0"/>
                <a:cs typeface="Arial" pitchFamily="34" charset="0"/>
              </a:rPr>
              <a:t> </a:t>
            </a:r>
            <a:r>
              <a:rPr lang="mn-MN" sz="1200" dirty="0">
                <a:latin typeface="Arial" pitchFamily="34" charset="0"/>
                <a:cs typeface="Arial" pitchFamily="34" charset="0"/>
              </a:rPr>
              <a:t>мянган толгой буюу </a:t>
            </a:r>
            <a:r>
              <a:rPr lang="en-US" sz="1200" b="1" dirty="0" smtClean="0">
                <a:solidFill>
                  <a:srgbClr val="C00000"/>
                </a:solidFill>
                <a:latin typeface="Arial" pitchFamily="34" charset="0"/>
                <a:cs typeface="Arial" pitchFamily="34" charset="0"/>
              </a:rPr>
              <a:t>17.3 </a:t>
            </a:r>
            <a:r>
              <a:rPr lang="mn-MN" sz="1200" dirty="0" smtClean="0">
                <a:latin typeface="Arial" pitchFamily="34" charset="0"/>
                <a:cs typeface="Arial" pitchFamily="34" charset="0"/>
              </a:rPr>
              <a:t>хувиар</a:t>
            </a:r>
            <a:endParaRPr lang="en-US" sz="1200" dirty="0">
              <a:latin typeface="Arial" pitchFamily="34" charset="0"/>
              <a:cs typeface="Arial" pitchFamily="34" charset="0"/>
            </a:endParaRPr>
          </a:p>
        </p:txBody>
      </p:sp>
      <p:sp>
        <p:nvSpPr>
          <p:cNvPr id="32" name="TextBox 31"/>
          <p:cNvSpPr txBox="1"/>
          <p:nvPr/>
        </p:nvSpPr>
        <p:spPr>
          <a:xfrm>
            <a:off x="7750629" y="5390608"/>
            <a:ext cx="4673600" cy="276999"/>
          </a:xfrm>
          <a:prstGeom prst="rect">
            <a:avLst/>
          </a:prstGeom>
          <a:noFill/>
        </p:spPr>
        <p:txBody>
          <a:bodyPr wrap="square" rtlCol="0">
            <a:spAutoFit/>
          </a:bodyPr>
          <a:lstStyle/>
          <a:p>
            <a:r>
              <a:rPr lang="en-US" sz="1200" b="1" dirty="0" smtClean="0">
                <a:solidFill>
                  <a:srgbClr val="C00000"/>
                </a:solidFill>
                <a:latin typeface="Arial" pitchFamily="34" charset="0"/>
                <a:cs typeface="Arial" pitchFamily="34" charset="0"/>
              </a:rPr>
              <a:t>245.4 </a:t>
            </a:r>
            <a:r>
              <a:rPr lang="mn-MN" sz="1200" dirty="0" smtClean="0">
                <a:latin typeface="Arial" pitchFamily="34" charset="0"/>
                <a:cs typeface="Arial" pitchFamily="34" charset="0"/>
              </a:rPr>
              <a:t>мянган толгой </a:t>
            </a:r>
            <a:r>
              <a:rPr lang="mn-MN" sz="1200" dirty="0">
                <a:latin typeface="Arial" pitchFamily="34" charset="0"/>
                <a:cs typeface="Arial" pitchFamily="34" charset="0"/>
              </a:rPr>
              <a:t>буюу </a:t>
            </a:r>
            <a:r>
              <a:rPr lang="en-US" sz="1200" b="1" dirty="0" smtClean="0">
                <a:solidFill>
                  <a:srgbClr val="C00000"/>
                </a:solidFill>
                <a:latin typeface="Arial" pitchFamily="34" charset="0"/>
                <a:cs typeface="Arial" pitchFamily="34" charset="0"/>
              </a:rPr>
              <a:t>17.7 </a:t>
            </a:r>
            <a:r>
              <a:rPr lang="mn-MN" sz="1200" dirty="0" smtClean="0">
                <a:latin typeface="Arial" pitchFamily="34" charset="0"/>
                <a:cs typeface="Arial" pitchFamily="34" charset="0"/>
              </a:rPr>
              <a:t>хувиар</a:t>
            </a:r>
            <a:endParaRPr lang="en-US" sz="1200" dirty="0">
              <a:latin typeface="Arial" pitchFamily="34" charset="0"/>
              <a:cs typeface="Arial" pitchFamily="34" charset="0"/>
            </a:endParaRPr>
          </a:p>
        </p:txBody>
      </p:sp>
    </p:spTree>
    <p:extLst>
      <p:ext uri="{BB962C8B-B14F-4D97-AF65-F5344CB8AC3E}">
        <p14:creationId xmlns="" xmlns:p14="http://schemas.microsoft.com/office/powerpoint/2010/main" val="319481391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1524000" y="152400"/>
          <a:ext cx="10363200" cy="2438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p:nvPr/>
        </p:nvGraphicFramePr>
        <p:xfrm>
          <a:off x="1676400" y="2667000"/>
          <a:ext cx="10134600" cy="19812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447800" y="4648200"/>
            <a:ext cx="10363200" cy="1938992"/>
          </a:xfrm>
          <a:prstGeom prst="rect">
            <a:avLst/>
          </a:prstGeom>
        </p:spPr>
        <p:txBody>
          <a:bodyPr wrap="square">
            <a:spAutoFit/>
          </a:bodyPr>
          <a:lstStyle/>
          <a:p>
            <a:r>
              <a:rPr lang="mn-MN" sz="2400" dirty="0" smtClean="0">
                <a:solidFill>
                  <a:schemeClr val="accent1"/>
                </a:solidFill>
              </a:rPr>
              <a:t>Малын тоо толгойг сумдаар өмнөх онтой харьцуулахад 550.6-266.3 мянган толгой мал тоолуулсан Эрдэнэдалай, Сайнцагаан, Адаацаг, Өлзийт, Хулд сумдууд эхний тавд </a:t>
            </a:r>
            <a:r>
              <a:rPr lang="mn-MN" sz="2400" dirty="0" smtClean="0">
                <a:solidFill>
                  <a:schemeClr val="accent1"/>
                </a:solidFill>
              </a:rPr>
              <a:t>орлоо</a:t>
            </a:r>
            <a:r>
              <a:rPr lang="en-US" sz="2400" dirty="0" smtClean="0">
                <a:solidFill>
                  <a:schemeClr val="accent1"/>
                </a:solidFill>
              </a:rPr>
              <a:t>.</a:t>
            </a:r>
            <a:r>
              <a:rPr lang="mn-MN" sz="2400" dirty="0" smtClean="0">
                <a:solidFill>
                  <a:schemeClr val="accent1"/>
                </a:solidFill>
              </a:rPr>
              <a:t> Хамгийн их малын тоо өссөн сумаар Дэлгэрхангай  сум 25.9 хувь, Сайхан-Овоо сум 21.1, Луус сум 20.4 хувь, Хулд сум 20.1 хувиар тус тус өссөн байна. </a:t>
            </a:r>
            <a:endParaRPr lang="en-US" sz="2400" dirty="0">
              <a:solidFill>
                <a:schemeClr val="accent1"/>
              </a:solidFill>
            </a:endParaRP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5BF516-8E50-453E-88B7-598319395ABD}"/>
              </a:ext>
            </a:extLst>
          </p:cNvPr>
          <p:cNvSpPr>
            <a:spLocks noGrp="1"/>
          </p:cNvSpPr>
          <p:nvPr>
            <p:ph type="title"/>
          </p:nvPr>
        </p:nvSpPr>
        <p:spPr>
          <a:xfrm>
            <a:off x="1143000" y="386219"/>
            <a:ext cx="10287000" cy="340020"/>
          </a:xfrm>
        </p:spPr>
        <p:txBody>
          <a:bodyPr/>
          <a:lstStyle/>
          <a:p>
            <a:r>
              <a:rPr lang="mn-MN" dirty="0"/>
              <a:t>МАЛЫН ТОО, аймаг, нийслэлээр, мянган толгой</a:t>
            </a:r>
            <a:r>
              <a:rPr lang="en-US" dirty="0"/>
              <a:t/>
            </a:r>
            <a:br>
              <a:rPr lang="en-US" dirty="0"/>
            </a:br>
            <a:endParaRPr lang="en-US" dirty="0"/>
          </a:p>
        </p:txBody>
      </p:sp>
      <p:sp>
        <p:nvSpPr>
          <p:cNvPr id="8" name="Callout: Double Bent Line with Accent Bar 7">
            <a:extLst>
              <a:ext uri="{FF2B5EF4-FFF2-40B4-BE49-F238E27FC236}">
                <a16:creationId xmlns="" xmlns:a16="http://schemas.microsoft.com/office/drawing/2014/main" id="{A4D4B3F8-950D-44EA-BF01-2F139D703CAB}"/>
              </a:ext>
            </a:extLst>
          </p:cNvPr>
          <p:cNvSpPr/>
          <p:nvPr/>
        </p:nvSpPr>
        <p:spPr>
          <a:xfrm>
            <a:off x="9525000" y="4038600"/>
            <a:ext cx="2438400" cy="1981200"/>
          </a:xfrm>
          <a:prstGeom prst="accentCallout3">
            <a:avLst>
              <a:gd name="adj1" fmla="val 17697"/>
              <a:gd name="adj2" fmla="val 509"/>
              <a:gd name="adj3" fmla="val 48701"/>
              <a:gd name="adj4" fmla="val -25962"/>
              <a:gd name="adj5" fmla="val 57895"/>
              <a:gd name="adj6" fmla="val -36456"/>
              <a:gd name="adj7" fmla="val 91259"/>
              <a:gd name="adj8" fmla="val -253422"/>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mn-MN" b="1" dirty="0" smtClean="0">
                <a:solidFill>
                  <a:srgbClr val="002060"/>
                </a:solidFill>
                <a:latin typeface="Arial" panose="020B0604020202020204" pitchFamily="34" charset="0"/>
                <a:cs typeface="Arial" panose="020B0604020202020204" pitchFamily="34" charset="0"/>
              </a:rPr>
              <a:t>Адуу, Үхэр, Хонь,   Ямааны </a:t>
            </a:r>
            <a:r>
              <a:rPr lang="mn-MN" sz="1400" b="1" dirty="0">
                <a:solidFill>
                  <a:srgbClr val="002060"/>
                </a:solidFill>
                <a:latin typeface="Arial" panose="020B0604020202020204" pitchFamily="34" charset="0"/>
                <a:cs typeface="Arial" panose="020B0604020202020204" pitchFamily="34" charset="0"/>
              </a:rPr>
              <a:t>тоогоор </a:t>
            </a:r>
            <a:r>
              <a:rPr lang="mn-MN" sz="1400" b="1" dirty="0" smtClean="0">
                <a:solidFill>
                  <a:srgbClr val="002060"/>
                </a:solidFill>
                <a:latin typeface="Arial" panose="020B0604020202020204" pitchFamily="34" charset="0"/>
                <a:cs typeface="Arial" panose="020B0604020202020204" pitchFamily="34" charset="0"/>
              </a:rPr>
              <a:t>ЭРДЭНЭДАЛАЙ сум </a:t>
            </a:r>
            <a:r>
              <a:rPr lang="mn-MN" sz="1400" b="1" dirty="0">
                <a:solidFill>
                  <a:srgbClr val="002060"/>
                </a:solidFill>
                <a:latin typeface="Arial" panose="020B0604020202020204" pitchFamily="34" charset="0"/>
                <a:cs typeface="Arial" panose="020B0604020202020204" pitchFamily="34" charset="0"/>
              </a:rPr>
              <a:t>тэргүүллээ.</a:t>
            </a:r>
            <a:endParaRPr lang="en-US" sz="1400" b="1" dirty="0">
              <a:solidFill>
                <a:srgbClr val="002060"/>
              </a:solidFill>
              <a:latin typeface="Arial" panose="020B0604020202020204" pitchFamily="34" charset="0"/>
              <a:cs typeface="Arial" panose="020B0604020202020204" pitchFamily="34" charset="0"/>
            </a:endParaRPr>
          </a:p>
        </p:txBody>
      </p:sp>
      <p:sp>
        <p:nvSpPr>
          <p:cNvPr id="11" name="Callout: Double Bent Line with Accent Bar 10">
            <a:extLst>
              <a:ext uri="{FF2B5EF4-FFF2-40B4-BE49-F238E27FC236}">
                <a16:creationId xmlns="" xmlns:a16="http://schemas.microsoft.com/office/drawing/2014/main" id="{A1EE35DA-B839-4D0F-BBED-773879217305}"/>
              </a:ext>
            </a:extLst>
          </p:cNvPr>
          <p:cNvSpPr/>
          <p:nvPr/>
        </p:nvSpPr>
        <p:spPr>
          <a:xfrm>
            <a:off x="9656543" y="2853966"/>
            <a:ext cx="2286001" cy="1024956"/>
          </a:xfrm>
          <a:prstGeom prst="accentCallout3">
            <a:avLst>
              <a:gd name="adj1" fmla="val 88217"/>
              <a:gd name="adj2" fmla="val 88"/>
              <a:gd name="adj3" fmla="val 107228"/>
              <a:gd name="adj4" fmla="val -22595"/>
              <a:gd name="adj5" fmla="val 130829"/>
              <a:gd name="adj6" fmla="val -126617"/>
              <a:gd name="adj7" fmla="val 131740"/>
              <a:gd name="adj8" fmla="val -126504"/>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mn-MN" sz="2000" b="1" dirty="0" smtClean="0">
                <a:solidFill>
                  <a:srgbClr val="002060"/>
                </a:solidFill>
                <a:latin typeface="Arial" panose="020B0604020202020204" pitchFamily="34" charset="0"/>
                <a:cs typeface="Arial" panose="020B0604020202020204" pitchFamily="34" charset="0"/>
              </a:rPr>
              <a:t>Тэмээний</a:t>
            </a:r>
            <a:r>
              <a:rPr lang="mn-MN" sz="2800" b="1" dirty="0" smtClean="0">
                <a:solidFill>
                  <a:srgbClr val="002060"/>
                </a:solidFill>
                <a:latin typeface="Arial" panose="020B0604020202020204" pitchFamily="34" charset="0"/>
                <a:cs typeface="Arial" panose="020B0604020202020204" pitchFamily="34" charset="0"/>
              </a:rPr>
              <a:t> </a:t>
            </a:r>
            <a:r>
              <a:rPr lang="mn-MN" sz="1400" b="1" dirty="0">
                <a:solidFill>
                  <a:srgbClr val="002060"/>
                </a:solidFill>
                <a:latin typeface="Arial" panose="020B0604020202020204" pitchFamily="34" charset="0"/>
                <a:cs typeface="Arial" panose="020B0604020202020204" pitchFamily="34" charset="0"/>
              </a:rPr>
              <a:t>тоогоор </a:t>
            </a:r>
            <a:r>
              <a:rPr lang="mn-MN" sz="2000" b="1" dirty="0" smtClean="0">
                <a:solidFill>
                  <a:srgbClr val="002060"/>
                </a:solidFill>
                <a:latin typeface="Arial" panose="020B0604020202020204" pitchFamily="34" charset="0"/>
                <a:cs typeface="Arial" panose="020B0604020202020204" pitchFamily="34" charset="0"/>
              </a:rPr>
              <a:t>Өлзиийт</a:t>
            </a:r>
            <a:r>
              <a:rPr lang="mn-MN" sz="1400" b="1" dirty="0" smtClean="0">
                <a:solidFill>
                  <a:srgbClr val="002060"/>
                </a:solidFill>
                <a:latin typeface="Arial" panose="020B0604020202020204" pitchFamily="34" charset="0"/>
                <a:cs typeface="Arial" panose="020B0604020202020204" pitchFamily="34" charset="0"/>
              </a:rPr>
              <a:t> сум </a:t>
            </a:r>
            <a:r>
              <a:rPr lang="mn-MN" sz="1400" b="1" dirty="0">
                <a:solidFill>
                  <a:srgbClr val="002060"/>
                </a:solidFill>
                <a:latin typeface="Arial" panose="020B0604020202020204" pitchFamily="34" charset="0"/>
                <a:cs typeface="Arial" panose="020B0604020202020204" pitchFamily="34" charset="0"/>
              </a:rPr>
              <a:t>тэргүүллээ.</a:t>
            </a:r>
            <a:endParaRPr lang="en-US" sz="1400" b="1" dirty="0">
              <a:solidFill>
                <a:srgbClr val="002060"/>
              </a:solidFill>
              <a:latin typeface="Arial" panose="020B0604020202020204" pitchFamily="34" charset="0"/>
              <a:cs typeface="Arial" panose="020B0604020202020204" pitchFamily="34" charset="0"/>
            </a:endParaRPr>
          </a:p>
        </p:txBody>
      </p:sp>
      <p:graphicFrame>
        <p:nvGraphicFramePr>
          <p:cNvPr id="14" name="Table 13"/>
          <p:cNvGraphicFramePr>
            <a:graphicFrameLocks noGrp="1"/>
          </p:cNvGraphicFramePr>
          <p:nvPr/>
        </p:nvGraphicFramePr>
        <p:xfrm>
          <a:off x="1371600" y="838200"/>
          <a:ext cx="7315199" cy="5486393"/>
        </p:xfrm>
        <a:graphic>
          <a:graphicData uri="http://schemas.openxmlformats.org/drawingml/2006/table">
            <a:tbl>
              <a:tblPr/>
              <a:tblGrid>
                <a:gridCol w="1967321"/>
                <a:gridCol w="946307"/>
                <a:gridCol w="877824"/>
                <a:gridCol w="821792"/>
                <a:gridCol w="877824"/>
                <a:gridCol w="877824"/>
                <a:gridCol w="946307"/>
              </a:tblGrid>
              <a:tr h="322729">
                <a:tc>
                  <a:txBody>
                    <a:bodyPr/>
                    <a:lstStyle/>
                    <a:p>
                      <a:pPr algn="ctr" rtl="0" fontAlgn="ctr"/>
                      <a:r>
                        <a:rPr lang="mn-MN" sz="1600" b="1" i="0" u="none" strike="noStrike" dirty="0">
                          <a:solidFill>
                            <a:srgbClr val="000000"/>
                          </a:solidFill>
                          <a:latin typeface="Arial"/>
                        </a:rPr>
                        <a:t>Сум/дүүрэг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600" b="0" i="0" u="none" strike="noStrike">
                          <a:latin typeface="Calibri"/>
                        </a:rPr>
                        <a:t>Бүгд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600" b="0" i="0" u="none" strike="noStrike">
                          <a:latin typeface="Calibri"/>
                        </a:rPr>
                        <a:t>Адуу</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600" b="0" i="0" u="none" strike="noStrike">
                          <a:latin typeface="Calibri"/>
                        </a:rPr>
                        <a:t>Үхэр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600" b="0" i="0" u="none" strike="noStrike">
                          <a:latin typeface="Calibri"/>
                        </a:rPr>
                        <a:t>Тэмээ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600" b="0" i="0" u="none" strike="noStrike">
                          <a:latin typeface="Calibri"/>
                        </a:rPr>
                        <a:t>Хонь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600" b="0" i="0" u="none" strike="noStrike">
                          <a:latin typeface="Calibri"/>
                        </a:rPr>
                        <a:t>Ямаа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729">
                <a:tc>
                  <a:txBody>
                    <a:bodyPr/>
                    <a:lstStyle/>
                    <a:p>
                      <a:pPr algn="l" rtl="0" fontAlgn="ctr"/>
                      <a:r>
                        <a:rPr lang="mn-MN" sz="1600" b="0" i="0" u="none" strike="noStrike">
                          <a:solidFill>
                            <a:srgbClr val="000000"/>
                          </a:solidFill>
                          <a:latin typeface="Arial"/>
                        </a:rPr>
                        <a:t>Сайнцагаан сум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a:latin typeface="Calibri"/>
                        </a:rPr>
                        <a:t>382.2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a:latin typeface="Calibri"/>
                        </a:rPr>
                        <a:t>18.8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a:latin typeface="Calibri"/>
                        </a:rPr>
                        <a:t>7.2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a:latin typeface="Calibri"/>
                        </a:rPr>
                        <a:t>1.6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a:latin typeface="Calibri"/>
                        </a:rPr>
                        <a:t>178.2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a:latin typeface="Calibri"/>
                        </a:rPr>
                        <a:t>176.4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322729">
                <a:tc>
                  <a:txBody>
                    <a:bodyPr/>
                    <a:lstStyle/>
                    <a:p>
                      <a:pPr algn="l" rtl="0" fontAlgn="ctr"/>
                      <a:r>
                        <a:rPr lang="mn-MN" sz="1600" b="0" i="0" u="none" strike="noStrike">
                          <a:solidFill>
                            <a:srgbClr val="000000"/>
                          </a:solidFill>
                          <a:latin typeface="Arial"/>
                        </a:rPr>
                        <a:t>Адаацаг сум</a:t>
                      </a:r>
                    </a:p>
                  </a:txBody>
                  <a:tcPr marL="9525" marR="9525" marT="9525" marB="0" anchor="ctr">
                    <a:lnL>
                      <a:noFill/>
                    </a:lnL>
                    <a:lnR>
                      <a:noFill/>
                    </a:lnR>
                    <a:lnT>
                      <a:noFill/>
                    </a:lnT>
                    <a:lnB>
                      <a:noFill/>
                    </a:lnB>
                  </a:tcPr>
                </a:tc>
                <a:tc>
                  <a:txBody>
                    <a:bodyPr/>
                    <a:lstStyle/>
                    <a:p>
                      <a:pPr algn="r" fontAlgn="b"/>
                      <a:r>
                        <a:rPr lang="en-US" sz="1600" b="0" i="0" u="none" strike="noStrike">
                          <a:latin typeface="Calibri"/>
                        </a:rPr>
                        <a:t>286.4</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15.5</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8.3</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0.9</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130.2</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131.3</a:t>
                      </a:r>
                    </a:p>
                  </a:txBody>
                  <a:tcPr marL="9525" marR="9525" marT="9525" marB="0" anchor="b">
                    <a:lnL>
                      <a:noFill/>
                    </a:lnL>
                    <a:lnR>
                      <a:noFill/>
                    </a:lnR>
                    <a:lnT>
                      <a:noFill/>
                    </a:lnT>
                    <a:lnB>
                      <a:noFill/>
                    </a:lnB>
                  </a:tcPr>
                </a:tc>
              </a:tr>
              <a:tr h="322729">
                <a:tc>
                  <a:txBody>
                    <a:bodyPr/>
                    <a:lstStyle/>
                    <a:p>
                      <a:pPr algn="l" rtl="0" fontAlgn="ctr"/>
                      <a:r>
                        <a:rPr lang="mn-MN" sz="1600" b="0" i="0" u="none" strike="noStrike">
                          <a:solidFill>
                            <a:srgbClr val="000000"/>
                          </a:solidFill>
                          <a:latin typeface="Arial"/>
                        </a:rPr>
                        <a:t>Баянжаргалан сум</a:t>
                      </a:r>
                    </a:p>
                  </a:txBody>
                  <a:tcPr marL="9525" marR="9525" marT="9525" marB="0" anchor="ctr">
                    <a:lnL>
                      <a:noFill/>
                    </a:lnL>
                    <a:lnR>
                      <a:noFill/>
                    </a:lnR>
                    <a:lnT>
                      <a:noFill/>
                    </a:lnT>
                    <a:lnB>
                      <a:noFill/>
                    </a:lnB>
                  </a:tcPr>
                </a:tc>
                <a:tc>
                  <a:txBody>
                    <a:bodyPr/>
                    <a:lstStyle/>
                    <a:p>
                      <a:pPr algn="r" fontAlgn="b"/>
                      <a:r>
                        <a:rPr lang="en-US" sz="1600" b="0" i="0" u="none" strike="noStrike">
                          <a:latin typeface="Calibri"/>
                        </a:rPr>
                        <a:t>122.6</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4.9</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2.8</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0.2</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66.8</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47.9</a:t>
                      </a:r>
                    </a:p>
                  </a:txBody>
                  <a:tcPr marL="9525" marR="9525" marT="9525" marB="0" anchor="b">
                    <a:lnL>
                      <a:noFill/>
                    </a:lnL>
                    <a:lnR>
                      <a:noFill/>
                    </a:lnR>
                    <a:lnT>
                      <a:noFill/>
                    </a:lnT>
                    <a:lnB>
                      <a:noFill/>
                    </a:lnB>
                  </a:tcPr>
                </a:tc>
              </a:tr>
              <a:tr h="322729">
                <a:tc>
                  <a:txBody>
                    <a:bodyPr/>
                    <a:lstStyle/>
                    <a:p>
                      <a:pPr algn="l" rtl="0" fontAlgn="ctr"/>
                      <a:r>
                        <a:rPr lang="mn-MN" sz="1600" b="0" i="0" u="none" strike="noStrike">
                          <a:solidFill>
                            <a:srgbClr val="000000"/>
                          </a:solidFill>
                          <a:latin typeface="Arial"/>
                        </a:rPr>
                        <a:t>Говь-Угтаал сум</a:t>
                      </a:r>
                    </a:p>
                  </a:txBody>
                  <a:tcPr marL="9525" marR="9525" marT="9525" marB="0" anchor="ctr">
                    <a:lnL>
                      <a:noFill/>
                    </a:lnL>
                    <a:lnR>
                      <a:noFill/>
                    </a:lnR>
                    <a:lnT>
                      <a:noFill/>
                    </a:lnT>
                    <a:lnB>
                      <a:noFill/>
                    </a:lnB>
                  </a:tcPr>
                </a:tc>
                <a:tc>
                  <a:txBody>
                    <a:bodyPr/>
                    <a:lstStyle/>
                    <a:p>
                      <a:pPr algn="r" fontAlgn="b"/>
                      <a:r>
                        <a:rPr lang="en-US" sz="1600" b="0" i="0" u="none" strike="noStrike">
                          <a:latin typeface="Calibri"/>
                        </a:rPr>
                        <a:t>187.4</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7.7</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3.2</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0.4</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92.2</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83.9</a:t>
                      </a:r>
                    </a:p>
                  </a:txBody>
                  <a:tcPr marL="9525" marR="9525" marT="9525" marB="0" anchor="b">
                    <a:lnL>
                      <a:noFill/>
                    </a:lnL>
                    <a:lnR>
                      <a:noFill/>
                    </a:lnR>
                    <a:lnT>
                      <a:noFill/>
                    </a:lnT>
                    <a:lnB>
                      <a:noFill/>
                    </a:lnB>
                  </a:tcPr>
                </a:tc>
              </a:tr>
              <a:tr h="322729">
                <a:tc>
                  <a:txBody>
                    <a:bodyPr/>
                    <a:lstStyle/>
                    <a:p>
                      <a:pPr algn="l" rtl="0" fontAlgn="ctr"/>
                      <a:r>
                        <a:rPr lang="mn-MN" sz="1600" b="0" i="0" u="none" strike="noStrike">
                          <a:solidFill>
                            <a:srgbClr val="000000"/>
                          </a:solidFill>
                          <a:latin typeface="Arial"/>
                        </a:rPr>
                        <a:t>Гурвансайхан сум</a:t>
                      </a:r>
                    </a:p>
                  </a:txBody>
                  <a:tcPr marL="9525" marR="9525" marT="9525" marB="0" anchor="ctr">
                    <a:lnL>
                      <a:noFill/>
                    </a:lnL>
                    <a:lnR>
                      <a:noFill/>
                    </a:lnR>
                    <a:lnT>
                      <a:noFill/>
                    </a:lnT>
                    <a:lnB>
                      <a:noFill/>
                    </a:lnB>
                  </a:tcPr>
                </a:tc>
                <a:tc>
                  <a:txBody>
                    <a:bodyPr/>
                    <a:lstStyle/>
                    <a:p>
                      <a:pPr algn="r" fontAlgn="b"/>
                      <a:r>
                        <a:rPr lang="en-US" sz="1600" b="0" i="0" u="none" strike="noStrike">
                          <a:latin typeface="Calibri"/>
                        </a:rPr>
                        <a:t>259.3</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7.6</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4.1</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2.1</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139.6</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105.9</a:t>
                      </a:r>
                    </a:p>
                  </a:txBody>
                  <a:tcPr marL="9525" marR="9525" marT="9525" marB="0" anchor="b">
                    <a:lnL>
                      <a:noFill/>
                    </a:lnL>
                    <a:lnR>
                      <a:noFill/>
                    </a:lnR>
                    <a:lnT>
                      <a:noFill/>
                    </a:lnT>
                    <a:lnB>
                      <a:noFill/>
                    </a:lnB>
                  </a:tcPr>
                </a:tc>
              </a:tr>
              <a:tr h="322729">
                <a:tc>
                  <a:txBody>
                    <a:bodyPr/>
                    <a:lstStyle/>
                    <a:p>
                      <a:pPr algn="l" rtl="0" fontAlgn="ctr"/>
                      <a:r>
                        <a:rPr lang="mn-MN" sz="1600" b="0" i="0" u="none" strike="noStrike">
                          <a:solidFill>
                            <a:srgbClr val="000000"/>
                          </a:solidFill>
                          <a:latin typeface="Arial"/>
                        </a:rPr>
                        <a:t>Дэлгэрхангай сум</a:t>
                      </a:r>
                    </a:p>
                  </a:txBody>
                  <a:tcPr marL="9525" marR="9525" marT="9525" marB="0" anchor="ctr">
                    <a:lnL>
                      <a:noFill/>
                    </a:lnL>
                    <a:lnR>
                      <a:noFill/>
                    </a:lnR>
                    <a:lnT>
                      <a:noFill/>
                    </a:lnT>
                    <a:lnB>
                      <a:noFill/>
                    </a:lnB>
                  </a:tcPr>
                </a:tc>
                <a:tc>
                  <a:txBody>
                    <a:bodyPr/>
                    <a:lstStyle/>
                    <a:p>
                      <a:pPr algn="r" fontAlgn="b"/>
                      <a:r>
                        <a:rPr lang="en-US" sz="1600" b="0" i="0" u="none" strike="noStrike">
                          <a:latin typeface="Calibri"/>
                        </a:rPr>
                        <a:t>184.3</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7.4</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2.8</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5.1</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65.7</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103.2</a:t>
                      </a:r>
                    </a:p>
                  </a:txBody>
                  <a:tcPr marL="9525" marR="9525" marT="9525" marB="0" anchor="b">
                    <a:lnL>
                      <a:noFill/>
                    </a:lnL>
                    <a:lnR>
                      <a:noFill/>
                    </a:lnR>
                    <a:lnT>
                      <a:noFill/>
                    </a:lnT>
                    <a:lnB>
                      <a:noFill/>
                    </a:lnB>
                  </a:tcPr>
                </a:tc>
              </a:tr>
              <a:tr h="322729">
                <a:tc>
                  <a:txBody>
                    <a:bodyPr/>
                    <a:lstStyle/>
                    <a:p>
                      <a:pPr algn="l" rtl="0" fontAlgn="ctr"/>
                      <a:r>
                        <a:rPr lang="mn-MN" sz="1600" b="0" i="0" u="none" strike="noStrike">
                          <a:solidFill>
                            <a:srgbClr val="000000"/>
                          </a:solidFill>
                          <a:latin typeface="Arial"/>
                        </a:rPr>
                        <a:t>Дэлгэрцогт сум</a:t>
                      </a:r>
                    </a:p>
                  </a:txBody>
                  <a:tcPr marL="9525" marR="9525" marT="9525" marB="0" anchor="ctr">
                    <a:lnL>
                      <a:noFill/>
                    </a:lnL>
                    <a:lnR>
                      <a:noFill/>
                    </a:lnR>
                    <a:lnT>
                      <a:noFill/>
                    </a:lnT>
                    <a:lnB>
                      <a:noFill/>
                    </a:lnB>
                  </a:tcPr>
                </a:tc>
                <a:tc>
                  <a:txBody>
                    <a:bodyPr/>
                    <a:lstStyle/>
                    <a:p>
                      <a:pPr algn="r" fontAlgn="b"/>
                      <a:r>
                        <a:rPr lang="en-US" sz="1600" b="0" i="0" u="none" strike="noStrike">
                          <a:latin typeface="Calibri"/>
                        </a:rPr>
                        <a:t>183.8</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7.0</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5.1</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0.7</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85.0</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86.0</a:t>
                      </a:r>
                    </a:p>
                  </a:txBody>
                  <a:tcPr marL="9525" marR="9525" marT="9525" marB="0" anchor="b">
                    <a:lnL>
                      <a:noFill/>
                    </a:lnL>
                    <a:lnR>
                      <a:noFill/>
                    </a:lnR>
                    <a:lnT>
                      <a:noFill/>
                    </a:lnT>
                    <a:lnB>
                      <a:noFill/>
                    </a:lnB>
                  </a:tcPr>
                </a:tc>
              </a:tr>
              <a:tr h="322729">
                <a:tc>
                  <a:txBody>
                    <a:bodyPr/>
                    <a:lstStyle/>
                    <a:p>
                      <a:pPr algn="l" rtl="0" fontAlgn="ctr"/>
                      <a:r>
                        <a:rPr lang="mn-MN" sz="1600" b="0" i="0" u="none" strike="noStrike">
                          <a:solidFill>
                            <a:srgbClr val="000000"/>
                          </a:solidFill>
                          <a:latin typeface="Arial"/>
                        </a:rPr>
                        <a:t>Дэрэн сум</a:t>
                      </a:r>
                    </a:p>
                  </a:txBody>
                  <a:tcPr marL="9525" marR="9525" marT="9525" marB="0" anchor="ctr">
                    <a:lnL>
                      <a:noFill/>
                    </a:lnL>
                    <a:lnR>
                      <a:noFill/>
                    </a:lnR>
                    <a:lnT>
                      <a:noFill/>
                    </a:lnT>
                    <a:lnB>
                      <a:noFill/>
                    </a:lnB>
                  </a:tcPr>
                </a:tc>
                <a:tc>
                  <a:txBody>
                    <a:bodyPr/>
                    <a:lstStyle/>
                    <a:p>
                      <a:pPr algn="r" fontAlgn="b"/>
                      <a:r>
                        <a:rPr lang="en-US" sz="1600" b="0" i="0" u="none" strike="noStrike">
                          <a:latin typeface="Calibri"/>
                        </a:rPr>
                        <a:t>240.3</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11.3</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5.3</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1.5</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112.8</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109.4</a:t>
                      </a:r>
                    </a:p>
                  </a:txBody>
                  <a:tcPr marL="9525" marR="9525" marT="9525" marB="0" anchor="b">
                    <a:lnL>
                      <a:noFill/>
                    </a:lnL>
                    <a:lnR>
                      <a:noFill/>
                    </a:lnR>
                    <a:lnT>
                      <a:noFill/>
                    </a:lnT>
                    <a:lnB>
                      <a:noFill/>
                    </a:lnB>
                  </a:tcPr>
                </a:tc>
              </a:tr>
              <a:tr h="322729">
                <a:tc>
                  <a:txBody>
                    <a:bodyPr/>
                    <a:lstStyle/>
                    <a:p>
                      <a:pPr algn="l" rtl="0" fontAlgn="ctr"/>
                      <a:r>
                        <a:rPr lang="mn-MN" sz="1600" b="0" i="0" u="none" strike="noStrike">
                          <a:solidFill>
                            <a:srgbClr val="000000"/>
                          </a:solidFill>
                          <a:latin typeface="Arial"/>
                        </a:rPr>
                        <a:t>Луус сум</a:t>
                      </a:r>
                    </a:p>
                  </a:txBody>
                  <a:tcPr marL="9525" marR="9525" marT="9525" marB="0" anchor="ctr">
                    <a:lnL>
                      <a:noFill/>
                    </a:lnL>
                    <a:lnR>
                      <a:noFill/>
                    </a:lnR>
                    <a:lnT>
                      <a:noFill/>
                    </a:lnT>
                    <a:lnB>
                      <a:noFill/>
                    </a:lnB>
                  </a:tcPr>
                </a:tc>
                <a:tc>
                  <a:txBody>
                    <a:bodyPr/>
                    <a:lstStyle/>
                    <a:p>
                      <a:pPr algn="r" fontAlgn="b"/>
                      <a:r>
                        <a:rPr lang="en-US" sz="1600" b="0" i="0" u="none" strike="noStrike">
                          <a:latin typeface="Calibri"/>
                        </a:rPr>
                        <a:t>173.3</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9.9</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4.5</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0.6</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79.4</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79.0</a:t>
                      </a:r>
                    </a:p>
                  </a:txBody>
                  <a:tcPr marL="9525" marR="9525" marT="9525" marB="0" anchor="b">
                    <a:lnL>
                      <a:noFill/>
                    </a:lnL>
                    <a:lnR>
                      <a:noFill/>
                    </a:lnR>
                    <a:lnT>
                      <a:noFill/>
                    </a:lnT>
                    <a:lnB>
                      <a:noFill/>
                    </a:lnB>
                  </a:tcPr>
                </a:tc>
              </a:tr>
              <a:tr h="322729">
                <a:tc>
                  <a:txBody>
                    <a:bodyPr/>
                    <a:lstStyle/>
                    <a:p>
                      <a:pPr algn="l" rtl="0" fontAlgn="ctr"/>
                      <a:r>
                        <a:rPr lang="mn-MN" sz="1600" b="0" i="0" u="none" strike="noStrike">
                          <a:solidFill>
                            <a:srgbClr val="000000"/>
                          </a:solidFill>
                          <a:latin typeface="Arial"/>
                        </a:rPr>
                        <a:t>Өлзийт сум</a:t>
                      </a:r>
                    </a:p>
                  </a:txBody>
                  <a:tcPr marL="9525" marR="9525" marT="9525" marB="0" anchor="ctr">
                    <a:lnL>
                      <a:noFill/>
                    </a:lnL>
                    <a:lnR>
                      <a:noFill/>
                    </a:lnR>
                    <a:lnT>
                      <a:noFill/>
                    </a:lnT>
                    <a:lnB>
                      <a:noFill/>
                    </a:lnB>
                  </a:tcPr>
                </a:tc>
                <a:tc>
                  <a:txBody>
                    <a:bodyPr/>
                    <a:lstStyle/>
                    <a:p>
                      <a:pPr algn="r" fontAlgn="b"/>
                      <a:r>
                        <a:rPr lang="en-US" sz="1600" b="0" i="0" u="none" strike="noStrike">
                          <a:latin typeface="Calibri"/>
                        </a:rPr>
                        <a:t>283.4</a:t>
                      </a:r>
                    </a:p>
                  </a:txBody>
                  <a:tcPr marL="9525" marR="9525" marT="9525" marB="0" anchor="b">
                    <a:lnL>
                      <a:noFill/>
                    </a:lnL>
                    <a:lnR>
                      <a:noFill/>
                    </a:lnR>
                    <a:lnT>
                      <a:noFill/>
                    </a:lnT>
                    <a:lnB>
                      <a:noFill/>
                    </a:lnB>
                  </a:tcPr>
                </a:tc>
                <a:tc>
                  <a:txBody>
                    <a:bodyPr/>
                    <a:lstStyle/>
                    <a:p>
                      <a:pPr algn="r" fontAlgn="b"/>
                      <a:r>
                        <a:rPr lang="en-US" sz="1600" b="0" i="0" u="none" strike="noStrike" dirty="0">
                          <a:latin typeface="Calibri"/>
                        </a:rPr>
                        <a:t>8.7</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2.2</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11.6</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124.6</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136.4</a:t>
                      </a:r>
                    </a:p>
                  </a:txBody>
                  <a:tcPr marL="9525" marR="9525" marT="9525" marB="0" anchor="b">
                    <a:lnL>
                      <a:noFill/>
                    </a:lnL>
                    <a:lnR>
                      <a:noFill/>
                    </a:lnR>
                    <a:lnT>
                      <a:noFill/>
                    </a:lnT>
                    <a:lnB>
                      <a:noFill/>
                    </a:lnB>
                  </a:tcPr>
                </a:tc>
              </a:tr>
              <a:tr h="322729">
                <a:tc>
                  <a:txBody>
                    <a:bodyPr/>
                    <a:lstStyle/>
                    <a:p>
                      <a:pPr algn="l" rtl="0" fontAlgn="ctr"/>
                      <a:r>
                        <a:rPr lang="mn-MN" sz="1600" b="0" i="0" u="none" strike="noStrike">
                          <a:solidFill>
                            <a:srgbClr val="000000"/>
                          </a:solidFill>
                          <a:latin typeface="Arial"/>
                        </a:rPr>
                        <a:t>Өндөршил сум</a:t>
                      </a:r>
                    </a:p>
                  </a:txBody>
                  <a:tcPr marL="9525" marR="9525" marT="9525" marB="0" anchor="ctr">
                    <a:lnL>
                      <a:noFill/>
                    </a:lnL>
                    <a:lnR>
                      <a:noFill/>
                    </a:lnR>
                    <a:lnT>
                      <a:noFill/>
                    </a:lnT>
                    <a:lnB>
                      <a:noFill/>
                    </a:lnB>
                  </a:tcPr>
                </a:tc>
                <a:tc>
                  <a:txBody>
                    <a:bodyPr/>
                    <a:lstStyle/>
                    <a:p>
                      <a:pPr algn="r" fontAlgn="b"/>
                      <a:r>
                        <a:rPr lang="en-US" sz="1600" b="0" i="0" u="none" strike="noStrike">
                          <a:latin typeface="Calibri"/>
                        </a:rPr>
                        <a:t>154.7</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9.0</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2.8</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2.3</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80.7</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59.9</a:t>
                      </a:r>
                    </a:p>
                  </a:txBody>
                  <a:tcPr marL="9525" marR="9525" marT="9525" marB="0" anchor="b">
                    <a:lnL>
                      <a:noFill/>
                    </a:lnL>
                    <a:lnR>
                      <a:noFill/>
                    </a:lnR>
                    <a:lnT>
                      <a:noFill/>
                    </a:lnT>
                    <a:lnB>
                      <a:noFill/>
                    </a:lnB>
                  </a:tcPr>
                </a:tc>
              </a:tr>
              <a:tr h="322729">
                <a:tc>
                  <a:txBody>
                    <a:bodyPr/>
                    <a:lstStyle/>
                    <a:p>
                      <a:pPr algn="l" rtl="0" fontAlgn="ctr"/>
                      <a:r>
                        <a:rPr lang="mn-MN" sz="1600" b="0" i="0" u="none" strike="noStrike">
                          <a:solidFill>
                            <a:srgbClr val="000000"/>
                          </a:solidFill>
                          <a:latin typeface="Arial"/>
                        </a:rPr>
                        <a:t>Сайхан-Овоо сум</a:t>
                      </a:r>
                    </a:p>
                  </a:txBody>
                  <a:tcPr marL="9525" marR="9525" marT="9525" marB="0" anchor="ctr">
                    <a:lnL>
                      <a:noFill/>
                    </a:lnL>
                    <a:lnR>
                      <a:noFill/>
                    </a:lnR>
                    <a:lnT>
                      <a:noFill/>
                    </a:lnT>
                    <a:lnB>
                      <a:noFill/>
                    </a:lnB>
                  </a:tcPr>
                </a:tc>
                <a:tc>
                  <a:txBody>
                    <a:bodyPr/>
                    <a:lstStyle/>
                    <a:p>
                      <a:pPr algn="r" fontAlgn="b"/>
                      <a:r>
                        <a:rPr lang="en-US" sz="1600" b="0" i="0" u="none" strike="noStrike">
                          <a:latin typeface="Calibri"/>
                        </a:rPr>
                        <a:t>189.7</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8.1</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3.1</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1.2</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81.0</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96.3</a:t>
                      </a:r>
                    </a:p>
                  </a:txBody>
                  <a:tcPr marL="9525" marR="9525" marT="9525" marB="0" anchor="b">
                    <a:lnL>
                      <a:noFill/>
                    </a:lnL>
                    <a:lnR>
                      <a:noFill/>
                    </a:lnR>
                    <a:lnT>
                      <a:noFill/>
                    </a:lnT>
                    <a:lnB>
                      <a:noFill/>
                    </a:lnB>
                  </a:tcPr>
                </a:tc>
              </a:tr>
              <a:tr h="322729">
                <a:tc>
                  <a:txBody>
                    <a:bodyPr/>
                    <a:lstStyle/>
                    <a:p>
                      <a:pPr algn="l" rtl="0" fontAlgn="ctr"/>
                      <a:r>
                        <a:rPr lang="mn-MN" sz="1600" b="0" i="0" u="none" strike="noStrike">
                          <a:solidFill>
                            <a:srgbClr val="000000"/>
                          </a:solidFill>
                          <a:latin typeface="Arial"/>
                        </a:rPr>
                        <a:t>Хулд сум</a:t>
                      </a:r>
                    </a:p>
                  </a:txBody>
                  <a:tcPr marL="9525" marR="9525" marT="9525" marB="0" anchor="ctr">
                    <a:lnL>
                      <a:noFill/>
                    </a:lnL>
                    <a:lnR>
                      <a:noFill/>
                    </a:lnR>
                    <a:lnT>
                      <a:noFill/>
                    </a:lnT>
                    <a:lnB>
                      <a:noFill/>
                    </a:lnB>
                  </a:tcPr>
                </a:tc>
                <a:tc>
                  <a:txBody>
                    <a:bodyPr/>
                    <a:lstStyle/>
                    <a:p>
                      <a:pPr algn="r" fontAlgn="b"/>
                      <a:r>
                        <a:rPr lang="en-US" sz="1600" b="0" i="0" u="none" strike="noStrike">
                          <a:latin typeface="Calibri"/>
                        </a:rPr>
                        <a:t>266.3</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12.4</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3.2</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6.2</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127.2</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117.4</a:t>
                      </a:r>
                    </a:p>
                  </a:txBody>
                  <a:tcPr marL="9525" marR="9525" marT="9525" marB="0" anchor="b">
                    <a:lnL>
                      <a:noFill/>
                    </a:lnL>
                    <a:lnR>
                      <a:noFill/>
                    </a:lnR>
                    <a:lnT>
                      <a:noFill/>
                    </a:lnT>
                    <a:lnB>
                      <a:noFill/>
                    </a:lnB>
                  </a:tcPr>
                </a:tc>
              </a:tr>
              <a:tr h="322729">
                <a:tc>
                  <a:txBody>
                    <a:bodyPr/>
                    <a:lstStyle/>
                    <a:p>
                      <a:pPr algn="l" rtl="0" fontAlgn="ctr"/>
                      <a:r>
                        <a:rPr lang="mn-MN" sz="1600" b="0" i="0" u="none" strike="noStrike">
                          <a:solidFill>
                            <a:srgbClr val="000000"/>
                          </a:solidFill>
                          <a:latin typeface="Arial"/>
                        </a:rPr>
                        <a:t>Цагаандэлгэр сум</a:t>
                      </a:r>
                    </a:p>
                  </a:txBody>
                  <a:tcPr marL="9525" marR="9525" marT="9525" marB="0" anchor="ctr">
                    <a:lnL>
                      <a:noFill/>
                    </a:lnL>
                    <a:lnR>
                      <a:noFill/>
                    </a:lnR>
                    <a:lnT>
                      <a:noFill/>
                    </a:lnT>
                    <a:lnB>
                      <a:noFill/>
                    </a:lnB>
                  </a:tcPr>
                </a:tc>
                <a:tc>
                  <a:txBody>
                    <a:bodyPr/>
                    <a:lstStyle/>
                    <a:p>
                      <a:pPr algn="r" fontAlgn="b"/>
                      <a:r>
                        <a:rPr lang="en-US" sz="1600" b="0" i="0" u="none" strike="noStrike">
                          <a:latin typeface="Calibri"/>
                        </a:rPr>
                        <a:t>128.7</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7.7</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2.7</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0.7</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61.9</a:t>
                      </a:r>
                    </a:p>
                  </a:txBody>
                  <a:tcPr marL="9525" marR="9525" marT="9525" marB="0" anchor="b">
                    <a:lnL>
                      <a:noFill/>
                    </a:lnL>
                    <a:lnR>
                      <a:noFill/>
                    </a:lnR>
                    <a:lnT>
                      <a:noFill/>
                    </a:lnT>
                    <a:lnB>
                      <a:noFill/>
                    </a:lnB>
                  </a:tcPr>
                </a:tc>
                <a:tc>
                  <a:txBody>
                    <a:bodyPr/>
                    <a:lstStyle/>
                    <a:p>
                      <a:pPr algn="r" fontAlgn="b"/>
                      <a:r>
                        <a:rPr lang="en-US" sz="1600" b="0" i="0" u="none" strike="noStrike">
                          <a:latin typeface="Calibri"/>
                        </a:rPr>
                        <a:t>55.7</a:t>
                      </a:r>
                    </a:p>
                  </a:txBody>
                  <a:tcPr marL="9525" marR="9525" marT="9525" marB="0" anchor="b">
                    <a:lnL>
                      <a:noFill/>
                    </a:lnL>
                    <a:lnR>
                      <a:noFill/>
                    </a:lnR>
                    <a:lnT>
                      <a:noFill/>
                    </a:lnT>
                    <a:lnB>
                      <a:noFill/>
                    </a:lnB>
                  </a:tcPr>
                </a:tc>
              </a:tr>
              <a:tr h="322729">
                <a:tc>
                  <a:txBody>
                    <a:bodyPr/>
                    <a:lstStyle/>
                    <a:p>
                      <a:pPr algn="l" rtl="0" fontAlgn="ctr"/>
                      <a:r>
                        <a:rPr lang="mn-MN" sz="1600" b="0" i="0" u="none" strike="noStrike" dirty="0">
                          <a:solidFill>
                            <a:srgbClr val="000000"/>
                          </a:solidFill>
                          <a:latin typeface="Arial"/>
                        </a:rPr>
                        <a:t>Эрдэнэдалай сум</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Calibri"/>
                        </a:rPr>
                        <a:t>550.6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Calibri"/>
                        </a:rPr>
                        <a:t>24.1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Calibri"/>
                        </a:rPr>
                        <a:t>18.1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Calibri"/>
                        </a:rPr>
                        <a:t>1.7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Calibri"/>
                        </a:rPr>
                        <a:t>261.0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Calibri"/>
                        </a:rPr>
                        <a:t>245.7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322729">
                <a:tc>
                  <a:txBody>
                    <a:bodyPr/>
                    <a:lstStyle/>
                    <a:p>
                      <a:pPr algn="l" rtl="0" fontAlgn="ctr"/>
                      <a:r>
                        <a:rPr lang="mn-MN" sz="1600" b="1" i="0" u="none" strike="noStrike">
                          <a:solidFill>
                            <a:srgbClr val="000000"/>
                          </a:solidFill>
                          <a:latin typeface="Arial"/>
                        </a:rPr>
                        <a:t>нийт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Calibri"/>
                        </a:rPr>
                        <a:t>3593.0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Calibri"/>
                        </a:rPr>
                        <a:t>160.2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Calibri"/>
                        </a:rPr>
                        <a:t>75.3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Calibri"/>
                        </a:rPr>
                        <a:t>36.8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Calibri"/>
                        </a:rPr>
                        <a:t>1686.2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Calibri"/>
                        </a:rPr>
                        <a:t>1634.6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346190977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g2.png"/>
          <p:cNvPicPr/>
          <p:nvPr/>
        </p:nvPicPr>
        <p:blipFill>
          <a:blip r:embed="rId3" cstate="print"/>
          <a:srcRect l="19221" t="8484" r="16726" b="5228"/>
          <a:stretch>
            <a:fillRect/>
          </a:stretch>
        </p:blipFill>
        <p:spPr>
          <a:xfrm>
            <a:off x="1524000" y="762000"/>
            <a:ext cx="8617186" cy="5931310"/>
          </a:xfrm>
          <a:prstGeom prst="rect">
            <a:avLst/>
          </a:prstGeom>
        </p:spPr>
      </p:pic>
      <p:sp>
        <p:nvSpPr>
          <p:cNvPr id="5" name="Slide Number Placeholder 4"/>
          <p:cNvSpPr>
            <a:spLocks noGrp="1"/>
          </p:cNvSpPr>
          <p:nvPr>
            <p:ph type="sldNum" sz="quarter" idx="12"/>
          </p:nvPr>
        </p:nvSpPr>
        <p:spPr/>
        <p:txBody>
          <a:bodyPr/>
          <a:lstStyle/>
          <a:p>
            <a:pPr>
              <a:defRPr/>
            </a:pPr>
            <a:fld id="{9C882CF5-28DA-4721-A856-BBC823FE6AC7}" type="slidenum">
              <a:rPr lang="en-US" smtClean="0"/>
              <a:pPr>
                <a:defRPr/>
              </a:pPr>
              <a:t>8</a:t>
            </a:fld>
            <a:endParaRPr lang="en-US" dirty="0"/>
          </a:p>
        </p:txBody>
      </p:sp>
      <p:sp>
        <p:nvSpPr>
          <p:cNvPr id="2" name="Rectangle 1">
            <a:extLst>
              <a:ext uri="{FF2B5EF4-FFF2-40B4-BE49-F238E27FC236}">
                <a16:creationId xmlns="" xmlns:a16="http://schemas.microsoft.com/office/drawing/2014/main" id="{7A8A54DA-D1E1-4129-B96F-2EECB5DC2CEC}"/>
              </a:ext>
            </a:extLst>
          </p:cNvPr>
          <p:cNvSpPr/>
          <p:nvPr/>
        </p:nvSpPr>
        <p:spPr>
          <a:xfrm>
            <a:off x="2286000" y="0"/>
            <a:ext cx="7972759" cy="954107"/>
          </a:xfrm>
          <a:prstGeom prst="rect">
            <a:avLst/>
          </a:prstGeom>
        </p:spPr>
        <p:txBody>
          <a:bodyPr wrap="none">
            <a:spAutoFit/>
          </a:bodyPr>
          <a:lstStyle/>
          <a:p>
            <a:pPr algn="ctr"/>
            <a:r>
              <a:rPr lang="mn-MN" sz="2800" b="1" dirty="0">
                <a:solidFill>
                  <a:srgbClr val="002060"/>
                </a:solidFill>
                <a:latin typeface="Arial" pitchFamily="34" charset="0"/>
                <a:cs typeface="Arial" pitchFamily="34" charset="0"/>
              </a:rPr>
              <a:t>НИЙТ МАЛЫН ТООГООР ТЭРГҮҮЛСЭН </a:t>
            </a:r>
            <a:r>
              <a:rPr lang="mn-MN" sz="2800" b="1" dirty="0" smtClean="0">
                <a:solidFill>
                  <a:srgbClr val="002060"/>
                </a:solidFill>
                <a:latin typeface="Arial" pitchFamily="34" charset="0"/>
                <a:cs typeface="Arial" pitchFamily="34" charset="0"/>
              </a:rPr>
              <a:t>БАГ, </a:t>
            </a:r>
            <a:endParaRPr lang="mn-MN" sz="2800" b="1" dirty="0">
              <a:solidFill>
                <a:srgbClr val="002060"/>
              </a:solidFill>
              <a:latin typeface="Arial" pitchFamily="34" charset="0"/>
              <a:cs typeface="Arial" pitchFamily="34" charset="0"/>
            </a:endParaRPr>
          </a:p>
          <a:p>
            <a:pPr algn="ctr"/>
            <a:r>
              <a:rPr lang="mn-MN" sz="2800" b="1" dirty="0">
                <a:solidFill>
                  <a:srgbClr val="002060"/>
                </a:solidFill>
                <a:latin typeface="Arial" pitchFamily="34" charset="0"/>
                <a:cs typeface="Arial" pitchFamily="34" charset="0"/>
              </a:rPr>
              <a:t>мянган толгой</a:t>
            </a:r>
            <a:r>
              <a:rPr lang="en-US" sz="2800" b="1" dirty="0">
                <a:solidFill>
                  <a:srgbClr val="002060"/>
                </a:solidFill>
                <a:latin typeface="Arial" pitchFamily="34" charset="0"/>
                <a:cs typeface="Arial" pitchFamily="34" charset="0"/>
              </a:rPr>
              <a:t> </a:t>
            </a:r>
            <a:r>
              <a:rPr lang="mn-MN" sz="2800" b="1" dirty="0">
                <a:solidFill>
                  <a:srgbClr val="002060"/>
                </a:solidFill>
                <a:latin typeface="Arial" pitchFamily="34" charset="0"/>
                <a:cs typeface="Arial" pitchFamily="34" charset="0"/>
              </a:rPr>
              <a:t>мал</a:t>
            </a:r>
            <a:endParaRPr lang="en-US" sz="2800" b="1" dirty="0">
              <a:solidFill>
                <a:srgbClr val="002060"/>
              </a:solidFill>
              <a:latin typeface="Arial" pitchFamily="34" charset="0"/>
              <a:cs typeface="Arial" pitchFamily="34" charset="0"/>
            </a:endParaRPr>
          </a:p>
        </p:txBody>
      </p:sp>
      <p:sp>
        <p:nvSpPr>
          <p:cNvPr id="6" name="Callout: Double Bent Line with Accent Bar 5">
            <a:extLst>
              <a:ext uri="{FF2B5EF4-FFF2-40B4-BE49-F238E27FC236}">
                <a16:creationId xmlns="" xmlns:a16="http://schemas.microsoft.com/office/drawing/2014/main" id="{8BE6A4DC-C3E4-479E-BDC2-3FCFF88F4716}"/>
              </a:ext>
            </a:extLst>
          </p:cNvPr>
          <p:cNvSpPr/>
          <p:nvPr/>
        </p:nvSpPr>
        <p:spPr>
          <a:xfrm>
            <a:off x="7543800" y="1066800"/>
            <a:ext cx="2971800" cy="838200"/>
          </a:xfrm>
          <a:prstGeom prst="accentCallout3">
            <a:avLst>
              <a:gd name="adj1" fmla="val 18750"/>
              <a:gd name="adj2" fmla="val -8333"/>
              <a:gd name="adj3" fmla="val 207298"/>
              <a:gd name="adj4" fmla="val -114992"/>
              <a:gd name="adj5" fmla="val 205572"/>
              <a:gd name="adj6" fmla="val -115426"/>
              <a:gd name="adj7" fmla="val 203848"/>
              <a:gd name="adj8" fmla="val -114564"/>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mn-MN" sz="2800" b="1" dirty="0" smtClean="0">
                <a:solidFill>
                  <a:srgbClr val="002060"/>
                </a:solidFill>
                <a:latin typeface="Arial" panose="020B0604020202020204" pitchFamily="34" charset="0"/>
                <a:cs typeface="Arial" panose="020B0604020202020204" pitchFamily="34" charset="0"/>
              </a:rPr>
              <a:t>2</a:t>
            </a:r>
            <a:r>
              <a:rPr lang="en-US" sz="2800" b="1" dirty="0" smtClean="0">
                <a:solidFill>
                  <a:srgbClr val="002060"/>
                </a:solidFill>
                <a:latin typeface="Arial" panose="020B0604020202020204" pitchFamily="34" charset="0"/>
                <a:cs typeface="Arial" panose="020B0604020202020204" pitchFamily="34" charset="0"/>
              </a:rPr>
              <a:t>. </a:t>
            </a:r>
            <a:r>
              <a:rPr lang="mn-MN" sz="1400" b="1" dirty="0" smtClean="0">
                <a:solidFill>
                  <a:srgbClr val="002060"/>
                </a:solidFill>
                <a:latin typeface="Arial" panose="020B0604020202020204" pitchFamily="34" charset="0"/>
                <a:cs typeface="Arial" panose="020B0604020202020204" pitchFamily="34" charset="0"/>
              </a:rPr>
              <a:t>Эрдэнэдалай сумын Цагаан-Овоо баг 101.9</a:t>
            </a:r>
            <a:r>
              <a:rPr lang="mn-MN" sz="2000" b="1" dirty="0" smtClean="0">
                <a:solidFill>
                  <a:srgbClr val="002060"/>
                </a:solidFill>
                <a:latin typeface="Arial" panose="020B0604020202020204" pitchFamily="34" charset="0"/>
                <a:cs typeface="Arial" panose="020B0604020202020204" pitchFamily="34" charset="0"/>
              </a:rPr>
              <a:t> </a:t>
            </a:r>
            <a:r>
              <a:rPr lang="mn-MN" sz="1400" b="1" dirty="0">
                <a:solidFill>
                  <a:srgbClr val="002060"/>
                </a:solidFill>
                <a:latin typeface="Arial" panose="020B0604020202020204" pitchFamily="34" charset="0"/>
                <a:cs typeface="Arial" panose="020B0604020202020204" pitchFamily="34" charset="0"/>
              </a:rPr>
              <a:t>мянган толгой</a:t>
            </a:r>
            <a:endParaRPr lang="en-US" sz="1400" b="1" dirty="0">
              <a:solidFill>
                <a:srgbClr val="002060"/>
              </a:solidFill>
              <a:latin typeface="Arial" panose="020B0604020202020204" pitchFamily="34" charset="0"/>
              <a:cs typeface="Arial" panose="020B0604020202020204" pitchFamily="34" charset="0"/>
            </a:endParaRPr>
          </a:p>
        </p:txBody>
      </p:sp>
      <p:sp>
        <p:nvSpPr>
          <p:cNvPr id="8" name="Callout: Double Bent Line with Accent Bar 7">
            <a:extLst>
              <a:ext uri="{FF2B5EF4-FFF2-40B4-BE49-F238E27FC236}">
                <a16:creationId xmlns="" xmlns:a16="http://schemas.microsoft.com/office/drawing/2014/main" id="{B59A7D75-CD44-4A2C-8B19-D00ECF7AEEF4}"/>
              </a:ext>
            </a:extLst>
          </p:cNvPr>
          <p:cNvSpPr/>
          <p:nvPr/>
        </p:nvSpPr>
        <p:spPr>
          <a:xfrm>
            <a:off x="9394256" y="2438400"/>
            <a:ext cx="2797744" cy="949734"/>
          </a:xfrm>
          <a:prstGeom prst="accentCallout3">
            <a:avLst>
              <a:gd name="adj1" fmla="val 18750"/>
              <a:gd name="adj2" fmla="val -8333"/>
              <a:gd name="adj3" fmla="val 20874"/>
              <a:gd name="adj4" fmla="val -134470"/>
              <a:gd name="adj5" fmla="val 20802"/>
              <a:gd name="adj6" fmla="val -134750"/>
              <a:gd name="adj7" fmla="val 22688"/>
              <a:gd name="adj8" fmla="val -134311"/>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mn-MN" sz="2800" b="1" dirty="0" smtClean="0">
                <a:solidFill>
                  <a:srgbClr val="002060"/>
                </a:solidFill>
                <a:latin typeface="Arial" panose="020B0604020202020204" pitchFamily="34" charset="0"/>
                <a:cs typeface="Arial" panose="020B0604020202020204" pitchFamily="34" charset="0"/>
              </a:rPr>
              <a:t>3</a:t>
            </a:r>
            <a:r>
              <a:rPr lang="en-US" sz="2800" b="1" dirty="0" smtClean="0">
                <a:solidFill>
                  <a:srgbClr val="002060"/>
                </a:solidFill>
                <a:latin typeface="Arial" panose="020B0604020202020204" pitchFamily="34" charset="0"/>
                <a:cs typeface="Arial" panose="020B0604020202020204" pitchFamily="34" charset="0"/>
              </a:rPr>
              <a:t>.</a:t>
            </a:r>
            <a:r>
              <a:rPr lang="mn-MN" sz="2800" b="1" dirty="0" smtClean="0">
                <a:solidFill>
                  <a:srgbClr val="002060"/>
                </a:solidFill>
                <a:latin typeface="Arial" panose="020B0604020202020204" pitchFamily="34" charset="0"/>
                <a:cs typeface="Arial" panose="020B0604020202020204" pitchFamily="34" charset="0"/>
              </a:rPr>
              <a:t> </a:t>
            </a:r>
            <a:r>
              <a:rPr lang="mn-MN" sz="1400" b="1" dirty="0" smtClean="0">
                <a:solidFill>
                  <a:srgbClr val="002060"/>
                </a:solidFill>
                <a:latin typeface="Arial" panose="020B0604020202020204" pitchFamily="34" charset="0"/>
                <a:cs typeface="Arial" panose="020B0604020202020204" pitchFamily="34" charset="0"/>
              </a:rPr>
              <a:t>Сайнцагаан сум Тэвш баг</a:t>
            </a:r>
            <a:r>
              <a:rPr lang="en-US" sz="2800" b="1" dirty="0" smtClean="0">
                <a:solidFill>
                  <a:srgbClr val="002060"/>
                </a:solidFill>
                <a:latin typeface="Arial" panose="020B0604020202020204" pitchFamily="34" charset="0"/>
                <a:cs typeface="Arial" panose="020B0604020202020204" pitchFamily="34" charset="0"/>
              </a:rPr>
              <a:t> </a:t>
            </a:r>
            <a:r>
              <a:rPr lang="mn-MN" sz="2800" b="1" dirty="0" smtClean="0">
                <a:solidFill>
                  <a:srgbClr val="002060"/>
                </a:solidFill>
                <a:latin typeface="Arial" panose="020B0604020202020204" pitchFamily="34" charset="0"/>
                <a:cs typeface="Arial" panose="020B0604020202020204" pitchFamily="34" charset="0"/>
              </a:rPr>
              <a:t>93.5</a:t>
            </a:r>
            <a:r>
              <a:rPr lang="mn-MN" sz="2000" b="1" dirty="0" smtClean="0">
                <a:solidFill>
                  <a:srgbClr val="002060"/>
                </a:solidFill>
                <a:latin typeface="Arial" panose="020B0604020202020204" pitchFamily="34" charset="0"/>
                <a:cs typeface="Arial" panose="020B0604020202020204" pitchFamily="34" charset="0"/>
              </a:rPr>
              <a:t> </a:t>
            </a:r>
            <a:r>
              <a:rPr lang="mn-MN" sz="1400" b="1" dirty="0">
                <a:solidFill>
                  <a:srgbClr val="002060"/>
                </a:solidFill>
                <a:latin typeface="Arial" panose="020B0604020202020204" pitchFamily="34" charset="0"/>
                <a:cs typeface="Arial" panose="020B0604020202020204" pitchFamily="34" charset="0"/>
              </a:rPr>
              <a:t>мянган толгой</a:t>
            </a:r>
            <a:endParaRPr lang="en-US" sz="1400" b="1" dirty="0">
              <a:solidFill>
                <a:srgbClr val="002060"/>
              </a:solidFill>
              <a:latin typeface="Arial" panose="020B0604020202020204" pitchFamily="34" charset="0"/>
              <a:cs typeface="Arial" panose="020B0604020202020204" pitchFamily="34" charset="0"/>
            </a:endParaRPr>
          </a:p>
        </p:txBody>
      </p:sp>
      <p:sp>
        <p:nvSpPr>
          <p:cNvPr id="9" name="Callout: Double Bent Line with Accent Bar 8">
            <a:extLst>
              <a:ext uri="{FF2B5EF4-FFF2-40B4-BE49-F238E27FC236}">
                <a16:creationId xmlns="" xmlns:a16="http://schemas.microsoft.com/office/drawing/2014/main" id="{CEE35F94-AC5D-4CD1-9422-DA58C505E3F1}"/>
              </a:ext>
            </a:extLst>
          </p:cNvPr>
          <p:cNvSpPr/>
          <p:nvPr/>
        </p:nvSpPr>
        <p:spPr>
          <a:xfrm>
            <a:off x="838200" y="762000"/>
            <a:ext cx="2971800" cy="838200"/>
          </a:xfrm>
          <a:prstGeom prst="accentCallout3">
            <a:avLst>
              <a:gd name="adj1" fmla="val 18750"/>
              <a:gd name="adj2" fmla="val -8333"/>
              <a:gd name="adj3" fmla="val 106022"/>
              <a:gd name="adj4" fmla="val -2092"/>
              <a:gd name="adj5" fmla="val 111483"/>
              <a:gd name="adj6" fmla="val 18637"/>
              <a:gd name="adj7" fmla="val 139524"/>
              <a:gd name="adj8" fmla="val 116378"/>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mn-MN" sz="2800" b="1" dirty="0" smtClean="0">
                <a:solidFill>
                  <a:srgbClr val="002060"/>
                </a:solidFill>
                <a:latin typeface="Arial" panose="020B0604020202020204" pitchFamily="34" charset="0"/>
                <a:cs typeface="Arial" panose="020B0604020202020204" pitchFamily="34" charset="0"/>
              </a:rPr>
              <a:t>1</a:t>
            </a:r>
            <a:r>
              <a:rPr lang="en-US" sz="2800" b="1" dirty="0" smtClean="0">
                <a:solidFill>
                  <a:srgbClr val="002060"/>
                </a:solidFill>
                <a:latin typeface="Arial" panose="020B0604020202020204" pitchFamily="34" charset="0"/>
                <a:cs typeface="Arial" panose="020B0604020202020204" pitchFamily="34" charset="0"/>
              </a:rPr>
              <a:t>. </a:t>
            </a:r>
            <a:r>
              <a:rPr lang="mn-MN" sz="1400" b="1" dirty="0" smtClean="0">
                <a:solidFill>
                  <a:srgbClr val="002060"/>
                </a:solidFill>
                <a:latin typeface="Arial" panose="020B0604020202020204" pitchFamily="34" charset="0"/>
                <a:cs typeface="Arial" panose="020B0604020202020204" pitchFamily="34" charset="0"/>
              </a:rPr>
              <a:t>Эрдэнэдалай сумын  Рашаант баг 129.7</a:t>
            </a:r>
            <a:r>
              <a:rPr lang="mn-MN" sz="2000" b="1" dirty="0" smtClean="0">
                <a:solidFill>
                  <a:srgbClr val="002060"/>
                </a:solidFill>
                <a:latin typeface="Arial" panose="020B0604020202020204" pitchFamily="34" charset="0"/>
                <a:cs typeface="Arial" panose="020B0604020202020204" pitchFamily="34" charset="0"/>
              </a:rPr>
              <a:t> </a:t>
            </a:r>
            <a:r>
              <a:rPr lang="mn-MN" sz="1400" b="1" dirty="0">
                <a:solidFill>
                  <a:srgbClr val="002060"/>
                </a:solidFill>
                <a:latin typeface="Arial" panose="020B0604020202020204" pitchFamily="34" charset="0"/>
                <a:cs typeface="Arial" panose="020B0604020202020204" pitchFamily="34" charset="0"/>
              </a:rPr>
              <a:t>мянган толгой</a:t>
            </a:r>
            <a:endParaRPr lang="en-US" sz="1400" b="1" dirty="0">
              <a:solidFill>
                <a:srgbClr val="002060"/>
              </a:solidFill>
              <a:latin typeface="Arial" panose="020B0604020202020204" pitchFamily="34" charset="0"/>
              <a:cs typeface="Arial" panose="020B0604020202020204" pitchFamily="34" charset="0"/>
            </a:endParaRPr>
          </a:p>
        </p:txBody>
      </p:sp>
      <p:sp>
        <p:nvSpPr>
          <p:cNvPr id="10" name="Callout: Double Bent Line with Accent Bar 9">
            <a:extLst>
              <a:ext uri="{FF2B5EF4-FFF2-40B4-BE49-F238E27FC236}">
                <a16:creationId xmlns="" xmlns:a16="http://schemas.microsoft.com/office/drawing/2014/main" id="{6D2C93D5-D527-42E7-A0C0-0CA8B9B34C23}"/>
              </a:ext>
            </a:extLst>
          </p:cNvPr>
          <p:cNvSpPr/>
          <p:nvPr/>
        </p:nvSpPr>
        <p:spPr>
          <a:xfrm>
            <a:off x="9266723" y="4031351"/>
            <a:ext cx="2797744" cy="949734"/>
          </a:xfrm>
          <a:prstGeom prst="accentCallout3">
            <a:avLst>
              <a:gd name="adj1" fmla="val 18750"/>
              <a:gd name="adj2" fmla="val -8333"/>
              <a:gd name="adj3" fmla="val 28868"/>
              <a:gd name="adj4" fmla="val -7904"/>
              <a:gd name="adj5" fmla="val 16895"/>
              <a:gd name="adj6" fmla="val -8410"/>
              <a:gd name="adj7" fmla="val -55105"/>
              <a:gd name="adj8" fmla="val -111981"/>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dirty="0">
                <a:solidFill>
                  <a:srgbClr val="002060"/>
                </a:solidFill>
                <a:latin typeface="Arial" panose="020B0604020202020204" pitchFamily="34" charset="0"/>
                <a:cs typeface="Arial" panose="020B0604020202020204" pitchFamily="34" charset="0"/>
              </a:rPr>
              <a:t>4. </a:t>
            </a:r>
            <a:r>
              <a:rPr lang="mn-MN" sz="1400" b="1" dirty="0" smtClean="0">
                <a:solidFill>
                  <a:srgbClr val="002060"/>
                </a:solidFill>
                <a:latin typeface="Arial" panose="020B0604020202020204" pitchFamily="34" charset="0"/>
                <a:cs typeface="Arial" panose="020B0604020202020204" pitchFamily="34" charset="0"/>
              </a:rPr>
              <a:t>Сайнцагаан сум Үйзэн баг </a:t>
            </a:r>
            <a:r>
              <a:rPr lang="mn-MN" sz="2800" b="1" dirty="0" smtClean="0">
                <a:solidFill>
                  <a:srgbClr val="002060"/>
                </a:solidFill>
                <a:latin typeface="Arial" panose="020B0604020202020204" pitchFamily="34" charset="0"/>
                <a:cs typeface="Arial" panose="020B0604020202020204" pitchFamily="34" charset="0"/>
              </a:rPr>
              <a:t> 86.2</a:t>
            </a:r>
            <a:r>
              <a:rPr lang="mn-MN" sz="2000" b="1" dirty="0" smtClean="0">
                <a:solidFill>
                  <a:srgbClr val="002060"/>
                </a:solidFill>
                <a:latin typeface="Arial" panose="020B0604020202020204" pitchFamily="34" charset="0"/>
                <a:cs typeface="Arial" panose="020B0604020202020204" pitchFamily="34" charset="0"/>
              </a:rPr>
              <a:t> </a:t>
            </a:r>
            <a:r>
              <a:rPr lang="mn-MN" sz="1400" b="1" dirty="0">
                <a:solidFill>
                  <a:srgbClr val="002060"/>
                </a:solidFill>
                <a:latin typeface="Arial" panose="020B0604020202020204" pitchFamily="34" charset="0"/>
                <a:cs typeface="Arial" panose="020B0604020202020204" pitchFamily="34" charset="0"/>
              </a:rPr>
              <a:t>мянган толгой</a:t>
            </a:r>
            <a:endParaRPr lang="en-US" sz="1400" b="1" dirty="0">
              <a:solidFill>
                <a:srgbClr val="002060"/>
              </a:solidFill>
              <a:latin typeface="Arial" panose="020B0604020202020204" pitchFamily="34" charset="0"/>
              <a:cs typeface="Arial" panose="020B0604020202020204" pitchFamily="34" charset="0"/>
            </a:endParaRPr>
          </a:p>
        </p:txBody>
      </p:sp>
      <p:sp>
        <p:nvSpPr>
          <p:cNvPr id="11" name="Callout: Double Bent Line with Accent Bar 10">
            <a:extLst>
              <a:ext uri="{FF2B5EF4-FFF2-40B4-BE49-F238E27FC236}">
                <a16:creationId xmlns="" xmlns:a16="http://schemas.microsoft.com/office/drawing/2014/main" id="{76FB2A8A-5CF0-474E-9AD0-6B50A1B8B850}"/>
              </a:ext>
            </a:extLst>
          </p:cNvPr>
          <p:cNvSpPr/>
          <p:nvPr/>
        </p:nvSpPr>
        <p:spPr>
          <a:xfrm>
            <a:off x="5359924" y="5105400"/>
            <a:ext cx="2797744" cy="949734"/>
          </a:xfrm>
          <a:prstGeom prst="accentCallout3">
            <a:avLst>
              <a:gd name="adj1" fmla="val 18750"/>
              <a:gd name="adj2" fmla="val -8333"/>
              <a:gd name="adj3" fmla="val 28868"/>
              <a:gd name="adj4" fmla="val -7904"/>
              <a:gd name="adj5" fmla="val 16895"/>
              <a:gd name="adj6" fmla="val -8410"/>
              <a:gd name="adj7" fmla="val -221282"/>
              <a:gd name="adj8" fmla="val 35028"/>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dirty="0">
                <a:solidFill>
                  <a:srgbClr val="002060"/>
                </a:solidFill>
                <a:latin typeface="Arial" panose="020B0604020202020204" pitchFamily="34" charset="0"/>
                <a:cs typeface="Arial" panose="020B0604020202020204" pitchFamily="34" charset="0"/>
              </a:rPr>
              <a:t>5. </a:t>
            </a:r>
            <a:r>
              <a:rPr lang="mn-MN" sz="1400" b="1" dirty="0" smtClean="0">
                <a:solidFill>
                  <a:srgbClr val="002060"/>
                </a:solidFill>
                <a:latin typeface="Arial" panose="020B0604020202020204" pitchFamily="34" charset="0"/>
                <a:cs typeface="Arial" panose="020B0604020202020204" pitchFamily="34" charset="0"/>
              </a:rPr>
              <a:t>Сайнцагаан сум Далай баг </a:t>
            </a:r>
            <a:r>
              <a:rPr lang="mn-MN" sz="2800" b="1" dirty="0" smtClean="0">
                <a:solidFill>
                  <a:srgbClr val="002060"/>
                </a:solidFill>
                <a:latin typeface="Arial" panose="020B0604020202020204" pitchFamily="34" charset="0"/>
                <a:cs typeface="Arial" panose="020B0604020202020204" pitchFamily="34" charset="0"/>
              </a:rPr>
              <a:t> 86.2</a:t>
            </a:r>
            <a:r>
              <a:rPr lang="mn-MN" sz="2000" b="1" dirty="0" smtClean="0">
                <a:solidFill>
                  <a:srgbClr val="002060"/>
                </a:solidFill>
                <a:latin typeface="Arial" panose="020B0604020202020204" pitchFamily="34" charset="0"/>
                <a:cs typeface="Arial" panose="020B0604020202020204" pitchFamily="34" charset="0"/>
              </a:rPr>
              <a:t> </a:t>
            </a:r>
            <a:r>
              <a:rPr lang="mn-MN" sz="1400" b="1" dirty="0" smtClean="0">
                <a:solidFill>
                  <a:srgbClr val="002060"/>
                </a:solidFill>
                <a:latin typeface="Arial" panose="020B0604020202020204" pitchFamily="34" charset="0"/>
                <a:cs typeface="Arial" panose="020B0604020202020204" pitchFamily="34" charset="0"/>
              </a:rPr>
              <a:t>мянган толгой</a:t>
            </a:r>
            <a:endParaRPr lang="en-US" sz="1400" b="1" dirty="0">
              <a:solidFill>
                <a:srgbClr val="00206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 xmlns:a16="http://schemas.microsoft.com/office/drawing/2014/main" id="{07F1643A-06A3-42E6-A858-8C1119E709C2}"/>
              </a:ext>
            </a:extLst>
          </p:cNvPr>
          <p:cNvSpPr txBox="1"/>
          <p:nvPr/>
        </p:nvSpPr>
        <p:spPr>
          <a:xfrm>
            <a:off x="1295400" y="4800600"/>
            <a:ext cx="2590800" cy="1676400"/>
          </a:xfrm>
          <a:prstGeom prst="rect">
            <a:avLst/>
          </a:prstGeom>
          <a:solidFill>
            <a:schemeClr val="bg1"/>
          </a:solidFill>
        </p:spPr>
        <p:txBody>
          <a:bodyPr wrap="square" rtlCol="0">
            <a:spAutoFit/>
          </a:bodyPr>
          <a:lstStyle/>
          <a:p>
            <a:endParaRPr lang="en-US" dirty="0"/>
          </a:p>
        </p:txBody>
      </p:sp>
    </p:spTree>
    <p:extLst>
      <p:ext uri="{BB962C8B-B14F-4D97-AF65-F5344CB8AC3E}">
        <p14:creationId xmlns="" xmlns:p14="http://schemas.microsoft.com/office/powerpoint/2010/main" val="2845586802"/>
      </p:ext>
    </p:extLst>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9C882CF5-28DA-4721-A856-BBC823FE6AC7}" type="slidenum">
              <a:rPr lang="en-US" smtClean="0"/>
              <a:pPr>
                <a:defRPr/>
              </a:pPr>
              <a:t>9</a:t>
            </a:fld>
            <a:endParaRPr lang="en-US"/>
          </a:p>
        </p:txBody>
      </p:sp>
      <p:pic>
        <p:nvPicPr>
          <p:cNvPr id="1026" name="Picture 2" descr="C:\Users\Admin\Desktop\Untitled-1.jpg"/>
          <p:cNvPicPr>
            <a:picLocks noChangeAspect="1" noChangeArrowheads="1"/>
          </p:cNvPicPr>
          <p:nvPr/>
        </p:nvPicPr>
        <p:blipFill>
          <a:blip r:embed="rId3" cstate="print"/>
          <a:srcRect/>
          <a:stretch>
            <a:fillRect/>
          </a:stretch>
        </p:blipFill>
        <p:spPr bwMode="auto">
          <a:xfrm>
            <a:off x="1676400" y="0"/>
            <a:ext cx="8915400" cy="4038602"/>
          </a:xfrm>
          <a:prstGeom prst="rect">
            <a:avLst/>
          </a:prstGeom>
          <a:noFill/>
        </p:spPr>
      </p:pic>
      <p:sp>
        <p:nvSpPr>
          <p:cNvPr id="4" name="Rectangle 3"/>
          <p:cNvSpPr/>
          <p:nvPr/>
        </p:nvSpPr>
        <p:spPr>
          <a:xfrm>
            <a:off x="1524000" y="4572000"/>
            <a:ext cx="10363200" cy="1631216"/>
          </a:xfrm>
          <a:prstGeom prst="rect">
            <a:avLst/>
          </a:prstGeom>
        </p:spPr>
        <p:txBody>
          <a:bodyPr wrap="square">
            <a:spAutoFit/>
          </a:bodyPr>
          <a:lstStyle/>
          <a:p>
            <a:pPr algn="just"/>
            <a:r>
              <a:rPr lang="en-US" sz="2000" dirty="0" smtClean="0">
                <a:latin typeface="Arial" pitchFamily="34" charset="0"/>
                <a:cs typeface="Arial" pitchFamily="34" charset="0"/>
              </a:rPr>
              <a:t>	</a:t>
            </a:r>
            <a:r>
              <a:rPr lang="mn-MN" sz="2000" dirty="0" smtClean="0">
                <a:solidFill>
                  <a:schemeClr val="accent1"/>
                </a:solidFill>
                <a:latin typeface="Arial" pitchFamily="34" charset="0"/>
                <a:cs typeface="Arial" pitchFamily="34" charset="0"/>
              </a:rPr>
              <a:t>Нийт </a:t>
            </a:r>
            <a:r>
              <a:rPr lang="mn-MN" sz="2000" dirty="0" smtClean="0">
                <a:solidFill>
                  <a:schemeClr val="accent1"/>
                </a:solidFill>
                <a:latin typeface="Arial" pitchFamily="34" charset="0"/>
                <a:cs typeface="Arial" pitchFamily="34" charset="0"/>
              </a:rPr>
              <a:t>мал сүрэгт хонь 46.9 хувь, ямаа 45.5 хувь, адуу 4.5 хувь, үхэр 2.0 хувь, тэмээ 1.0 хувийг эзэлж байна. Энэ оныг 1980 онтой харьцуулж үзэхэд нийт сүрэгт эзлэх хонины хувь 7.0 пунктээр буурч, ямааны эзлэх хувь 21.0 пунктээр өссөн, адууны эзлэх хувь 7.0 пунктээр буурсан, үхрийн эзлэх хувь 4 пуктээр үхэр, тэмээний эзлэх хувь 3 пунктээр буурсан байна.</a:t>
            </a:r>
            <a:endParaRPr lang="en-US" sz="2000" dirty="0">
              <a:solidFill>
                <a:schemeClr val="accent1"/>
              </a:solidFill>
              <a:latin typeface="Arial" pitchFamily="34" charset="0"/>
              <a:cs typeface="Arial" pitchFamily="34" charset="0"/>
            </a:endParaRPr>
          </a:p>
        </p:txBody>
      </p:sp>
    </p:spTree>
    <p:extLst>
      <p:ext uri="{BB962C8B-B14F-4D97-AF65-F5344CB8AC3E}">
        <p14:creationId xmlns="" xmlns:p14="http://schemas.microsoft.com/office/powerpoint/2010/main" val="1084668656"/>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theme/theme1.xml><?xml version="1.0" encoding="utf-8"?>
<a:theme xmlns:a="http://schemas.openxmlformats.org/drawingml/2006/main" name="2. Information Dissemination Schedule_2017_last_o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 Information Dissemination Schedule_2017_last_ok</Template>
  <TotalTime>11987</TotalTime>
  <Words>977</Words>
  <Application>Microsoft Office PowerPoint</Application>
  <PresentationFormat>Custom</PresentationFormat>
  <Paragraphs>411</Paragraphs>
  <Slides>17</Slides>
  <Notes>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2. Information Dissemination Schedule_2017_last_ok</vt:lpstr>
      <vt:lpstr>Slide 1</vt:lpstr>
      <vt:lpstr>Slide 2</vt:lpstr>
      <vt:lpstr>Slide 3</vt:lpstr>
      <vt:lpstr>Slide 4</vt:lpstr>
      <vt:lpstr>Slide 5</vt:lpstr>
      <vt:lpstr>Slide 6</vt:lpstr>
      <vt:lpstr>МАЛЫН ТОО, аймаг, нийслэлээр, мянган толгой </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Lhagvadulam</dc:creator>
  <cp:lastModifiedBy>tuvshinjargal</cp:lastModifiedBy>
  <cp:revision>774</cp:revision>
  <cp:lastPrinted>2017-12-28T01:47:37Z</cp:lastPrinted>
  <dcterms:created xsi:type="dcterms:W3CDTF">2011-11-16T04:07:02Z</dcterms:created>
  <dcterms:modified xsi:type="dcterms:W3CDTF">2018-04-09T09:18:27Z</dcterms:modified>
</cp:coreProperties>
</file>