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heme/themeOverride7.xml" ContentType="application/vnd.openxmlformats-officedocument.themeOverr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Override5.xml" ContentType="application/vnd.openxmlformats-officedocument.themeOverride+xml"/>
  <Override PartName="/ppt/charts/chart19.xml" ContentType="application/vnd.openxmlformats-officedocument.drawingml.chart+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Override PartName="/ppt/theme/themeOverride3.xml" ContentType="application/vnd.openxmlformats-officedocument.themeOverride+xml"/>
  <Override PartName="/ppt/charts/chart17.xml" ContentType="application/vnd.openxmlformats-officedocument.drawingml.char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charts/chart13.xml" ContentType="application/vnd.openxmlformats-officedocument.drawingml.chart+xml"/>
  <Override PartName="/ppt/charts/chart15.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charts/chart7.xml" ContentType="application/vnd.openxmlformats-officedocument.drawingml.chart+xml"/>
  <Override PartName="/ppt/charts/chart20.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heme/themeOverride8.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drawings/drawing1.xml" ContentType="application/vnd.openxmlformats-officedocument.drawingml.chartshapes+xml"/>
  <Override PartName="/ppt/charts/chart18.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theme/themeOverride4.xml" ContentType="application/vnd.openxmlformats-officedocument.themeOverride+xml"/>
  <Override PartName="/ppt/charts/chart16.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charts/chart21.xml" ContentType="application/vnd.openxmlformats-officedocument.drawingml.chart+xml"/>
  <Override PartName="/ppt/slideLayouts/slideLayout10.xml" ContentType="application/vnd.openxmlformats-officedocument.presentationml.slideLayout+xml"/>
  <Default Extension="vml" ContentType="application/vnd.openxmlformats-officedocument.vmlDrawing"/>
  <Override PartName="/ppt/charts/chart6.xml" ContentType="application/vnd.openxmlformats-officedocument.drawingml.chart+xml"/>
  <Override PartName="/ppt/charts/chart10.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9"/>
  </p:notesMasterIdLst>
  <p:handoutMasterIdLst>
    <p:handoutMasterId r:id="rId20"/>
  </p:handoutMasterIdLst>
  <p:sldIdLst>
    <p:sldId id="500" r:id="rId2"/>
    <p:sldId id="501" r:id="rId3"/>
    <p:sldId id="502" r:id="rId4"/>
    <p:sldId id="503" r:id="rId5"/>
    <p:sldId id="504" r:id="rId6"/>
    <p:sldId id="505" r:id="rId7"/>
    <p:sldId id="506" r:id="rId8"/>
    <p:sldId id="507" r:id="rId9"/>
    <p:sldId id="508" r:id="rId10"/>
    <p:sldId id="509" r:id="rId11"/>
    <p:sldId id="510" r:id="rId12"/>
    <p:sldId id="511" r:id="rId13"/>
    <p:sldId id="516" r:id="rId14"/>
    <p:sldId id="517" r:id="rId15"/>
    <p:sldId id="518" r:id="rId16"/>
    <p:sldId id="519" r:id="rId17"/>
    <p:sldId id="512" r:id="rId18"/>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showPr>
  <p:clrMru>
    <a:srgbClr val="0000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323" autoAdjust="0"/>
    <p:restoredTop sz="91753" autoAdjust="0"/>
  </p:normalViewPr>
  <p:slideViewPr>
    <p:cSldViewPr>
      <p:cViewPr varScale="1">
        <p:scale>
          <a:sx n="67" d="100"/>
          <a:sy n="67" d="100"/>
        </p:scale>
        <p:origin x="-157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7" d="100"/>
          <a:sy n="87" d="100"/>
        </p:scale>
        <p:origin x="-3822" y="-78"/>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uyanga.j\Desktop\grafik-eruul%20mend14.xls"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oleObject" Target="file:///D:\tuvshin\taniltsuulga\2018\2\2%20sar\nd-grafik-2017.XLS"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D:\tuvshin\taniltsuulga\2018\2\2%20sar\nd-grafik-2-2017.xls"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D:\tuvshin\taniltsuulga\2018\2\2%20sar\nd-grafik-2-2017.xls"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Chart%20in%20Microsoft%20Office%20PowerPoint" TargetMode="Externa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Chart%20in%20Microsoft%20Office%20PowerPoint"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D:\bymbaa\year-2018\Intro\Intro_2\tusuw2018.xlsx" TargetMode="Externa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7.xml.rels><?xml version="1.0" encoding="UTF-8" standalone="yes"?>
<Relationships xmlns="http://schemas.openxmlformats.org/package/2006/relationships"><Relationship Id="rId1" Type="http://schemas.openxmlformats.org/officeDocument/2006/relationships/oleObject" Target="Chart%20in%20Microsoft%20Office%20PowerPoint" TargetMode="External"/></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Chart%20in%20Microsoft%20Office%20PowerPoint"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C:\Users\uyanga.j\Desktop\grafik-eruul%20mend14.xls" TargetMode="External"/><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21.xml.rels><?xml version="1.0" encoding="UTF-8" standalone="yes"?>
<Relationships xmlns="http://schemas.openxmlformats.org/package/2006/relationships"><Relationship Id="rId1" Type="http://schemas.openxmlformats.org/officeDocument/2006/relationships/oleObject" Target="file:///D:\TANILTSUULGA\2018,02\Copy-of-GEMT-2017-12-sar.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D:\TANILTSUULGA\2018,02\Copy-of-GEMT-2017-12-sar.xlsx" TargetMode="External"/></Relationships>
</file>

<file path=ppt/charts/_rels/chart3.xml.rels><?xml version="1.0" encoding="UTF-8" standalone="yes"?>
<Relationships xmlns="http://schemas.openxmlformats.org/package/2006/relationships"><Relationship Id="rId2" Type="http://schemas.openxmlformats.org/officeDocument/2006/relationships/oleObject" Target="file:///C:\Users\uyanga.j\Desktop\grafik-eruul%20mend14.xls"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Users\uyanga.j\Desktop\grafik-eruul%20mend14.xls"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D:\TANILTSUULGA\2018,02\dundgovi-graphic-une%202.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C:\Users\uyanga.j\Desktop\grafik-eruul%20mend14.xls"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D:\TANILTSUULGA\2018,02\dundgovi-graphic-une%202.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file:///C:\Users\uyanga.j\Desktop\grafik-eruul%20mend14.xls"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1" Type="http://schemas.openxmlformats.org/officeDocument/2006/relationships/oleObject" Target="file:///D:\tuvshin\taniltsuulga\2018\2\2%20sar\nd-grafik-2017.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5"/>
  <c:clrMapOvr bg1="lt1" tx1="dk1" bg2="lt2" tx2="dk2" accent1="accent1" accent2="accent2" accent3="accent3" accent4="accent4" accent5="accent5" accent6="accent6" hlink="hlink" folHlink="folHlink"/>
  <c:chart>
    <c:title>
      <c:tx>
        <c:rich>
          <a:bodyPr/>
          <a:lstStyle/>
          <a:p>
            <a:pPr>
              <a:defRPr/>
            </a:pPr>
            <a:r>
              <a:rPr lang="mn-MN"/>
              <a:t>Эндсэн хүүхдийн тоо, жил бүрийн эхний 10 сарын байдлаар</a:t>
            </a:r>
            <a:endParaRPr lang="en-US"/>
          </a:p>
        </c:rich>
      </c:tx>
      <c:layout/>
    </c:title>
    <c:plotArea>
      <c:layout>
        <c:manualLayout>
          <c:layoutTarget val="inner"/>
          <c:xMode val="edge"/>
          <c:yMode val="edge"/>
          <c:x val="4.3209876543209756E-2"/>
          <c:y val="0.45561276750518542"/>
          <c:w val="0.9320987654320988"/>
          <c:h val="0.45094537340135854"/>
        </c:manualLayout>
      </c:layout>
      <c:barChart>
        <c:barDir val="col"/>
        <c:grouping val="clustered"/>
        <c:ser>
          <c:idx val="0"/>
          <c:order val="0"/>
          <c:tx>
            <c:strRef>
              <c:f>'10 sar'!$A$22</c:f>
              <c:strCache>
                <c:ptCount val="1"/>
                <c:pt idx="0">
                  <c:v>0-1 насны хүүхдийн эндэгдэл</c:v>
                </c:pt>
              </c:strCache>
            </c:strRef>
          </c:tx>
          <c:dLbls>
            <c:spPr>
              <a:noFill/>
              <a:ln>
                <a:noFill/>
              </a:ln>
              <a:effectLst/>
            </c:spPr>
            <c:showVal val="1"/>
            <c:extLst>
              <c:ext xmlns:c15="http://schemas.microsoft.com/office/drawing/2012/chart" uri="{CE6537A1-D6FC-4f65-9D91-7224C49458BB}">
                <c15:layout/>
                <c15:showLeaderLines val="0"/>
              </c:ext>
            </c:extLst>
          </c:dLbls>
          <c:cat>
            <c:strRef>
              <c:f>'10 sar'!$B$21:$E$21</c:f>
              <c:strCache>
                <c:ptCount val="4"/>
                <c:pt idx="0">
                  <c:v>2011 I-X</c:v>
                </c:pt>
                <c:pt idx="1">
                  <c:v>2012 I-X</c:v>
                </c:pt>
                <c:pt idx="2">
                  <c:v>2013 I-X</c:v>
                </c:pt>
                <c:pt idx="3">
                  <c:v>2014 I-X</c:v>
                </c:pt>
              </c:strCache>
            </c:strRef>
          </c:cat>
          <c:val>
            <c:numRef>
              <c:f>'10 sar'!$B$22:$E$22</c:f>
              <c:numCache>
                <c:formatCode>General</c:formatCode>
                <c:ptCount val="4"/>
                <c:pt idx="0">
                  <c:v>9</c:v>
                </c:pt>
                <c:pt idx="1">
                  <c:v>8</c:v>
                </c:pt>
                <c:pt idx="2">
                  <c:v>8</c:v>
                </c:pt>
                <c:pt idx="3">
                  <c:v>15</c:v>
                </c:pt>
              </c:numCache>
            </c:numRef>
          </c:val>
        </c:ser>
        <c:ser>
          <c:idx val="1"/>
          <c:order val="1"/>
          <c:tx>
            <c:strRef>
              <c:f>'10 sar'!$A$23</c:f>
              <c:strCache>
                <c:ptCount val="1"/>
                <c:pt idx="0">
                  <c:v>1-5 насны хүүхдийн эндэгдэл</c:v>
                </c:pt>
              </c:strCache>
            </c:strRef>
          </c:tx>
          <c:dLbls>
            <c:spPr>
              <a:noFill/>
              <a:ln>
                <a:noFill/>
              </a:ln>
              <a:effectLst/>
            </c:spPr>
            <c:showVal val="1"/>
            <c:extLst>
              <c:ext xmlns:c15="http://schemas.microsoft.com/office/drawing/2012/chart" uri="{CE6537A1-D6FC-4f65-9D91-7224C49458BB}">
                <c15:layout/>
                <c15:showLeaderLines val="0"/>
              </c:ext>
            </c:extLst>
          </c:dLbls>
          <c:cat>
            <c:strRef>
              <c:f>'10 sar'!$B$21:$E$21</c:f>
              <c:strCache>
                <c:ptCount val="4"/>
                <c:pt idx="0">
                  <c:v>2011 I-X</c:v>
                </c:pt>
                <c:pt idx="1">
                  <c:v>2012 I-X</c:v>
                </c:pt>
                <c:pt idx="2">
                  <c:v>2013 I-X</c:v>
                </c:pt>
                <c:pt idx="3">
                  <c:v>2014 I-X</c:v>
                </c:pt>
              </c:strCache>
            </c:strRef>
          </c:cat>
          <c:val>
            <c:numRef>
              <c:f>'10 sar'!$B$23:$E$23</c:f>
              <c:numCache>
                <c:formatCode>General</c:formatCode>
                <c:ptCount val="4"/>
                <c:pt idx="0">
                  <c:v>2</c:v>
                </c:pt>
                <c:pt idx="1">
                  <c:v>1</c:v>
                </c:pt>
                <c:pt idx="2">
                  <c:v>3</c:v>
                </c:pt>
                <c:pt idx="3">
                  <c:v>3</c:v>
                </c:pt>
              </c:numCache>
            </c:numRef>
          </c:val>
        </c:ser>
        <c:overlap val="-25"/>
        <c:axId val="67352064"/>
        <c:axId val="67353600"/>
      </c:barChart>
      <c:catAx>
        <c:axId val="67352064"/>
        <c:scaling>
          <c:orientation val="minMax"/>
        </c:scaling>
        <c:axPos val="b"/>
        <c:numFmt formatCode="General" sourceLinked="1"/>
        <c:majorTickMark val="none"/>
        <c:tickLblPos val="nextTo"/>
        <c:crossAx val="67353600"/>
        <c:crosses val="autoZero"/>
        <c:auto val="1"/>
        <c:lblAlgn val="ctr"/>
        <c:lblOffset val="100"/>
      </c:catAx>
      <c:valAx>
        <c:axId val="67353600"/>
        <c:scaling>
          <c:orientation val="minMax"/>
        </c:scaling>
        <c:delete val="1"/>
        <c:axPos val="l"/>
        <c:numFmt formatCode="General" sourceLinked="1"/>
        <c:tickLblPos val="none"/>
        <c:crossAx val="67352064"/>
        <c:crosses val="autoZero"/>
        <c:crossBetween val="between"/>
      </c:valAx>
    </c:plotArea>
    <c:legend>
      <c:legendPos val="t"/>
      <c:layout/>
    </c:legend>
    <c:plotVisOnly val="1"/>
    <c:dispBlanksAs val="gap"/>
  </c:chart>
  <c:txPr>
    <a:bodyPr/>
    <a:lstStyle/>
    <a:p>
      <a:pPr>
        <a:defRPr sz="1000">
          <a:latin typeface="Arial" pitchFamily="34" charset="0"/>
          <a:cs typeface="Arial" pitchFamily="34" charset="0"/>
        </a:defRPr>
      </a:pPr>
      <a:endParaRPr lang="en-US"/>
    </a:p>
  </c:txPr>
  <c:externalData r:id="rId2"/>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000" b="0" i="0" u="none" strike="noStrike" baseline="0">
                <a:solidFill>
                  <a:srgbClr val="000000"/>
                </a:solidFill>
                <a:latin typeface="Arial"/>
                <a:ea typeface="Arial"/>
                <a:cs typeface="Arial"/>
              </a:defRPr>
            </a:pPr>
            <a:r>
              <a:rPr lang="mn-MN"/>
              <a:t>Аймгийн нийгмийн даатгалын сангийн зарлага, жил бүрийн эхний 2 сарын байдлаар, /сая төгрөг/</a:t>
            </a:r>
          </a:p>
        </c:rich>
      </c:tx>
      <c:layout/>
    </c:title>
    <c:plotArea>
      <c:layout>
        <c:manualLayout>
          <c:layoutTarget val="inner"/>
          <c:xMode val="edge"/>
          <c:yMode val="edge"/>
          <c:x val="4.0115624313480772E-2"/>
          <c:y val="0.18948898166252776"/>
          <c:w val="0.93385139740968104"/>
          <c:h val="0.54093853652908963"/>
        </c:manualLayout>
      </c:layout>
      <c:barChart>
        <c:barDir val="col"/>
        <c:grouping val="clustered"/>
        <c:ser>
          <c:idx val="0"/>
          <c:order val="0"/>
          <c:tx>
            <c:strRef>
              <c:f>grafic!$A$10</c:f>
              <c:strCache>
                <c:ptCount val="1"/>
                <c:pt idx="0">
                  <c:v>НД-ын сангийн зарлага бүгд</c:v>
                </c:pt>
              </c:strCache>
            </c:strRef>
          </c:tx>
          <c:dLbls>
            <c:txPr>
              <a:bodyPr/>
              <a:lstStyle/>
              <a:p>
                <a:pPr>
                  <a:defRPr sz="800" b="0" i="0" u="none" strike="noStrike" baseline="0">
                    <a:solidFill>
                      <a:srgbClr val="000000"/>
                    </a:solidFill>
                    <a:latin typeface="Arial"/>
                    <a:ea typeface="Arial"/>
                    <a:cs typeface="Arial"/>
                  </a:defRPr>
                </a:pPr>
                <a:endParaRPr lang="en-US"/>
              </a:p>
            </c:txPr>
            <c:dLblPos val="outEnd"/>
            <c:showVal val="1"/>
          </c:dLbls>
          <c:cat>
            <c:strRef>
              <c:f>grafic!$B$9:$C$9</c:f>
              <c:strCache>
                <c:ptCount val="2"/>
                <c:pt idx="0">
                  <c:v>2017- II</c:v>
                </c:pt>
                <c:pt idx="1">
                  <c:v>2018- II</c:v>
                </c:pt>
              </c:strCache>
            </c:strRef>
          </c:cat>
          <c:val>
            <c:numRef>
              <c:f>grafic!$B$10:$C$10</c:f>
              <c:numCache>
                <c:formatCode>0.0</c:formatCode>
                <c:ptCount val="2"/>
                <c:pt idx="0">
                  <c:v>4313.6000000000013</c:v>
                </c:pt>
                <c:pt idx="1">
                  <c:v>4488.6000000000004</c:v>
                </c:pt>
              </c:numCache>
            </c:numRef>
          </c:val>
        </c:ser>
        <c:ser>
          <c:idx val="1"/>
          <c:order val="1"/>
          <c:tx>
            <c:strRef>
              <c:f>grafic!$A$11</c:f>
              <c:strCache>
                <c:ptCount val="1"/>
                <c:pt idx="0">
                  <c:v>Тэтгэврийн даатгалын сангийн</c:v>
                </c:pt>
              </c:strCache>
            </c:strRef>
          </c:tx>
          <c:dLbls>
            <c:dLbl>
              <c:idx val="0"/>
              <c:layout>
                <c:manualLayout>
                  <c:x val="1.6359918200408999E-2"/>
                  <c:y val="0"/>
                </c:manualLayout>
              </c:layout>
              <c:dLblPos val="outEnd"/>
              <c:showVal val="1"/>
            </c:dLbl>
            <c:dLbl>
              <c:idx val="1"/>
              <c:layout>
                <c:manualLayout>
                  <c:x val="1.9086571233810582E-2"/>
                  <c:y val="0"/>
                </c:manualLayout>
              </c:layout>
              <c:dLblPos val="outEnd"/>
              <c:showVal val="1"/>
            </c:dLbl>
            <c:txPr>
              <a:bodyPr/>
              <a:lstStyle/>
              <a:p>
                <a:pPr>
                  <a:defRPr sz="800" b="0" i="0" u="none" strike="noStrike" baseline="0">
                    <a:solidFill>
                      <a:srgbClr val="000000"/>
                    </a:solidFill>
                    <a:latin typeface="Arial"/>
                    <a:ea typeface="Arial"/>
                    <a:cs typeface="Arial"/>
                  </a:defRPr>
                </a:pPr>
                <a:endParaRPr lang="en-US"/>
              </a:p>
            </c:txPr>
            <c:dLblPos val="outEnd"/>
            <c:showVal val="1"/>
          </c:dLbls>
          <c:cat>
            <c:strRef>
              <c:f>grafic!$B$9:$C$9</c:f>
              <c:strCache>
                <c:ptCount val="2"/>
                <c:pt idx="0">
                  <c:v>2017- II</c:v>
                </c:pt>
                <c:pt idx="1">
                  <c:v>2018- II</c:v>
                </c:pt>
              </c:strCache>
            </c:strRef>
          </c:cat>
          <c:val>
            <c:numRef>
              <c:f>grafic!$B$11:$C$11</c:f>
              <c:numCache>
                <c:formatCode>0.0</c:formatCode>
                <c:ptCount val="2"/>
                <c:pt idx="0">
                  <c:v>3639.1</c:v>
                </c:pt>
                <c:pt idx="1">
                  <c:v>3976.2</c:v>
                </c:pt>
              </c:numCache>
            </c:numRef>
          </c:val>
        </c:ser>
        <c:ser>
          <c:idx val="2"/>
          <c:order val="2"/>
          <c:tx>
            <c:strRef>
              <c:f>grafic!$A$12</c:f>
              <c:strCache>
                <c:ptCount val="1"/>
                <c:pt idx="0">
                  <c:v>Тэтгэмжийн даатгалын сангийн</c:v>
                </c:pt>
              </c:strCache>
            </c:strRef>
          </c:tx>
          <c:dLbls>
            <c:txPr>
              <a:bodyPr/>
              <a:lstStyle/>
              <a:p>
                <a:pPr>
                  <a:defRPr sz="800" b="0" i="0" u="none" strike="noStrike" baseline="0">
                    <a:solidFill>
                      <a:srgbClr val="000000"/>
                    </a:solidFill>
                    <a:latin typeface="Arial"/>
                    <a:ea typeface="Arial"/>
                    <a:cs typeface="Arial"/>
                  </a:defRPr>
                </a:pPr>
                <a:endParaRPr lang="en-US"/>
              </a:p>
            </c:txPr>
            <c:dLblPos val="outEnd"/>
            <c:showVal val="1"/>
          </c:dLbls>
          <c:cat>
            <c:strRef>
              <c:f>grafic!$B$9:$C$9</c:f>
              <c:strCache>
                <c:ptCount val="2"/>
                <c:pt idx="0">
                  <c:v>2017- II</c:v>
                </c:pt>
                <c:pt idx="1">
                  <c:v>2018- II</c:v>
                </c:pt>
              </c:strCache>
            </c:strRef>
          </c:cat>
          <c:val>
            <c:numRef>
              <c:f>grafic!$B$12:$C$12</c:f>
              <c:numCache>
                <c:formatCode>0.0</c:formatCode>
                <c:ptCount val="2"/>
                <c:pt idx="0">
                  <c:v>171.2</c:v>
                </c:pt>
                <c:pt idx="1">
                  <c:v>194.3</c:v>
                </c:pt>
              </c:numCache>
            </c:numRef>
          </c:val>
        </c:ser>
        <c:ser>
          <c:idx val="3"/>
          <c:order val="3"/>
          <c:tx>
            <c:strRef>
              <c:f>grafic!$A$13</c:f>
              <c:strCache>
                <c:ptCount val="1"/>
                <c:pt idx="0">
                  <c:v>Эрүүл мэндийн даатгалын сангийн</c:v>
                </c:pt>
              </c:strCache>
            </c:strRef>
          </c:tx>
          <c:dLbls>
            <c:dLbl>
              <c:idx val="0"/>
              <c:layout>
                <c:manualLayout>
                  <c:x val="1.2084592145015121E-2"/>
                  <c:y val="-9.6153846153846662E-3"/>
                </c:manualLayout>
              </c:layout>
              <c:dLblPos val="outEnd"/>
              <c:showVal val="1"/>
            </c:dLbl>
            <c:dLbl>
              <c:idx val="1"/>
              <c:layout>
                <c:manualLayout>
                  <c:x val="0"/>
                  <c:y val="-6.4102564102564196E-3"/>
                </c:manualLayout>
              </c:layout>
              <c:dLblPos val="outEnd"/>
              <c:showVal val="1"/>
            </c:dLbl>
            <c:txPr>
              <a:bodyPr/>
              <a:lstStyle/>
              <a:p>
                <a:pPr>
                  <a:defRPr sz="800" b="0" i="0" u="none" strike="noStrike" baseline="0">
                    <a:solidFill>
                      <a:srgbClr val="000000"/>
                    </a:solidFill>
                    <a:latin typeface="Arial"/>
                    <a:ea typeface="Arial"/>
                    <a:cs typeface="Arial"/>
                  </a:defRPr>
                </a:pPr>
                <a:endParaRPr lang="en-US"/>
              </a:p>
            </c:txPr>
            <c:dLblPos val="outEnd"/>
            <c:showVal val="1"/>
          </c:dLbls>
          <c:cat>
            <c:strRef>
              <c:f>grafic!$B$9:$C$9</c:f>
              <c:strCache>
                <c:ptCount val="2"/>
                <c:pt idx="0">
                  <c:v>2017- II</c:v>
                </c:pt>
                <c:pt idx="1">
                  <c:v>2018- II</c:v>
                </c:pt>
              </c:strCache>
            </c:strRef>
          </c:cat>
          <c:val>
            <c:numRef>
              <c:f>grafic!$B$13:$C$13</c:f>
              <c:numCache>
                <c:formatCode>0.0</c:formatCode>
                <c:ptCount val="2"/>
                <c:pt idx="0">
                  <c:v>367.4</c:v>
                </c:pt>
                <c:pt idx="1">
                  <c:v>265.39999999999969</c:v>
                </c:pt>
              </c:numCache>
            </c:numRef>
          </c:val>
        </c:ser>
        <c:ser>
          <c:idx val="4"/>
          <c:order val="4"/>
          <c:tx>
            <c:strRef>
              <c:f>grafic!$A$14</c:f>
              <c:strCache>
                <c:ptCount val="1"/>
                <c:pt idx="0">
                  <c:v>ҮОМШӨ-ний даатгалын сангийн</c:v>
                </c:pt>
              </c:strCache>
            </c:strRef>
          </c:tx>
          <c:dLbls>
            <c:dLbl>
              <c:idx val="1"/>
              <c:layout>
                <c:manualLayout>
                  <c:x val="8.0563947633434229E-3"/>
                  <c:y val="3.2051282051282102E-3"/>
                </c:manualLayout>
              </c:layout>
              <c:dLblPos val="outEnd"/>
              <c:showVal val="1"/>
            </c:dLbl>
            <c:txPr>
              <a:bodyPr/>
              <a:lstStyle/>
              <a:p>
                <a:pPr>
                  <a:defRPr sz="800" b="0" i="0" u="none" strike="noStrike" baseline="0">
                    <a:solidFill>
                      <a:srgbClr val="000000"/>
                    </a:solidFill>
                    <a:latin typeface="Arial"/>
                    <a:ea typeface="Arial"/>
                    <a:cs typeface="Arial"/>
                  </a:defRPr>
                </a:pPr>
                <a:endParaRPr lang="en-US"/>
              </a:p>
            </c:txPr>
            <c:dLblPos val="outEnd"/>
            <c:showVal val="1"/>
          </c:dLbls>
          <c:cat>
            <c:strRef>
              <c:f>grafic!$B$9:$C$9</c:f>
              <c:strCache>
                <c:ptCount val="2"/>
                <c:pt idx="0">
                  <c:v>2017- II</c:v>
                </c:pt>
                <c:pt idx="1">
                  <c:v>2018- II</c:v>
                </c:pt>
              </c:strCache>
            </c:strRef>
          </c:cat>
          <c:val>
            <c:numRef>
              <c:f>grafic!$B$14:$C$14</c:f>
              <c:numCache>
                <c:formatCode>0.0</c:formatCode>
                <c:ptCount val="2"/>
                <c:pt idx="0">
                  <c:v>64.400000000000006</c:v>
                </c:pt>
                <c:pt idx="1">
                  <c:v>14.6</c:v>
                </c:pt>
              </c:numCache>
            </c:numRef>
          </c:val>
        </c:ser>
        <c:ser>
          <c:idx val="5"/>
          <c:order val="5"/>
          <c:tx>
            <c:strRef>
              <c:f>grafic!$A$15</c:f>
              <c:strCache>
                <c:ptCount val="1"/>
                <c:pt idx="0">
                  <c:v>Ажилгүйдлийн сангийн</c:v>
                </c:pt>
              </c:strCache>
            </c:strRef>
          </c:tx>
          <c:dLbls>
            <c:dLbl>
              <c:idx val="0"/>
              <c:layout>
                <c:manualLayout>
                  <c:x val="1.6112789526686811E-2"/>
                  <c:y val="-6.4102564102564196E-3"/>
                </c:manualLayout>
              </c:layout>
              <c:dLblPos val="outEnd"/>
              <c:showVal val="1"/>
            </c:dLbl>
            <c:dLbl>
              <c:idx val="1"/>
              <c:layout>
                <c:manualLayout>
                  <c:x val="2.4169184290030125E-2"/>
                  <c:y val="0"/>
                </c:manualLayout>
              </c:layout>
              <c:dLblPos val="outEnd"/>
              <c:showVal val="1"/>
            </c:dLbl>
            <c:txPr>
              <a:bodyPr/>
              <a:lstStyle/>
              <a:p>
                <a:pPr>
                  <a:defRPr sz="800" b="0" i="0" u="none" strike="noStrike" baseline="0">
                    <a:solidFill>
                      <a:srgbClr val="000000"/>
                    </a:solidFill>
                    <a:latin typeface="Arial"/>
                    <a:ea typeface="Arial"/>
                    <a:cs typeface="Arial"/>
                  </a:defRPr>
                </a:pPr>
                <a:endParaRPr lang="en-US"/>
              </a:p>
            </c:txPr>
            <c:dLblPos val="outEnd"/>
            <c:showVal val="1"/>
          </c:dLbls>
          <c:cat>
            <c:strRef>
              <c:f>grafic!$B$9:$C$9</c:f>
              <c:strCache>
                <c:ptCount val="2"/>
                <c:pt idx="0">
                  <c:v>2017- II</c:v>
                </c:pt>
                <c:pt idx="1">
                  <c:v>2018- II</c:v>
                </c:pt>
              </c:strCache>
            </c:strRef>
          </c:cat>
          <c:val>
            <c:numRef>
              <c:f>grafic!$B$15:$C$15</c:f>
              <c:numCache>
                <c:formatCode>0.0</c:formatCode>
                <c:ptCount val="2"/>
                <c:pt idx="0">
                  <c:v>71.5</c:v>
                </c:pt>
                <c:pt idx="1">
                  <c:v>38.1</c:v>
                </c:pt>
              </c:numCache>
            </c:numRef>
          </c:val>
        </c:ser>
        <c:axId val="89569920"/>
        <c:axId val="90116480"/>
      </c:barChart>
      <c:catAx>
        <c:axId val="89569920"/>
        <c:scaling>
          <c:orientation val="minMax"/>
        </c:scaling>
        <c:axPos val="b"/>
        <c:numFmt formatCode="General" sourceLinked="1"/>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90116480"/>
        <c:crosses val="autoZero"/>
        <c:auto val="1"/>
        <c:lblAlgn val="ctr"/>
        <c:lblOffset val="100"/>
      </c:catAx>
      <c:valAx>
        <c:axId val="90116480"/>
        <c:scaling>
          <c:orientation val="minMax"/>
        </c:scaling>
        <c:delete val="1"/>
        <c:axPos val="l"/>
        <c:numFmt formatCode="0.0" sourceLinked="1"/>
        <c:tickLblPos val="none"/>
        <c:crossAx val="89569920"/>
        <c:crosses val="autoZero"/>
        <c:crossBetween val="between"/>
      </c:valAx>
    </c:plotArea>
    <c:legend>
      <c:legendPos val="b"/>
      <c:layout>
        <c:manualLayout>
          <c:xMode val="edge"/>
          <c:yMode val="edge"/>
          <c:x val="0.10674215571996112"/>
          <c:y val="0.82211866545527967"/>
          <c:w val="0.89021988565628696"/>
          <c:h val="0.17168180900464367"/>
        </c:manualLayout>
      </c:layout>
      <c:txPr>
        <a:bodyPr/>
        <a:lstStyle/>
        <a:p>
          <a:pPr>
            <a:defRPr sz="595" b="0" i="0" u="none" strike="noStrike" baseline="0">
              <a:solidFill>
                <a:srgbClr val="000000"/>
              </a:solidFill>
              <a:latin typeface="Arial"/>
              <a:ea typeface="Arial"/>
              <a:cs typeface="Arial"/>
            </a:defRPr>
          </a:pPr>
          <a:endParaRPr lang="en-US"/>
        </a:p>
      </c:txPr>
    </c:legend>
    <c:plotVisOnly val="1"/>
    <c:dispBlanksAs val="gap"/>
  </c:chart>
  <c:spPr>
    <a:ln>
      <a:noFill/>
    </a:ln>
  </c:spPr>
  <c:txPr>
    <a:bodyPr/>
    <a:lstStyle/>
    <a:p>
      <a:pPr>
        <a:defRPr sz="1000" b="0" i="0" u="none" strike="noStrike" baseline="0">
          <a:solidFill>
            <a:srgbClr val="000000"/>
          </a:solidFill>
          <a:latin typeface="Calibri"/>
          <a:ea typeface="Calibri"/>
          <a:cs typeface="Calibri"/>
        </a:defRPr>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100" b="1" i="0" u="none" strike="noStrike" baseline="0">
                <a:solidFill>
                  <a:srgbClr val="000000"/>
                </a:solidFill>
                <a:latin typeface="Arial Mon"/>
                <a:ea typeface="Arial Mon"/>
                <a:cs typeface="Arial Mon"/>
              </a:defRPr>
            </a:pPr>
            <a:r>
              <a:rPr lang="mn-MN"/>
              <a:t>Нийгмийн даатгалаас олгосон тэтгэвэр, жил бүрийн эхний</a:t>
            </a:r>
            <a:r>
              <a:rPr lang="mn-MN" baseline="0"/>
              <a:t> 2</a:t>
            </a:r>
            <a:r>
              <a:rPr lang="mn-MN"/>
              <a:t> сарын байдлаар, сая.төг</a:t>
            </a:r>
          </a:p>
        </c:rich>
      </c:tx>
    </c:title>
    <c:plotArea>
      <c:layout/>
      <c:barChart>
        <c:barDir val="bar"/>
        <c:grouping val="clustered"/>
        <c:ser>
          <c:idx val="0"/>
          <c:order val="0"/>
          <c:tx>
            <c:strRef>
              <c:f>'graf-2'!$B$38</c:f>
              <c:strCache>
                <c:ptCount val="1"/>
                <c:pt idx="0">
                  <c:v>2018-II</c:v>
                </c:pt>
              </c:strCache>
            </c:strRef>
          </c:tx>
          <c:dLbls>
            <c:spPr>
              <a:noFill/>
              <a:ln w="25400">
                <a:noFill/>
              </a:ln>
            </c:spPr>
            <c:txPr>
              <a:bodyPr/>
              <a:lstStyle/>
              <a:p>
                <a:pPr>
                  <a:defRPr sz="1000" b="0" i="0" u="none" strike="noStrike" baseline="0">
                    <a:solidFill>
                      <a:srgbClr val="000000"/>
                    </a:solidFill>
                    <a:latin typeface="Arial Mon"/>
                    <a:ea typeface="Arial Mon"/>
                    <a:cs typeface="Arial Mon"/>
                  </a:defRPr>
                </a:pPr>
                <a:endParaRPr lang="en-US"/>
              </a:p>
            </c:txPr>
            <c:showVal val="1"/>
          </c:dLbls>
          <c:cat>
            <c:strRef>
              <c:f>'graf-2'!$A$39:$A$42</c:f>
              <c:strCache>
                <c:ptCount val="4"/>
                <c:pt idx="0">
                  <c:v>ªíäºð íàñòíû </c:v>
                </c:pt>
                <c:pt idx="1">
                  <c:v>Õºãæëèéí áýðõøýýëòýé èðãýäèéí</c:v>
                </c:pt>
                <c:pt idx="2">
                  <c:v>Òýæýýã÷ýý àëäñàíû</c:v>
                </c:pt>
                <c:pt idx="3">
                  <c:v>Öýðãèéí</c:v>
                </c:pt>
              </c:strCache>
            </c:strRef>
          </c:cat>
          <c:val>
            <c:numRef>
              <c:f>'graf-2'!$B$39:$B$42</c:f>
              <c:numCache>
                <c:formatCode>0.0</c:formatCode>
                <c:ptCount val="4"/>
                <c:pt idx="0">
                  <c:v>3238.3</c:v>
                </c:pt>
                <c:pt idx="1">
                  <c:v>487.9</c:v>
                </c:pt>
                <c:pt idx="2">
                  <c:v>109</c:v>
                </c:pt>
                <c:pt idx="3">
                  <c:v>126.4</c:v>
                </c:pt>
              </c:numCache>
            </c:numRef>
          </c:val>
        </c:ser>
        <c:ser>
          <c:idx val="1"/>
          <c:order val="1"/>
          <c:tx>
            <c:strRef>
              <c:f>'graf-2'!$C$38</c:f>
              <c:strCache>
                <c:ptCount val="1"/>
                <c:pt idx="0">
                  <c:v>2017-II</c:v>
                </c:pt>
              </c:strCache>
            </c:strRef>
          </c:tx>
          <c:dLbls>
            <c:spPr>
              <a:noFill/>
              <a:ln w="25400">
                <a:noFill/>
              </a:ln>
            </c:spPr>
            <c:txPr>
              <a:bodyPr/>
              <a:lstStyle/>
              <a:p>
                <a:pPr>
                  <a:defRPr sz="1000" b="0" i="0" u="none" strike="noStrike" baseline="0">
                    <a:solidFill>
                      <a:srgbClr val="000000"/>
                    </a:solidFill>
                    <a:latin typeface="Arial Mon"/>
                    <a:ea typeface="Arial Mon"/>
                    <a:cs typeface="Arial Mon"/>
                  </a:defRPr>
                </a:pPr>
                <a:endParaRPr lang="en-US"/>
              </a:p>
            </c:txPr>
            <c:showVal val="1"/>
          </c:dLbls>
          <c:cat>
            <c:strRef>
              <c:f>'graf-2'!$A$39:$A$42</c:f>
              <c:strCache>
                <c:ptCount val="4"/>
                <c:pt idx="0">
                  <c:v>ªíäºð íàñòíû </c:v>
                </c:pt>
                <c:pt idx="1">
                  <c:v>Õºãæëèéí áýðõøýýëòýé èðãýäèéí</c:v>
                </c:pt>
                <c:pt idx="2">
                  <c:v>Òýæýýã÷ýý àëäñàíû</c:v>
                </c:pt>
                <c:pt idx="3">
                  <c:v>Öýðãèéí</c:v>
                </c:pt>
              </c:strCache>
            </c:strRef>
          </c:cat>
          <c:val>
            <c:numRef>
              <c:f>'graf-2'!$C$39:$C$42</c:f>
              <c:numCache>
                <c:formatCode>0.0</c:formatCode>
                <c:ptCount val="4"/>
                <c:pt idx="0">
                  <c:v>3114</c:v>
                </c:pt>
                <c:pt idx="1">
                  <c:v>372.7</c:v>
                </c:pt>
                <c:pt idx="2">
                  <c:v>101</c:v>
                </c:pt>
                <c:pt idx="3">
                  <c:v>64.400000000000006</c:v>
                </c:pt>
              </c:numCache>
            </c:numRef>
          </c:val>
        </c:ser>
        <c:ser>
          <c:idx val="2"/>
          <c:order val="2"/>
          <c:tx>
            <c:strRef>
              <c:f>'graf-2'!$D$38</c:f>
              <c:strCache>
                <c:ptCount val="1"/>
                <c:pt idx="0">
                  <c:v>2016-II</c:v>
                </c:pt>
              </c:strCache>
            </c:strRef>
          </c:tx>
          <c:dLbls>
            <c:spPr>
              <a:noFill/>
              <a:ln w="25400">
                <a:noFill/>
              </a:ln>
            </c:spPr>
            <c:txPr>
              <a:bodyPr/>
              <a:lstStyle/>
              <a:p>
                <a:pPr>
                  <a:defRPr sz="1000" b="0" i="0" u="none" strike="noStrike" baseline="0">
                    <a:solidFill>
                      <a:srgbClr val="000000"/>
                    </a:solidFill>
                    <a:latin typeface="Arial Mon"/>
                    <a:ea typeface="Arial Mon"/>
                    <a:cs typeface="Arial Mon"/>
                  </a:defRPr>
                </a:pPr>
                <a:endParaRPr lang="en-US"/>
              </a:p>
            </c:txPr>
            <c:showVal val="1"/>
          </c:dLbls>
          <c:cat>
            <c:strRef>
              <c:f>'graf-2'!$A$39:$A$42</c:f>
              <c:strCache>
                <c:ptCount val="4"/>
                <c:pt idx="0">
                  <c:v>ªíäºð íàñòíû </c:v>
                </c:pt>
                <c:pt idx="1">
                  <c:v>Õºãæëèéí áýðõøýýëòýé èðãýäèéí</c:v>
                </c:pt>
                <c:pt idx="2">
                  <c:v>Òýæýýã÷ýý àëäñàíû</c:v>
                </c:pt>
                <c:pt idx="3">
                  <c:v>Öýðãèéí</c:v>
                </c:pt>
              </c:strCache>
            </c:strRef>
          </c:cat>
          <c:val>
            <c:numRef>
              <c:f>'graf-2'!$D$39:$D$42</c:f>
              <c:numCache>
                <c:formatCode>0.0</c:formatCode>
                <c:ptCount val="4"/>
                <c:pt idx="0">
                  <c:v>2701.4</c:v>
                </c:pt>
                <c:pt idx="1">
                  <c:v>422.7</c:v>
                </c:pt>
                <c:pt idx="2">
                  <c:v>98.3</c:v>
                </c:pt>
                <c:pt idx="3">
                  <c:v>92.6</c:v>
                </c:pt>
              </c:numCache>
            </c:numRef>
          </c:val>
        </c:ser>
        <c:overlap val="-25"/>
        <c:axId val="89330432"/>
        <c:axId val="89331968"/>
      </c:barChart>
      <c:catAx>
        <c:axId val="89330432"/>
        <c:scaling>
          <c:orientation val="minMax"/>
        </c:scaling>
        <c:axPos val="l"/>
        <c:numFmt formatCode="General" sourceLinked="1"/>
        <c:majorTickMark val="none"/>
        <c:tickLblPos val="nextTo"/>
        <c:txPr>
          <a:bodyPr rot="0" vert="horz"/>
          <a:lstStyle/>
          <a:p>
            <a:pPr>
              <a:defRPr sz="1000" b="0" i="0" u="none" strike="noStrike" baseline="0">
                <a:solidFill>
                  <a:srgbClr val="000000"/>
                </a:solidFill>
                <a:latin typeface="Arial Mon"/>
                <a:ea typeface="Arial Mon"/>
                <a:cs typeface="Arial Mon"/>
              </a:defRPr>
            </a:pPr>
            <a:endParaRPr lang="en-US"/>
          </a:p>
        </c:txPr>
        <c:crossAx val="89331968"/>
        <c:crosses val="autoZero"/>
        <c:auto val="1"/>
        <c:lblAlgn val="ctr"/>
        <c:lblOffset val="100"/>
      </c:catAx>
      <c:valAx>
        <c:axId val="89331968"/>
        <c:scaling>
          <c:orientation val="minMax"/>
        </c:scaling>
        <c:delete val="1"/>
        <c:axPos val="b"/>
        <c:numFmt formatCode="0.0" sourceLinked="1"/>
        <c:tickLblPos val="none"/>
        <c:crossAx val="89330432"/>
        <c:crosses val="autoZero"/>
        <c:crossBetween val="between"/>
      </c:valAx>
    </c:plotArea>
    <c:legend>
      <c:legendPos val="t"/>
      <c:txPr>
        <a:bodyPr/>
        <a:lstStyle/>
        <a:p>
          <a:pPr>
            <a:defRPr sz="920" b="0" i="0" u="none" strike="noStrike" baseline="0">
              <a:solidFill>
                <a:srgbClr val="000000"/>
              </a:solidFill>
              <a:latin typeface="Arial Mon"/>
              <a:ea typeface="Arial Mon"/>
              <a:cs typeface="Arial Mon"/>
            </a:defRPr>
          </a:pPr>
          <a:endParaRPr lang="en-US"/>
        </a:p>
      </c:txPr>
    </c:legend>
    <c:plotVisOnly val="1"/>
    <c:dispBlanksAs val="gap"/>
  </c:chart>
  <c:txPr>
    <a:bodyPr/>
    <a:lstStyle/>
    <a:p>
      <a:pPr>
        <a:defRPr sz="1000" b="0" i="0" u="none" strike="noStrike" baseline="0">
          <a:solidFill>
            <a:srgbClr val="000000"/>
          </a:solidFill>
          <a:latin typeface="Arial Mon"/>
          <a:ea typeface="Arial Mon"/>
          <a:cs typeface="Arial Mon"/>
        </a:defRPr>
      </a:pPr>
      <a:endParaRPr lang="en-U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100" b="1" i="0" u="none" strike="noStrike" baseline="0">
                <a:solidFill>
                  <a:srgbClr val="000000"/>
                </a:solidFill>
                <a:latin typeface="Arial Mon"/>
                <a:ea typeface="Arial Mon"/>
                <a:cs typeface="Arial Mon"/>
              </a:defRPr>
            </a:pPr>
            <a:r>
              <a:rPr lang="mn-MN"/>
              <a:t>Тэтгэврийн даатгалын сангаас тэтгэвэр авагчдын тоо, жил бүрийн эхний 2 сарын байдлаар</a:t>
            </a:r>
          </a:p>
        </c:rich>
      </c:tx>
    </c:title>
    <c:plotArea>
      <c:layout>
        <c:manualLayout>
          <c:layoutTarget val="inner"/>
          <c:xMode val="edge"/>
          <c:yMode val="edge"/>
          <c:x val="0.38268116485439396"/>
          <c:y val="0.35115157480314962"/>
          <c:w val="0.57287439070116231"/>
          <c:h val="0.5840336103820355"/>
        </c:manualLayout>
      </c:layout>
      <c:barChart>
        <c:barDir val="bar"/>
        <c:grouping val="clustered"/>
        <c:ser>
          <c:idx val="0"/>
          <c:order val="0"/>
          <c:tx>
            <c:strRef>
              <c:f>'graf-2'!$B$53</c:f>
              <c:strCache>
                <c:ptCount val="1"/>
                <c:pt idx="0">
                  <c:v>2018-II</c:v>
                </c:pt>
              </c:strCache>
            </c:strRef>
          </c:tx>
          <c:dLbls>
            <c:spPr>
              <a:noFill/>
              <a:ln w="25400">
                <a:noFill/>
              </a:ln>
            </c:spPr>
            <c:txPr>
              <a:bodyPr/>
              <a:lstStyle/>
              <a:p>
                <a:pPr>
                  <a:defRPr sz="1000" b="0" i="0" u="none" strike="noStrike" baseline="0">
                    <a:solidFill>
                      <a:srgbClr val="000000"/>
                    </a:solidFill>
                    <a:latin typeface="Arial Mon"/>
                    <a:ea typeface="Arial Mon"/>
                    <a:cs typeface="Arial Mon"/>
                  </a:defRPr>
                </a:pPr>
                <a:endParaRPr lang="en-US"/>
              </a:p>
            </c:txPr>
            <c:showVal val="1"/>
          </c:dLbls>
          <c:cat>
            <c:strRef>
              <c:f>'graf-2'!$A$54:$A$57</c:f>
              <c:strCache>
                <c:ptCount val="4"/>
                <c:pt idx="0">
                  <c:v>ªíäºð íàñòíû </c:v>
                </c:pt>
                <c:pt idx="1">
                  <c:v>Õºãæëèéí áýðõøýýëòýé èðãýäèéí</c:v>
                </c:pt>
                <c:pt idx="2">
                  <c:v>Òýæýýã÷ýý àëäñàíû</c:v>
                </c:pt>
                <c:pt idx="3">
                  <c:v>Öýðãèéí</c:v>
                </c:pt>
              </c:strCache>
            </c:strRef>
          </c:cat>
          <c:val>
            <c:numRef>
              <c:f>'graf-2'!$B$54:$B$57</c:f>
              <c:numCache>
                <c:formatCode>0</c:formatCode>
                <c:ptCount val="4"/>
                <c:pt idx="0">
                  <c:v>5356</c:v>
                </c:pt>
                <c:pt idx="1">
                  <c:v>391</c:v>
                </c:pt>
                <c:pt idx="2">
                  <c:v>234</c:v>
                </c:pt>
                <c:pt idx="3">
                  <c:v>118</c:v>
                </c:pt>
              </c:numCache>
            </c:numRef>
          </c:val>
        </c:ser>
        <c:ser>
          <c:idx val="1"/>
          <c:order val="1"/>
          <c:tx>
            <c:strRef>
              <c:f>'graf-2'!$C$53</c:f>
              <c:strCache>
                <c:ptCount val="1"/>
                <c:pt idx="0">
                  <c:v>2017-II</c:v>
                </c:pt>
              </c:strCache>
            </c:strRef>
          </c:tx>
          <c:dLbls>
            <c:spPr>
              <a:noFill/>
              <a:ln w="25400">
                <a:noFill/>
              </a:ln>
            </c:spPr>
            <c:txPr>
              <a:bodyPr/>
              <a:lstStyle/>
              <a:p>
                <a:pPr>
                  <a:defRPr sz="1000" b="0" i="0" u="none" strike="noStrike" baseline="0">
                    <a:solidFill>
                      <a:srgbClr val="000000"/>
                    </a:solidFill>
                    <a:latin typeface="Arial Mon"/>
                    <a:ea typeface="Arial Mon"/>
                    <a:cs typeface="Arial Mon"/>
                  </a:defRPr>
                </a:pPr>
                <a:endParaRPr lang="en-US"/>
              </a:p>
            </c:txPr>
            <c:showVal val="1"/>
          </c:dLbls>
          <c:cat>
            <c:strRef>
              <c:f>'graf-2'!$A$54:$A$57</c:f>
              <c:strCache>
                <c:ptCount val="4"/>
                <c:pt idx="0">
                  <c:v>ªíäºð íàñòíû </c:v>
                </c:pt>
                <c:pt idx="1">
                  <c:v>Õºãæëèéí áýðõøýýëòýé èðãýäèéí</c:v>
                </c:pt>
                <c:pt idx="2">
                  <c:v>Òýæýýã÷ýý àëäñàíû</c:v>
                </c:pt>
                <c:pt idx="3">
                  <c:v>Öýðãèéí</c:v>
                </c:pt>
              </c:strCache>
            </c:strRef>
          </c:cat>
          <c:val>
            <c:numRef>
              <c:f>'graf-2'!$C$54:$C$57</c:f>
              <c:numCache>
                <c:formatCode>0</c:formatCode>
                <c:ptCount val="4"/>
                <c:pt idx="0">
                  <c:v>5151</c:v>
                </c:pt>
                <c:pt idx="1">
                  <c:v>876</c:v>
                </c:pt>
                <c:pt idx="2">
                  <c:v>233</c:v>
                </c:pt>
                <c:pt idx="3">
                  <c:v>105</c:v>
                </c:pt>
              </c:numCache>
            </c:numRef>
          </c:val>
        </c:ser>
        <c:ser>
          <c:idx val="2"/>
          <c:order val="2"/>
          <c:tx>
            <c:strRef>
              <c:f>'graf-2'!$D$53</c:f>
              <c:strCache>
                <c:ptCount val="1"/>
                <c:pt idx="0">
                  <c:v>2016-II</c:v>
                </c:pt>
              </c:strCache>
            </c:strRef>
          </c:tx>
          <c:dLbls>
            <c:spPr>
              <a:noFill/>
              <a:ln w="25400">
                <a:noFill/>
              </a:ln>
            </c:spPr>
            <c:txPr>
              <a:bodyPr/>
              <a:lstStyle/>
              <a:p>
                <a:pPr>
                  <a:defRPr sz="1000" b="0" i="0" u="none" strike="noStrike" baseline="0">
                    <a:solidFill>
                      <a:srgbClr val="000000"/>
                    </a:solidFill>
                    <a:latin typeface="Arial Mon"/>
                    <a:ea typeface="Arial Mon"/>
                    <a:cs typeface="Arial Mon"/>
                  </a:defRPr>
                </a:pPr>
                <a:endParaRPr lang="en-US"/>
              </a:p>
            </c:txPr>
            <c:showVal val="1"/>
          </c:dLbls>
          <c:cat>
            <c:strRef>
              <c:f>'graf-2'!$A$54:$A$57</c:f>
              <c:strCache>
                <c:ptCount val="4"/>
                <c:pt idx="0">
                  <c:v>ªíäºð íàñòíû </c:v>
                </c:pt>
                <c:pt idx="1">
                  <c:v>Õºãæëèéí áýðõøýýëòýé èðãýäèéí</c:v>
                </c:pt>
                <c:pt idx="2">
                  <c:v>Òýæýýã÷ýý àëäñàíû</c:v>
                </c:pt>
                <c:pt idx="3">
                  <c:v>Öýðãèéí</c:v>
                </c:pt>
              </c:strCache>
            </c:strRef>
          </c:cat>
          <c:val>
            <c:numRef>
              <c:f>'graf-2'!$D$54:$D$57</c:f>
              <c:numCache>
                <c:formatCode>0</c:formatCode>
                <c:ptCount val="4"/>
                <c:pt idx="0">
                  <c:v>5044</c:v>
                </c:pt>
                <c:pt idx="1">
                  <c:v>925</c:v>
                </c:pt>
                <c:pt idx="2">
                  <c:v>229</c:v>
                </c:pt>
                <c:pt idx="3">
                  <c:v>106</c:v>
                </c:pt>
              </c:numCache>
            </c:numRef>
          </c:val>
        </c:ser>
        <c:overlap val="-25"/>
        <c:axId val="89379584"/>
        <c:axId val="89381120"/>
      </c:barChart>
      <c:catAx>
        <c:axId val="89379584"/>
        <c:scaling>
          <c:orientation val="minMax"/>
        </c:scaling>
        <c:axPos val="l"/>
        <c:numFmt formatCode="General" sourceLinked="1"/>
        <c:majorTickMark val="none"/>
        <c:tickLblPos val="nextTo"/>
        <c:txPr>
          <a:bodyPr rot="0" vert="horz"/>
          <a:lstStyle/>
          <a:p>
            <a:pPr>
              <a:defRPr sz="1000" b="0" i="0" u="none" strike="noStrike" baseline="0">
                <a:solidFill>
                  <a:srgbClr val="000000"/>
                </a:solidFill>
                <a:latin typeface="Arial Mon"/>
                <a:ea typeface="Arial Mon"/>
                <a:cs typeface="Arial Mon"/>
              </a:defRPr>
            </a:pPr>
            <a:endParaRPr lang="en-US"/>
          </a:p>
        </c:txPr>
        <c:crossAx val="89381120"/>
        <c:crosses val="autoZero"/>
        <c:auto val="1"/>
        <c:lblAlgn val="ctr"/>
        <c:lblOffset val="100"/>
      </c:catAx>
      <c:valAx>
        <c:axId val="89381120"/>
        <c:scaling>
          <c:orientation val="minMax"/>
        </c:scaling>
        <c:delete val="1"/>
        <c:axPos val="b"/>
        <c:numFmt formatCode="0" sourceLinked="1"/>
        <c:tickLblPos val="none"/>
        <c:crossAx val="89379584"/>
        <c:crosses val="autoZero"/>
        <c:crossBetween val="between"/>
      </c:valAx>
    </c:plotArea>
    <c:legend>
      <c:legendPos val="t"/>
      <c:txPr>
        <a:bodyPr/>
        <a:lstStyle/>
        <a:p>
          <a:pPr>
            <a:defRPr sz="920" b="0" i="0" u="none" strike="noStrike" baseline="0">
              <a:solidFill>
                <a:srgbClr val="000000"/>
              </a:solidFill>
              <a:latin typeface="Arial Mon"/>
              <a:ea typeface="Arial Mon"/>
              <a:cs typeface="Arial Mon"/>
            </a:defRPr>
          </a:pPr>
          <a:endParaRPr lang="en-US"/>
        </a:p>
      </c:txPr>
    </c:legend>
    <c:plotVisOnly val="1"/>
    <c:dispBlanksAs val="gap"/>
  </c:chart>
  <c:txPr>
    <a:bodyPr/>
    <a:lstStyle/>
    <a:p>
      <a:pPr>
        <a:defRPr sz="1000" b="0" i="0" u="none" strike="noStrike" baseline="0">
          <a:solidFill>
            <a:srgbClr val="000000"/>
          </a:solidFill>
          <a:latin typeface="Arial Mon"/>
          <a:ea typeface="Arial Mon"/>
          <a:cs typeface="Arial Mon"/>
        </a:defRPr>
      </a:pPr>
      <a:endParaRPr lang="en-US"/>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US"/>
  <c:chart>
    <c:title/>
    <c:plotArea>
      <c:layout/>
      <c:barChart>
        <c:barDir val="col"/>
        <c:grouping val="clustered"/>
        <c:ser>
          <c:idx val="0"/>
          <c:order val="0"/>
          <c:tx>
            <c:strRef>
              <c:f>'[Chart in Microsoft Office PowerPoint]grafic-2'!$B$9</c:f>
              <c:strCache>
                <c:ptCount val="1"/>
                <c:pt idx="0">
                  <c:v>Том малын зүй бус хорогдлын мэдээ, жил бүрийн эхний 2 сарын байдлаар</c:v>
                </c:pt>
              </c:strCache>
            </c:strRef>
          </c:tx>
          <c:dLbls>
            <c:showVal val="1"/>
          </c:dLbls>
          <c:cat>
            <c:numRef>
              <c:f>'[Chart in Microsoft Office PowerPoint]grafic-2'!$A$10:$A$19</c:f>
              <c:numCache>
                <c:formatCode>General</c:formatCode>
                <c:ptCount val="10"/>
                <c:pt idx="0">
                  <c:v>2000</c:v>
                </c:pt>
                <c:pt idx="1">
                  <c:v>2010</c:v>
                </c:pt>
                <c:pt idx="2">
                  <c:v>2011</c:v>
                </c:pt>
                <c:pt idx="3">
                  <c:v>2012</c:v>
                </c:pt>
                <c:pt idx="4">
                  <c:v>2013</c:v>
                </c:pt>
                <c:pt idx="5">
                  <c:v>2014</c:v>
                </c:pt>
                <c:pt idx="6">
                  <c:v>2015</c:v>
                </c:pt>
                <c:pt idx="7">
                  <c:v>2016</c:v>
                </c:pt>
                <c:pt idx="8">
                  <c:v>2017</c:v>
                </c:pt>
                <c:pt idx="9">
                  <c:v>2018</c:v>
                </c:pt>
              </c:numCache>
            </c:numRef>
          </c:cat>
          <c:val>
            <c:numRef>
              <c:f>'[Chart in Microsoft Office PowerPoint]grafic-2'!$B$10:$B$19</c:f>
              <c:numCache>
                <c:formatCode>General</c:formatCode>
                <c:ptCount val="10"/>
                <c:pt idx="0">
                  <c:v>439560</c:v>
                </c:pt>
                <c:pt idx="1">
                  <c:v>418056</c:v>
                </c:pt>
                <c:pt idx="2">
                  <c:v>95</c:v>
                </c:pt>
                <c:pt idx="3">
                  <c:v>34</c:v>
                </c:pt>
                <c:pt idx="4">
                  <c:v>82</c:v>
                </c:pt>
                <c:pt idx="5">
                  <c:v>72</c:v>
                </c:pt>
                <c:pt idx="6">
                  <c:v>71</c:v>
                </c:pt>
                <c:pt idx="7">
                  <c:v>20854</c:v>
                </c:pt>
                <c:pt idx="8">
                  <c:v>872</c:v>
                </c:pt>
                <c:pt idx="9">
                  <c:v>3556</c:v>
                </c:pt>
              </c:numCache>
            </c:numRef>
          </c:val>
        </c:ser>
        <c:dLbls>
          <c:showVal val="1"/>
        </c:dLbls>
        <c:overlap val="-25"/>
        <c:axId val="90187264"/>
        <c:axId val="90188800"/>
      </c:barChart>
      <c:catAx>
        <c:axId val="90187264"/>
        <c:scaling>
          <c:orientation val="minMax"/>
        </c:scaling>
        <c:axPos val="b"/>
        <c:numFmt formatCode="General" sourceLinked="1"/>
        <c:majorTickMark val="none"/>
        <c:tickLblPos val="nextTo"/>
        <c:crossAx val="90188800"/>
        <c:crosses val="autoZero"/>
        <c:auto val="1"/>
        <c:lblAlgn val="ctr"/>
        <c:lblOffset val="100"/>
      </c:catAx>
      <c:valAx>
        <c:axId val="90188800"/>
        <c:scaling>
          <c:orientation val="minMax"/>
        </c:scaling>
        <c:delete val="1"/>
        <c:axPos val="l"/>
        <c:numFmt formatCode="General" sourceLinked="1"/>
        <c:tickLblPos val="none"/>
        <c:crossAx val="90187264"/>
        <c:crosses val="autoZero"/>
        <c:crossBetween val="between"/>
      </c:valAx>
    </c:plotArea>
    <c:plotVisOnly val="1"/>
  </c:chart>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dLbls>
          <c:showVal val="1"/>
        </c:dLbls>
        <c:overlap val="-25"/>
        <c:axId val="90237184"/>
        <c:axId val="90443776"/>
      </c:barChart>
      <c:catAx>
        <c:axId val="90237184"/>
        <c:scaling>
          <c:orientation val="minMax"/>
        </c:scaling>
        <c:axPos val="b"/>
        <c:numFmt formatCode="General" sourceLinked="1"/>
        <c:majorTickMark val="none"/>
        <c:tickLblPos val="nextTo"/>
        <c:crossAx val="90443776"/>
        <c:crosses val="autoZero"/>
        <c:auto val="1"/>
        <c:lblAlgn val="ctr"/>
        <c:lblOffset val="100"/>
      </c:catAx>
      <c:valAx>
        <c:axId val="90443776"/>
        <c:scaling>
          <c:orientation val="minMax"/>
        </c:scaling>
        <c:delete val="1"/>
        <c:axPos val="l"/>
        <c:numFmt formatCode="General" sourceLinked="1"/>
        <c:tickLblPos val="none"/>
        <c:crossAx val="90237184"/>
        <c:crosses val="autoZero"/>
        <c:crossBetween val="between"/>
      </c:valAx>
    </c:plotArea>
    <c:plotVisOnly val="1"/>
  </c:chart>
  <c:externalData r:id="rId1"/>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mn-MN" sz="1400" dirty="0"/>
              <a:t>Төсвийн орлого зарлага </a:t>
            </a:r>
            <a:r>
              <a:rPr lang="en-US" sz="1400" dirty="0"/>
              <a:t> 2018 </a:t>
            </a:r>
            <a:r>
              <a:rPr lang="mn-MN" sz="1400" dirty="0"/>
              <a:t>оны  </a:t>
            </a:r>
            <a:r>
              <a:rPr lang="en-US" sz="1400" dirty="0"/>
              <a:t>2</a:t>
            </a:r>
            <a:r>
              <a:rPr lang="mn-MN" sz="1400" dirty="0"/>
              <a:t> сарын байдлаар</a:t>
            </a:r>
            <a:endParaRPr lang="en-US" sz="1400" dirty="0"/>
          </a:p>
        </c:rich>
      </c:tx>
    </c:title>
    <c:plotArea>
      <c:layout/>
      <c:barChart>
        <c:barDir val="col"/>
        <c:grouping val="clustered"/>
        <c:ser>
          <c:idx val="0"/>
          <c:order val="0"/>
          <c:tx>
            <c:strRef>
              <c:f>grafik!$A$5</c:f>
              <c:strCache>
                <c:ptCount val="1"/>
                <c:pt idx="0">
                  <c:v>Орон нутгийн төсвийн байгууллагын зарлагын дүн/сая.төг/</c:v>
                </c:pt>
              </c:strCache>
            </c:strRef>
          </c:tx>
          <c:dLbls>
            <c:spPr>
              <a:noFill/>
              <a:ln>
                <a:noFill/>
              </a:ln>
              <a:effectLst/>
            </c:spPr>
            <c:showVal val="1"/>
            <c:extLst>
              <c:ext xmlns:c15="http://schemas.microsoft.com/office/drawing/2012/chart" uri="{CE6537A1-D6FC-4f65-9D91-7224C49458BB}">
                <c15:layout/>
                <c15:showLeaderLines val="0"/>
              </c:ext>
            </c:extLst>
          </c:dLbls>
          <c:cat>
            <c:strRef>
              <c:f>grafik!$B$4:$C$4</c:f>
              <c:strCache>
                <c:ptCount val="2"/>
                <c:pt idx="0">
                  <c:v>2017  II</c:v>
                </c:pt>
                <c:pt idx="1">
                  <c:v>2018 II</c:v>
                </c:pt>
              </c:strCache>
            </c:strRef>
          </c:cat>
          <c:val>
            <c:numRef>
              <c:f>grafik!$B$5:$C$5</c:f>
              <c:numCache>
                <c:formatCode>0.0</c:formatCode>
                <c:ptCount val="2"/>
                <c:pt idx="0">
                  <c:v>6133.9</c:v>
                </c:pt>
                <c:pt idx="1">
                  <c:v>5386.3</c:v>
                </c:pt>
              </c:numCache>
            </c:numRef>
          </c:val>
        </c:ser>
        <c:ser>
          <c:idx val="1"/>
          <c:order val="1"/>
          <c:tx>
            <c:strRef>
              <c:f>grafik!$A$6</c:f>
              <c:strCache>
                <c:ptCount val="1"/>
                <c:pt idx="0">
                  <c:v>Нийт орлого /тусламжийн дүн/сая.төг/</c:v>
                </c:pt>
              </c:strCache>
            </c:strRef>
          </c:tx>
          <c:dLbls>
            <c:spPr>
              <a:noFill/>
              <a:ln>
                <a:noFill/>
              </a:ln>
              <a:effectLst/>
            </c:spPr>
            <c:showVal val="1"/>
            <c:extLst>
              <c:ext xmlns:c15="http://schemas.microsoft.com/office/drawing/2012/chart" uri="{CE6537A1-D6FC-4f65-9D91-7224C49458BB}">
                <c15:layout/>
                <c15:showLeaderLines val="0"/>
              </c:ext>
            </c:extLst>
          </c:dLbls>
          <c:cat>
            <c:strRef>
              <c:f>grafik!$B$4:$C$4</c:f>
              <c:strCache>
                <c:ptCount val="2"/>
                <c:pt idx="0">
                  <c:v>2017  II</c:v>
                </c:pt>
                <c:pt idx="1">
                  <c:v>2018 II</c:v>
                </c:pt>
              </c:strCache>
            </c:strRef>
          </c:cat>
          <c:val>
            <c:numRef>
              <c:f>grafik!$B$6:$C$6</c:f>
              <c:numCache>
                <c:formatCode>0.0</c:formatCode>
                <c:ptCount val="2"/>
                <c:pt idx="0">
                  <c:v>6606</c:v>
                </c:pt>
                <c:pt idx="1">
                  <c:v>6740</c:v>
                </c:pt>
              </c:numCache>
            </c:numRef>
          </c:val>
        </c:ser>
        <c:dLbls>
          <c:showVal val="1"/>
        </c:dLbls>
        <c:overlap val="-25"/>
        <c:axId val="90482560"/>
        <c:axId val="90484096"/>
      </c:barChart>
      <c:catAx>
        <c:axId val="90482560"/>
        <c:scaling>
          <c:orientation val="minMax"/>
        </c:scaling>
        <c:axPos val="b"/>
        <c:numFmt formatCode="General" sourceLinked="0"/>
        <c:majorTickMark val="none"/>
        <c:tickLblPos val="nextTo"/>
        <c:crossAx val="90484096"/>
        <c:crosses val="autoZero"/>
        <c:auto val="1"/>
        <c:lblAlgn val="ctr"/>
        <c:lblOffset val="100"/>
      </c:catAx>
      <c:valAx>
        <c:axId val="90484096"/>
        <c:scaling>
          <c:orientation val="minMax"/>
        </c:scaling>
        <c:delete val="1"/>
        <c:axPos val="l"/>
        <c:numFmt formatCode="0.0" sourceLinked="1"/>
        <c:tickLblPos val="none"/>
        <c:crossAx val="90482560"/>
        <c:crosses val="autoZero"/>
        <c:crossBetween val="between"/>
      </c:valAx>
    </c:plotArea>
    <c:legend>
      <c:legendPos val="t"/>
    </c:legend>
    <c:plotVisOnly val="1"/>
    <c:dispBlanksAs val="gap"/>
  </c:chart>
  <c:txPr>
    <a:bodyPr/>
    <a:lstStyle/>
    <a:p>
      <a:pPr>
        <a:defRPr>
          <a:latin typeface="Arial" panose="020B0604020202020204" pitchFamily="34" charset="0"/>
          <a:cs typeface="Arial" panose="020B0604020202020204" pitchFamily="34" charset="0"/>
        </a:defRPr>
      </a:pPr>
      <a:endParaRPr lang="en-US"/>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mn-MN" sz="1400" dirty="0"/>
              <a:t>Төсвийн орлогод эзлэх хувь 201</a:t>
            </a:r>
            <a:r>
              <a:rPr lang="en-US" sz="1400" dirty="0"/>
              <a:t>8</a:t>
            </a:r>
            <a:r>
              <a:rPr lang="mn-MN" sz="1400" dirty="0"/>
              <a:t> оны </a:t>
            </a:r>
            <a:r>
              <a:rPr lang="en-US" sz="1400" dirty="0"/>
              <a:t>2</a:t>
            </a:r>
            <a:r>
              <a:rPr lang="mn-MN" sz="1400" dirty="0"/>
              <a:t> сарын байдлаар</a:t>
            </a:r>
            <a:endParaRPr lang="en-US" sz="1400" dirty="0"/>
          </a:p>
        </c:rich>
      </c:tx>
    </c:title>
    <c:plotArea>
      <c:layout/>
      <c:pieChart>
        <c:varyColors val="1"/>
        <c:ser>
          <c:idx val="0"/>
          <c:order val="0"/>
          <c:explosion val="25"/>
          <c:dLbls>
            <c:spPr>
              <a:noFill/>
              <a:ln>
                <a:noFill/>
              </a:ln>
              <a:effectLst/>
            </c:spPr>
            <c:showPercent val="1"/>
            <c:showLeaderLines val="1"/>
            <c:extLst>
              <c:ext xmlns:c15="http://schemas.microsoft.com/office/drawing/2012/chart" uri="{CE6537A1-D6FC-4f65-9D91-7224C49458BB}">
                <c15:layout/>
              </c:ext>
            </c:extLst>
          </c:dLbls>
          <c:cat>
            <c:strRef>
              <c:f>grafik!$B$13:$B$15</c:f>
              <c:strCache>
                <c:ptCount val="3"/>
                <c:pt idx="0">
                  <c:v>татвар</c:v>
                </c:pt>
                <c:pt idx="1">
                  <c:v>тусламж</c:v>
                </c:pt>
                <c:pt idx="2">
                  <c:v>татварын бус</c:v>
                </c:pt>
              </c:strCache>
            </c:strRef>
          </c:cat>
          <c:val>
            <c:numRef>
              <c:f>grafik!$C$13:$C$15</c:f>
              <c:numCache>
                <c:formatCode>0.0</c:formatCode>
                <c:ptCount val="3"/>
                <c:pt idx="0">
                  <c:v>569.1</c:v>
                </c:pt>
                <c:pt idx="1">
                  <c:v>5825.5</c:v>
                </c:pt>
                <c:pt idx="2">
                  <c:v>346.2</c:v>
                </c:pt>
              </c:numCache>
            </c:numRef>
          </c:val>
        </c:ser>
        <c:dLbls>
          <c:showPercent val="1"/>
        </c:dLbls>
        <c:firstSliceAng val="0"/>
      </c:pieChart>
    </c:plotArea>
    <c:legend>
      <c:legendPos val="r"/>
    </c:legend>
    <c:plotVisOnly val="1"/>
    <c:dispBlanksAs val="zero"/>
  </c:chart>
  <c:txPr>
    <a:bodyPr/>
    <a:lstStyle/>
    <a:p>
      <a:pPr>
        <a:defRPr>
          <a:latin typeface="Arial" panose="020B0604020202020204" pitchFamily="34" charset="0"/>
          <a:cs typeface="Arial" panose="020B0604020202020204" pitchFamily="34" charset="0"/>
        </a:defRPr>
      </a:pPr>
      <a:endParaRPr lang="en-US"/>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dLbls>
          <c:showVal val="1"/>
        </c:dLbls>
        <c:overlap val="-25"/>
        <c:axId val="90612096"/>
        <c:axId val="90613632"/>
      </c:barChart>
      <c:catAx>
        <c:axId val="90612096"/>
        <c:scaling>
          <c:orientation val="minMax"/>
        </c:scaling>
        <c:axPos val="b"/>
        <c:numFmt formatCode="General" sourceLinked="1"/>
        <c:majorTickMark val="none"/>
        <c:tickLblPos val="nextTo"/>
        <c:crossAx val="90613632"/>
        <c:crosses val="autoZero"/>
        <c:auto val="1"/>
        <c:lblAlgn val="ctr"/>
        <c:lblOffset val="100"/>
      </c:catAx>
      <c:valAx>
        <c:axId val="90613632"/>
        <c:scaling>
          <c:orientation val="minMax"/>
        </c:scaling>
        <c:delete val="1"/>
        <c:axPos val="l"/>
        <c:numFmt formatCode="General" sourceLinked="1"/>
        <c:tickLblPos val="none"/>
        <c:crossAx val="90612096"/>
        <c:crosses val="autoZero"/>
        <c:crossBetween val="between"/>
      </c:valAx>
    </c:plotArea>
    <c:plotVisOnly val="1"/>
  </c:chart>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mn-MN" sz="1800" b="1" i="0" baseline="0">
                <a:effectLst/>
              </a:rPr>
              <a:t>Монгол банкны мэдээ</a:t>
            </a:r>
            <a:r>
              <a:rPr lang="en-US" sz="1400" b="1" i="0" baseline="0">
                <a:effectLst/>
              </a:rPr>
              <a:t>/</a:t>
            </a:r>
            <a:r>
              <a:rPr lang="mn-MN" sz="1400" b="1" i="0" baseline="0">
                <a:effectLst/>
              </a:rPr>
              <a:t>сая төгрөгөөр</a:t>
            </a:r>
            <a:r>
              <a:rPr lang="en-US" sz="1400" b="1" i="0" baseline="0">
                <a:effectLst/>
              </a:rPr>
              <a:t>/</a:t>
            </a:r>
            <a:endParaRPr lang="en-US" sz="1400">
              <a:effectLst/>
            </a:endParaRPr>
          </a:p>
        </c:rich>
      </c:tx>
    </c:title>
    <c:plotArea>
      <c:layout>
        <c:manualLayout>
          <c:layoutTarget val="inner"/>
          <c:xMode val="edge"/>
          <c:yMode val="edge"/>
          <c:x val="2.3550723891148248E-2"/>
          <c:y val="0.32897200349956279"/>
          <c:w val="0.94243156382163729"/>
          <c:h val="0.57819626713327521"/>
        </c:manualLayout>
      </c:layout>
      <c:barChart>
        <c:barDir val="col"/>
        <c:grouping val="clustered"/>
        <c:ser>
          <c:idx val="0"/>
          <c:order val="0"/>
          <c:tx>
            <c:strRef>
              <c:f>Sheet3!$C$5</c:f>
              <c:strCache>
                <c:ptCount val="1"/>
                <c:pt idx="0">
                  <c:v>Зээлийн өрийн үлдэгдэл</c:v>
                </c:pt>
              </c:strCache>
            </c:strRef>
          </c:tx>
          <c:dLbls>
            <c:spPr>
              <a:noFill/>
              <a:ln>
                <a:noFill/>
              </a:ln>
              <a:effectLst/>
            </c:spPr>
            <c:showVal val="1"/>
            <c:extLst>
              <c:ext xmlns:c15="http://schemas.microsoft.com/office/drawing/2012/chart" uri="{CE6537A1-D6FC-4f65-9D91-7224C49458BB}">
                <c15:layout/>
                <c15:showLeaderLines val="0"/>
              </c:ext>
            </c:extLst>
          </c:dLbls>
          <c:cat>
            <c:strRef>
              <c:f>Sheet3!$D$4:$E$4</c:f>
              <c:strCache>
                <c:ptCount val="2"/>
                <c:pt idx="0">
                  <c:v>2017 II</c:v>
                </c:pt>
                <c:pt idx="1">
                  <c:v>2018  II</c:v>
                </c:pt>
              </c:strCache>
            </c:strRef>
          </c:cat>
          <c:val>
            <c:numRef>
              <c:f>Sheet3!$D$5:$E$5</c:f>
              <c:numCache>
                <c:formatCode>0.0</c:formatCode>
                <c:ptCount val="2"/>
                <c:pt idx="0">
                  <c:v>91187.7</c:v>
                </c:pt>
                <c:pt idx="1">
                  <c:v>102080.6</c:v>
                </c:pt>
              </c:numCache>
            </c:numRef>
          </c:val>
        </c:ser>
        <c:ser>
          <c:idx val="1"/>
          <c:order val="1"/>
          <c:tx>
            <c:strRef>
              <c:f>Sheet3!$C$6</c:f>
              <c:strCache>
                <c:ptCount val="1"/>
                <c:pt idx="0">
                  <c:v>Иргэдийн хадгаламж</c:v>
                </c:pt>
              </c:strCache>
            </c:strRef>
          </c:tx>
          <c:dLbls>
            <c:spPr>
              <a:noFill/>
              <a:ln>
                <a:noFill/>
              </a:ln>
              <a:effectLst/>
            </c:spPr>
            <c:showVal val="1"/>
            <c:extLst>
              <c:ext xmlns:c15="http://schemas.microsoft.com/office/drawing/2012/chart" uri="{CE6537A1-D6FC-4f65-9D91-7224C49458BB}">
                <c15:layout/>
                <c15:showLeaderLines val="0"/>
              </c:ext>
            </c:extLst>
          </c:dLbls>
          <c:cat>
            <c:strRef>
              <c:f>Sheet3!$D$4:$E$4</c:f>
              <c:strCache>
                <c:ptCount val="2"/>
                <c:pt idx="0">
                  <c:v>2017 II</c:v>
                </c:pt>
                <c:pt idx="1">
                  <c:v>2018  II</c:v>
                </c:pt>
              </c:strCache>
            </c:strRef>
          </c:cat>
          <c:val>
            <c:numRef>
              <c:f>Sheet3!$D$6:$E$6</c:f>
              <c:numCache>
                <c:formatCode>General</c:formatCode>
                <c:ptCount val="2"/>
                <c:pt idx="0">
                  <c:v>32043.5</c:v>
                </c:pt>
                <c:pt idx="1">
                  <c:v>39474.300000000003</c:v>
                </c:pt>
              </c:numCache>
            </c:numRef>
          </c:val>
        </c:ser>
        <c:dLbls>
          <c:showVal val="1"/>
        </c:dLbls>
        <c:overlap val="-25"/>
        <c:axId val="90630784"/>
        <c:axId val="90636672"/>
      </c:barChart>
      <c:catAx>
        <c:axId val="90630784"/>
        <c:scaling>
          <c:orientation val="minMax"/>
        </c:scaling>
        <c:axPos val="b"/>
        <c:numFmt formatCode="General" sourceLinked="0"/>
        <c:majorTickMark val="none"/>
        <c:tickLblPos val="nextTo"/>
        <c:crossAx val="90636672"/>
        <c:crosses val="autoZero"/>
        <c:auto val="1"/>
        <c:lblAlgn val="ctr"/>
        <c:lblOffset val="100"/>
      </c:catAx>
      <c:valAx>
        <c:axId val="90636672"/>
        <c:scaling>
          <c:orientation val="minMax"/>
        </c:scaling>
        <c:delete val="1"/>
        <c:axPos val="l"/>
        <c:numFmt formatCode="0.0" sourceLinked="1"/>
        <c:tickLblPos val="none"/>
        <c:crossAx val="90630784"/>
        <c:crosses val="autoZero"/>
        <c:crossBetween val="between"/>
      </c:valAx>
    </c:plotArea>
    <c:legend>
      <c:legendPos val="t"/>
    </c:legend>
    <c:plotVisOnly val="1"/>
    <c:dispBlanksAs val="gap"/>
  </c:chart>
  <c:externalData r:id="rId1"/>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dLbls>
          <c:showVal val="1"/>
        </c:dLbls>
        <c:overlap val="-25"/>
        <c:axId val="90819968"/>
        <c:axId val="90825856"/>
      </c:barChart>
      <c:catAx>
        <c:axId val="90819968"/>
        <c:scaling>
          <c:orientation val="minMax"/>
        </c:scaling>
        <c:axPos val="b"/>
        <c:numFmt formatCode="General" sourceLinked="1"/>
        <c:majorTickMark val="none"/>
        <c:tickLblPos val="nextTo"/>
        <c:crossAx val="90825856"/>
        <c:crosses val="autoZero"/>
        <c:auto val="1"/>
        <c:lblAlgn val="ctr"/>
        <c:lblOffset val="100"/>
      </c:catAx>
      <c:valAx>
        <c:axId val="90825856"/>
        <c:scaling>
          <c:orientation val="minMax"/>
        </c:scaling>
        <c:delete val="1"/>
        <c:axPos val="l"/>
        <c:numFmt formatCode="General" sourceLinked="1"/>
        <c:tickLblPos val="none"/>
        <c:crossAx val="90819968"/>
        <c:crosses val="autoZero"/>
        <c:crossBetween val="between"/>
      </c:valAx>
    </c:plotArea>
    <c:plotVisOnly val="1"/>
  </c:chart>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5"/>
  <c:clrMapOvr bg1="lt1" tx1="dk1" bg2="lt2" tx2="dk2" accent1="accent1" accent2="accent2" accent3="accent3" accent4="accent4" accent5="accent5" accent6="accent6" hlink="hlink" folHlink="folHlink"/>
  <c:chart>
    <c:title>
      <c:tx>
        <c:rich>
          <a:bodyPr/>
          <a:lstStyle/>
          <a:p>
            <a:pPr>
              <a:defRPr/>
            </a:pPr>
            <a:r>
              <a:rPr lang="mn-MN"/>
              <a:t>Эндсэн хүүхдийн тоо, жил бүрийн эхний 10 сарын байдлаар</a:t>
            </a:r>
            <a:endParaRPr lang="en-US"/>
          </a:p>
        </c:rich>
      </c:tx>
      <c:layout/>
    </c:title>
    <c:plotArea>
      <c:layout>
        <c:manualLayout>
          <c:layoutTarget val="inner"/>
          <c:xMode val="edge"/>
          <c:yMode val="edge"/>
          <c:x val="4.3209876543209791E-2"/>
          <c:y val="0.45561276750518542"/>
          <c:w val="0.9320987654320988"/>
          <c:h val="0.45094537340135854"/>
        </c:manualLayout>
      </c:layout>
      <c:barChart>
        <c:barDir val="col"/>
        <c:grouping val="clustered"/>
        <c:ser>
          <c:idx val="0"/>
          <c:order val="0"/>
          <c:tx>
            <c:strRef>
              <c:f>'10 sar'!$A$22</c:f>
              <c:strCache>
                <c:ptCount val="1"/>
                <c:pt idx="0">
                  <c:v>0-1 насны хүүхдийн эндэгдэл</c:v>
                </c:pt>
              </c:strCache>
            </c:strRef>
          </c:tx>
          <c:dLbls>
            <c:spPr>
              <a:noFill/>
              <a:ln>
                <a:noFill/>
              </a:ln>
              <a:effectLst/>
            </c:spPr>
            <c:showVal val="1"/>
            <c:extLst>
              <c:ext xmlns:c15="http://schemas.microsoft.com/office/drawing/2012/chart" uri="{CE6537A1-D6FC-4f65-9D91-7224C49458BB}">
                <c15:layout/>
                <c15:showLeaderLines val="0"/>
              </c:ext>
            </c:extLst>
          </c:dLbls>
          <c:cat>
            <c:strRef>
              <c:f>'10 sar'!$B$21:$E$21</c:f>
              <c:strCache>
                <c:ptCount val="4"/>
                <c:pt idx="0">
                  <c:v>2011 I-X</c:v>
                </c:pt>
                <c:pt idx="1">
                  <c:v>2012 I-X</c:v>
                </c:pt>
                <c:pt idx="2">
                  <c:v>2013 I-X</c:v>
                </c:pt>
                <c:pt idx="3">
                  <c:v>2014 I-X</c:v>
                </c:pt>
              </c:strCache>
            </c:strRef>
          </c:cat>
          <c:val>
            <c:numRef>
              <c:f>'10 sar'!$B$22:$E$22</c:f>
              <c:numCache>
                <c:formatCode>General</c:formatCode>
                <c:ptCount val="4"/>
                <c:pt idx="0">
                  <c:v>9</c:v>
                </c:pt>
                <c:pt idx="1">
                  <c:v>8</c:v>
                </c:pt>
                <c:pt idx="2">
                  <c:v>8</c:v>
                </c:pt>
                <c:pt idx="3">
                  <c:v>15</c:v>
                </c:pt>
              </c:numCache>
            </c:numRef>
          </c:val>
        </c:ser>
        <c:ser>
          <c:idx val="1"/>
          <c:order val="1"/>
          <c:tx>
            <c:strRef>
              <c:f>'10 sar'!$A$23</c:f>
              <c:strCache>
                <c:ptCount val="1"/>
                <c:pt idx="0">
                  <c:v>1-5 насны хүүхдийн эндэгдэл</c:v>
                </c:pt>
              </c:strCache>
            </c:strRef>
          </c:tx>
          <c:dLbls>
            <c:spPr>
              <a:noFill/>
              <a:ln>
                <a:noFill/>
              </a:ln>
              <a:effectLst/>
            </c:spPr>
            <c:showVal val="1"/>
            <c:extLst>
              <c:ext xmlns:c15="http://schemas.microsoft.com/office/drawing/2012/chart" uri="{CE6537A1-D6FC-4f65-9D91-7224C49458BB}">
                <c15:layout/>
                <c15:showLeaderLines val="0"/>
              </c:ext>
            </c:extLst>
          </c:dLbls>
          <c:cat>
            <c:strRef>
              <c:f>'10 sar'!$B$21:$E$21</c:f>
              <c:strCache>
                <c:ptCount val="4"/>
                <c:pt idx="0">
                  <c:v>2011 I-X</c:v>
                </c:pt>
                <c:pt idx="1">
                  <c:v>2012 I-X</c:v>
                </c:pt>
                <c:pt idx="2">
                  <c:v>2013 I-X</c:v>
                </c:pt>
                <c:pt idx="3">
                  <c:v>2014 I-X</c:v>
                </c:pt>
              </c:strCache>
            </c:strRef>
          </c:cat>
          <c:val>
            <c:numRef>
              <c:f>'10 sar'!$B$23:$E$23</c:f>
              <c:numCache>
                <c:formatCode>General</c:formatCode>
                <c:ptCount val="4"/>
                <c:pt idx="0">
                  <c:v>2</c:v>
                </c:pt>
                <c:pt idx="1">
                  <c:v>1</c:v>
                </c:pt>
                <c:pt idx="2">
                  <c:v>3</c:v>
                </c:pt>
                <c:pt idx="3">
                  <c:v>3</c:v>
                </c:pt>
              </c:numCache>
            </c:numRef>
          </c:val>
        </c:ser>
        <c:overlap val="-25"/>
        <c:axId val="73017600"/>
        <c:axId val="73056256"/>
      </c:barChart>
      <c:catAx>
        <c:axId val="73017600"/>
        <c:scaling>
          <c:orientation val="minMax"/>
        </c:scaling>
        <c:axPos val="b"/>
        <c:numFmt formatCode="General" sourceLinked="1"/>
        <c:majorTickMark val="none"/>
        <c:tickLblPos val="nextTo"/>
        <c:crossAx val="73056256"/>
        <c:crosses val="autoZero"/>
        <c:auto val="1"/>
        <c:lblAlgn val="ctr"/>
        <c:lblOffset val="100"/>
      </c:catAx>
      <c:valAx>
        <c:axId val="73056256"/>
        <c:scaling>
          <c:orientation val="minMax"/>
        </c:scaling>
        <c:delete val="1"/>
        <c:axPos val="l"/>
        <c:numFmt formatCode="General" sourceLinked="1"/>
        <c:tickLblPos val="none"/>
        <c:crossAx val="73017600"/>
        <c:crosses val="autoZero"/>
        <c:crossBetween val="between"/>
      </c:valAx>
    </c:plotArea>
    <c:legend>
      <c:legendPos val="t"/>
      <c:layout/>
    </c:legend>
    <c:plotVisOnly val="1"/>
    <c:dispBlanksAs val="gap"/>
  </c:chart>
  <c:txPr>
    <a:bodyPr/>
    <a:lstStyle/>
    <a:p>
      <a:pPr>
        <a:defRPr sz="1000">
          <a:latin typeface="Arial" pitchFamily="34" charset="0"/>
          <a:cs typeface="Arial" pitchFamily="34" charset="0"/>
        </a:defRPr>
      </a:pPr>
      <a:endParaRPr lang="en-US"/>
    </a:p>
  </c:txPr>
  <c:externalData r:id="rId2"/>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mn-MN"/>
              <a:t>Аж үйлдвэрийн бүтээгдэхүүн үйлдвэрлэлт    /сая.төг/</a:t>
            </a:r>
            <a:endParaRPr lang="en-US"/>
          </a:p>
        </c:rich>
      </c:tx>
      <c:layout>
        <c:manualLayout>
          <c:xMode val="edge"/>
          <c:yMode val="edge"/>
          <c:x val="0.18208822221766746"/>
          <c:y val="3.8400006450394791E-2"/>
        </c:manualLayout>
      </c:layout>
    </c:title>
    <c:plotArea>
      <c:layout/>
      <c:barChart>
        <c:barDir val="col"/>
        <c:grouping val="clustered"/>
        <c:ser>
          <c:idx val="0"/>
          <c:order val="0"/>
          <c:tx>
            <c:strRef>
              <c:f>Sheet1!$C$3</c:f>
              <c:strCache>
                <c:ptCount val="1"/>
                <c:pt idx="0">
                  <c:v>2017 .2 сар</c:v>
                </c:pt>
              </c:strCache>
            </c:strRef>
          </c:tx>
          <c:dLbls>
            <c:spPr>
              <a:noFill/>
              <a:ln>
                <a:noFill/>
              </a:ln>
              <a:effectLst/>
            </c:spPr>
            <c:showVal val="1"/>
            <c:extLst>
              <c:ext xmlns:c15="http://schemas.microsoft.com/office/drawing/2012/chart" uri="{CE6537A1-D6FC-4f65-9D91-7224C49458BB}">
                <c15:layout/>
                <c15:showLeaderLines val="0"/>
              </c:ext>
            </c:extLst>
          </c:dLbls>
          <c:cat>
            <c:strRef>
              <c:f>Sheet1!$B$4:$B$7</c:f>
              <c:strCache>
                <c:ptCount val="4"/>
                <c:pt idx="0">
                  <c:v>Уул уурхай олборлох аж үйлдвэр</c:v>
                </c:pt>
                <c:pt idx="1">
                  <c:v>Боловсруулах аж үйлдвэр</c:v>
                </c:pt>
                <c:pt idx="2">
                  <c:v>Дулааны эрчим хүч үйлдвэрлэлт, усан хангамж</c:v>
                </c:pt>
                <c:pt idx="3">
                  <c:v>Аж үйлдвэр-нийт</c:v>
                </c:pt>
              </c:strCache>
            </c:strRef>
          </c:cat>
          <c:val>
            <c:numRef>
              <c:f>Sheet1!$C$4:$C$7</c:f>
              <c:numCache>
                <c:formatCode>General</c:formatCode>
                <c:ptCount val="4"/>
                <c:pt idx="0">
                  <c:v>140.19999999999999</c:v>
                </c:pt>
                <c:pt idx="1">
                  <c:v>212.9</c:v>
                </c:pt>
                <c:pt idx="2">
                  <c:v>1043.4000000000001</c:v>
                </c:pt>
                <c:pt idx="3">
                  <c:v>1396.5</c:v>
                </c:pt>
              </c:numCache>
            </c:numRef>
          </c:val>
        </c:ser>
        <c:ser>
          <c:idx val="1"/>
          <c:order val="1"/>
          <c:tx>
            <c:strRef>
              <c:f>Sheet1!$D$3</c:f>
              <c:strCache>
                <c:ptCount val="1"/>
                <c:pt idx="0">
                  <c:v>2018 .2 сар</c:v>
                </c:pt>
              </c:strCache>
            </c:strRef>
          </c:tx>
          <c:dLbls>
            <c:spPr>
              <a:noFill/>
              <a:ln>
                <a:noFill/>
              </a:ln>
              <a:effectLst/>
            </c:spPr>
            <c:showVal val="1"/>
            <c:extLst>
              <c:ext xmlns:c15="http://schemas.microsoft.com/office/drawing/2012/chart" uri="{CE6537A1-D6FC-4f65-9D91-7224C49458BB}">
                <c15:layout/>
                <c15:showLeaderLines val="0"/>
              </c:ext>
            </c:extLst>
          </c:dLbls>
          <c:cat>
            <c:strRef>
              <c:f>Sheet1!$B$4:$B$7</c:f>
              <c:strCache>
                <c:ptCount val="4"/>
                <c:pt idx="0">
                  <c:v>Уул уурхай олборлох аж үйлдвэр</c:v>
                </c:pt>
                <c:pt idx="1">
                  <c:v>Боловсруулах аж үйлдвэр</c:v>
                </c:pt>
                <c:pt idx="2">
                  <c:v>Дулааны эрчим хүч үйлдвэрлэлт, усан хангамж</c:v>
                </c:pt>
                <c:pt idx="3">
                  <c:v>Аж үйлдвэр-нийт</c:v>
                </c:pt>
              </c:strCache>
            </c:strRef>
          </c:cat>
          <c:val>
            <c:numRef>
              <c:f>Sheet1!$D$4:$D$7</c:f>
              <c:numCache>
                <c:formatCode>General</c:formatCode>
                <c:ptCount val="4"/>
                <c:pt idx="0">
                  <c:v>237.2</c:v>
                </c:pt>
                <c:pt idx="1">
                  <c:v>187.4</c:v>
                </c:pt>
                <c:pt idx="2">
                  <c:v>874.1</c:v>
                </c:pt>
                <c:pt idx="3">
                  <c:v>1298.7</c:v>
                </c:pt>
              </c:numCache>
            </c:numRef>
          </c:val>
        </c:ser>
        <c:dLbls>
          <c:showVal val="1"/>
        </c:dLbls>
        <c:overlap val="-25"/>
        <c:axId val="90713088"/>
        <c:axId val="90727168"/>
      </c:barChart>
      <c:catAx>
        <c:axId val="90713088"/>
        <c:scaling>
          <c:orientation val="minMax"/>
        </c:scaling>
        <c:axPos val="b"/>
        <c:numFmt formatCode="General" sourceLinked="0"/>
        <c:majorTickMark val="none"/>
        <c:tickLblPos val="nextTo"/>
        <c:crossAx val="90727168"/>
        <c:crosses val="autoZero"/>
        <c:auto val="1"/>
        <c:lblAlgn val="ctr"/>
        <c:lblOffset val="100"/>
      </c:catAx>
      <c:valAx>
        <c:axId val="90727168"/>
        <c:scaling>
          <c:orientation val="minMax"/>
        </c:scaling>
        <c:delete val="1"/>
        <c:axPos val="l"/>
        <c:numFmt formatCode="General" sourceLinked="1"/>
        <c:majorTickMark val="none"/>
        <c:tickLblPos val="none"/>
        <c:crossAx val="90713088"/>
        <c:crosses val="autoZero"/>
        <c:crossBetween val="between"/>
      </c:valAx>
    </c:plotArea>
    <c:legend>
      <c:legendPos val="t"/>
    </c:legend>
    <c:plotVisOnly val="1"/>
    <c:dispBlanksAs val="gap"/>
  </c:chart>
  <c:spPr>
    <a:ln>
      <a:noFill/>
    </a:ln>
  </c:spPr>
  <c:txPr>
    <a:bodyPr/>
    <a:lstStyle/>
    <a:p>
      <a:pPr>
        <a:defRPr sz="1200">
          <a:latin typeface="Arial" panose="020B0604020202020204" pitchFamily="34" charset="0"/>
          <a:cs typeface="Arial" panose="020B0604020202020204" pitchFamily="34" charset="0"/>
        </a:defRPr>
      </a:pPr>
      <a:endParaRPr lang="en-US"/>
    </a:p>
  </c:txPr>
  <c:externalData r:id="rId1"/>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en-US"/>
  <c:style val="3"/>
  <c:chart>
    <c:title>
      <c:tx>
        <c:rich>
          <a:bodyPr/>
          <a:lstStyle/>
          <a:p>
            <a:pPr>
              <a:defRPr sz="1000" b="1" i="0" u="none" strike="noStrike" baseline="0">
                <a:solidFill>
                  <a:srgbClr val="000000"/>
                </a:solidFill>
                <a:latin typeface="Arial Mon"/>
                <a:ea typeface="Arial Mon"/>
                <a:cs typeface="Arial Mon"/>
              </a:defRPr>
            </a:pPr>
            <a:r>
              <a:rPr lang="mn-MN" dirty="0"/>
              <a:t>Гэмт хэргийн улмаас учирсан хохирол, нөхөн төлүүлсэн хохирол, </a:t>
            </a:r>
            <a:r>
              <a:rPr lang="en-US" dirty="0" smtClean="0"/>
              <a:t>2</a:t>
            </a:r>
            <a:r>
              <a:rPr lang="en-US" baseline="0" dirty="0" smtClean="0"/>
              <a:t> </a:t>
            </a:r>
            <a:r>
              <a:rPr lang="mn-MN" baseline="0" dirty="0" smtClean="0"/>
              <a:t>сарын</a:t>
            </a:r>
            <a:r>
              <a:rPr lang="mn-MN" dirty="0" smtClean="0"/>
              <a:t> </a:t>
            </a:r>
            <a:r>
              <a:rPr lang="mn-MN" dirty="0"/>
              <a:t>байдлаар /сая.төг/</a:t>
            </a:r>
          </a:p>
        </c:rich>
      </c:tx>
    </c:title>
    <c:view3D>
      <c:depthPercent val="100"/>
      <c:rAngAx val="1"/>
    </c:view3D>
    <c:plotArea>
      <c:layout>
        <c:manualLayout>
          <c:layoutTarget val="inner"/>
          <c:xMode val="edge"/>
          <c:yMode val="edge"/>
          <c:x val="4.3010752688172046E-2"/>
          <c:y val="0.2408298073061152"/>
          <c:w val="0.91397849462365666"/>
          <c:h val="0.52012740400332524"/>
        </c:manualLayout>
      </c:layout>
      <c:bar3DChart>
        <c:barDir val="col"/>
        <c:grouping val="clustered"/>
        <c:ser>
          <c:idx val="0"/>
          <c:order val="0"/>
          <c:tx>
            <c:strRef>
              <c:f>график!$B$22</c:f>
              <c:strCache>
                <c:ptCount val="1"/>
                <c:pt idx="0">
                  <c:v>Учирсан хохирол</c:v>
                </c:pt>
              </c:strCache>
            </c:strRef>
          </c:tx>
          <c:dLbls>
            <c:dLbl>
              <c:idx val="0"/>
              <c:tx>
                <c:rich>
                  <a:bodyPr/>
                  <a:lstStyle/>
                  <a:p>
                    <a:r>
                      <a:rPr lang="en-US"/>
                      <a:t> 801.5 </a:t>
                    </a:r>
                  </a:p>
                </c:rich>
              </c:tx>
            </c:dLbl>
            <c:spPr>
              <a:noFill/>
              <a:ln w="25400">
                <a:noFill/>
              </a:ln>
            </c:spPr>
            <c:txPr>
              <a:bodyPr/>
              <a:lstStyle/>
              <a:p>
                <a:pPr>
                  <a:defRPr sz="1000" b="0" i="0" u="none" strike="noStrike" baseline="0">
                    <a:solidFill>
                      <a:srgbClr val="000000"/>
                    </a:solidFill>
                    <a:latin typeface="Arial Mon"/>
                    <a:ea typeface="Arial Mon"/>
                    <a:cs typeface="Arial Mon"/>
                  </a:defRPr>
                </a:pPr>
                <a:endParaRPr lang="en-US"/>
              </a:p>
            </c:txPr>
            <c:showVal val="1"/>
          </c:dLbls>
          <c:cat>
            <c:strRef>
              <c:f>график!$A$23:$A$25</c:f>
              <c:strCache>
                <c:ptCount val="3"/>
                <c:pt idx="0">
                  <c:v>2016-II</c:v>
                </c:pt>
                <c:pt idx="1">
                  <c:v>2017-II</c:v>
                </c:pt>
                <c:pt idx="2">
                  <c:v>2018-II</c:v>
                </c:pt>
              </c:strCache>
            </c:strRef>
          </c:cat>
          <c:val>
            <c:numRef>
              <c:f>график!$B$23:$B$25</c:f>
              <c:numCache>
                <c:formatCode>_(* #,##0.0_);_(* \(#,##0.0\);_(* "-"??_);_(@_)</c:formatCode>
                <c:ptCount val="3"/>
                <c:pt idx="0">
                  <c:v>56.1</c:v>
                </c:pt>
                <c:pt idx="1">
                  <c:v>48.9</c:v>
                </c:pt>
                <c:pt idx="2">
                  <c:v>23.8</c:v>
                </c:pt>
              </c:numCache>
            </c:numRef>
          </c:val>
        </c:ser>
        <c:ser>
          <c:idx val="1"/>
          <c:order val="1"/>
          <c:tx>
            <c:strRef>
              <c:f>график!$C$22</c:f>
              <c:strCache>
                <c:ptCount val="1"/>
                <c:pt idx="0">
                  <c:v>Нөхөн төлүүлсэн хохирол</c:v>
                </c:pt>
              </c:strCache>
            </c:strRef>
          </c:tx>
          <c:dLbls>
            <c:dLbl>
              <c:idx val="0"/>
              <c:layout>
                <c:manualLayout>
                  <c:x val="5.6179775280898799E-2"/>
                  <c:y val="-4.7449584816132914E-3"/>
                </c:manualLayout>
              </c:layout>
              <c:tx>
                <c:rich>
                  <a:bodyPr/>
                  <a:lstStyle/>
                  <a:p>
                    <a:pPr>
                      <a:defRPr sz="1000" b="0" i="0" u="none" strike="noStrike" baseline="0">
                        <a:solidFill>
                          <a:srgbClr val="000000"/>
                        </a:solidFill>
                        <a:latin typeface="Arial Mon"/>
                        <a:ea typeface="Arial Mon"/>
                        <a:cs typeface="Arial Mon"/>
                      </a:defRPr>
                    </a:pPr>
                    <a:r>
                      <a:rPr lang="en-US"/>
                      <a:t> 571.8 </a:t>
                    </a:r>
                  </a:p>
                </c:rich>
              </c:tx>
              <c:spPr/>
            </c:dLbl>
            <c:dLbl>
              <c:idx val="1"/>
              <c:layout>
                <c:manualLayout>
                  <c:x val="4.494382022471903E-2"/>
                  <c:y val="-1.4234875444839873E-2"/>
                </c:manualLayout>
              </c:layout>
              <c:spPr/>
              <c:txPr>
                <a:bodyPr/>
                <a:lstStyle/>
                <a:p>
                  <a:pPr>
                    <a:defRPr sz="1000" b="0" i="0" u="none" strike="noStrike" baseline="0">
                      <a:solidFill>
                        <a:srgbClr val="000000"/>
                      </a:solidFill>
                      <a:latin typeface="Arial Mon"/>
                      <a:ea typeface="Arial Mon"/>
                      <a:cs typeface="Arial Mon"/>
                    </a:defRPr>
                  </a:pPr>
                  <a:endParaRPr lang="en-US"/>
                </a:p>
              </c:txPr>
              <c:showVal val="1"/>
            </c:dLbl>
            <c:dLbl>
              <c:idx val="2"/>
              <c:layout>
                <c:manualLayout>
                  <c:x val="4.49438202247191E-2"/>
                  <c:y val="-1.8979833926453187E-2"/>
                </c:manualLayout>
              </c:layout>
              <c:spPr/>
              <c:txPr>
                <a:bodyPr/>
                <a:lstStyle/>
                <a:p>
                  <a:pPr>
                    <a:defRPr sz="1000" b="0" i="0" u="none" strike="noStrike" baseline="0">
                      <a:solidFill>
                        <a:srgbClr val="000000"/>
                      </a:solidFill>
                      <a:latin typeface="Arial Mon"/>
                      <a:ea typeface="Arial Mon"/>
                      <a:cs typeface="Arial Mon"/>
                    </a:defRPr>
                  </a:pPr>
                  <a:endParaRPr lang="en-US"/>
                </a:p>
              </c:txPr>
              <c:showVal val="1"/>
            </c:dLbl>
            <c:spPr>
              <a:noFill/>
              <a:ln w="25400">
                <a:noFill/>
              </a:ln>
            </c:spPr>
            <c:txPr>
              <a:bodyPr/>
              <a:lstStyle/>
              <a:p>
                <a:pPr>
                  <a:defRPr sz="1000" b="0" i="0" u="none" strike="noStrike" baseline="0">
                    <a:solidFill>
                      <a:srgbClr val="000000"/>
                    </a:solidFill>
                    <a:latin typeface="Arial Mon"/>
                    <a:ea typeface="Arial Mon"/>
                    <a:cs typeface="Arial Mon"/>
                  </a:defRPr>
                </a:pPr>
                <a:endParaRPr lang="en-US"/>
              </a:p>
            </c:txPr>
            <c:showVal val="1"/>
          </c:dLbls>
          <c:cat>
            <c:strRef>
              <c:f>график!$A$23:$A$25</c:f>
              <c:strCache>
                <c:ptCount val="3"/>
                <c:pt idx="0">
                  <c:v>2016-II</c:v>
                </c:pt>
                <c:pt idx="1">
                  <c:v>2017-II</c:v>
                </c:pt>
                <c:pt idx="2">
                  <c:v>2018-II</c:v>
                </c:pt>
              </c:strCache>
            </c:strRef>
          </c:cat>
          <c:val>
            <c:numRef>
              <c:f>график!$C$23:$C$25</c:f>
              <c:numCache>
                <c:formatCode>_(* #,##0.0_);_(* \(#,##0.0\);_(* "-"??_);_(@_)</c:formatCode>
                <c:ptCount val="3"/>
                <c:pt idx="0">
                  <c:v>31</c:v>
                </c:pt>
                <c:pt idx="1">
                  <c:v>42.7</c:v>
                </c:pt>
                <c:pt idx="2">
                  <c:v>4</c:v>
                </c:pt>
              </c:numCache>
            </c:numRef>
          </c:val>
        </c:ser>
        <c:shape val="cylinder"/>
        <c:axId val="90252032"/>
        <c:axId val="90253568"/>
        <c:axId val="0"/>
      </c:bar3DChart>
      <c:catAx>
        <c:axId val="90252032"/>
        <c:scaling>
          <c:orientation val="minMax"/>
        </c:scaling>
        <c:axPos val="b"/>
        <c:numFmt formatCode="General" sourceLinked="1"/>
        <c:majorTickMark val="none"/>
        <c:tickLblPos val="nextTo"/>
        <c:txPr>
          <a:bodyPr rot="0" vert="horz"/>
          <a:lstStyle/>
          <a:p>
            <a:pPr>
              <a:defRPr sz="1000" b="0" i="0" u="none" strike="noStrike" baseline="0">
                <a:solidFill>
                  <a:srgbClr val="000000"/>
                </a:solidFill>
                <a:latin typeface="Arial Mon"/>
                <a:ea typeface="Arial Mon"/>
                <a:cs typeface="Arial Mon"/>
              </a:defRPr>
            </a:pPr>
            <a:endParaRPr lang="en-US"/>
          </a:p>
        </c:txPr>
        <c:crossAx val="90253568"/>
        <c:crosses val="autoZero"/>
        <c:auto val="1"/>
        <c:lblAlgn val="ctr"/>
        <c:lblOffset val="100"/>
      </c:catAx>
      <c:valAx>
        <c:axId val="90253568"/>
        <c:scaling>
          <c:orientation val="minMax"/>
        </c:scaling>
        <c:delete val="1"/>
        <c:axPos val="l"/>
        <c:numFmt formatCode="_(* #,##0.0_);_(* \(#,##0.0\);_(* &quot;-&quot;??_);_(@_)" sourceLinked="1"/>
        <c:tickLblPos val="none"/>
        <c:crossAx val="90252032"/>
        <c:crosses val="autoZero"/>
        <c:crossBetween val="between"/>
      </c:valAx>
      <c:spPr>
        <a:noFill/>
        <a:ln w="25400">
          <a:noFill/>
        </a:ln>
      </c:spPr>
    </c:plotArea>
    <c:legend>
      <c:legendPos val="t"/>
      <c:layout>
        <c:manualLayout>
          <c:xMode val="edge"/>
          <c:yMode val="edge"/>
          <c:x val="4.6089828659058057E-2"/>
          <c:y val="0.87715302632625469"/>
          <c:w val="0.90000000000000013"/>
          <c:h val="8.0165433866221325E-2"/>
        </c:manualLayout>
      </c:layout>
      <c:txPr>
        <a:bodyPr/>
        <a:lstStyle/>
        <a:p>
          <a:pPr>
            <a:defRPr sz="650" b="0" i="0" u="none" strike="noStrike" baseline="0">
              <a:solidFill>
                <a:srgbClr val="000000"/>
              </a:solidFill>
              <a:latin typeface="Arial Mon"/>
              <a:ea typeface="Arial Mon"/>
              <a:cs typeface="Arial Mon"/>
            </a:defRPr>
          </a:pPr>
          <a:endParaRPr lang="en-US"/>
        </a:p>
      </c:txPr>
    </c:legend>
    <c:plotVisOnly val="1"/>
    <c:dispBlanksAs val="gap"/>
  </c:chart>
  <c:txPr>
    <a:bodyPr/>
    <a:lstStyle/>
    <a:p>
      <a:pPr>
        <a:defRPr sz="1000" b="0" i="0" u="none" strike="noStrike" baseline="0">
          <a:solidFill>
            <a:srgbClr val="000000"/>
          </a:solidFill>
          <a:latin typeface="Arial Mon"/>
          <a:ea typeface="Arial Mon"/>
          <a:cs typeface="Arial Mon"/>
        </a:defRPr>
      </a:pPr>
      <a:endParaRPr lang="en-US"/>
    </a:p>
  </c:txPr>
  <c:externalData r:id="rId1"/>
</c:chartSpace>
</file>

<file path=ppt/charts/chart22.xml><?xml version="1.0" encoding="utf-8"?>
<c:chartSpace xmlns:c="http://schemas.openxmlformats.org/drawingml/2006/chart" xmlns:a="http://schemas.openxmlformats.org/drawingml/2006/main" xmlns:r="http://schemas.openxmlformats.org/officeDocument/2006/relationships">
  <c:date1904 val="1"/>
  <c:lang val="en-US"/>
  <c:style val="3"/>
  <c:chart>
    <c:title>
      <c:tx>
        <c:rich>
          <a:bodyPr/>
          <a:lstStyle/>
          <a:p>
            <a:pPr>
              <a:defRPr sz="1000" b="1" i="0" u="none" strike="noStrike" baseline="0">
                <a:solidFill>
                  <a:srgbClr val="000000"/>
                </a:solidFill>
                <a:latin typeface="Arial Mon"/>
                <a:ea typeface="Arial Mon"/>
                <a:cs typeface="Arial Mon"/>
              </a:defRPr>
            </a:pPr>
            <a:r>
              <a:rPr lang="mn-MN" dirty="0"/>
              <a:t>Гэмт хэргийн улмаас гэмтсэн, нас барсан хүний тоо, </a:t>
            </a:r>
            <a:r>
              <a:rPr lang="mn-MN" dirty="0" smtClean="0"/>
              <a:t>2 сарын байдлаар </a:t>
            </a:r>
            <a:endParaRPr lang="mn-MN" dirty="0"/>
          </a:p>
        </c:rich>
      </c:tx>
    </c:title>
    <c:view3D>
      <c:depthPercent val="100"/>
      <c:rAngAx val="1"/>
    </c:view3D>
    <c:plotArea>
      <c:layout>
        <c:manualLayout>
          <c:layoutTarget val="inner"/>
          <c:xMode val="edge"/>
          <c:yMode val="edge"/>
          <c:x val="4.5267489711934172E-2"/>
          <c:y val="0.21155037911927679"/>
          <c:w val="0.90946502057613166"/>
          <c:h val="0.56910578885972551"/>
        </c:manualLayout>
      </c:layout>
      <c:bar3DChart>
        <c:barDir val="col"/>
        <c:grouping val="clustered"/>
        <c:ser>
          <c:idx val="0"/>
          <c:order val="0"/>
          <c:tx>
            <c:strRef>
              <c:f>график!$B$30</c:f>
              <c:strCache>
                <c:ptCount val="1"/>
                <c:pt idx="0">
                  <c:v>нас барсан</c:v>
                </c:pt>
              </c:strCache>
            </c:strRef>
          </c:tx>
          <c:dLbls>
            <c:dLbl>
              <c:idx val="0"/>
              <c:tx>
                <c:rich>
                  <a:bodyPr/>
                  <a:lstStyle/>
                  <a:p>
                    <a:r>
                      <a:rPr lang="en-US"/>
                      <a:t>7</a:t>
                    </a:r>
                  </a:p>
                </c:rich>
              </c:tx>
            </c:dLbl>
            <c:dLbl>
              <c:idx val="1"/>
              <c:tx>
                <c:rich>
                  <a:bodyPr/>
                  <a:lstStyle/>
                  <a:p>
                    <a:r>
                      <a:rPr lang="en-US"/>
                      <a:t>19</a:t>
                    </a:r>
                  </a:p>
                </c:rich>
              </c:tx>
            </c:dLbl>
            <c:spPr>
              <a:noFill/>
              <a:ln w="25400">
                <a:noFill/>
              </a:ln>
            </c:spPr>
            <c:txPr>
              <a:bodyPr/>
              <a:lstStyle/>
              <a:p>
                <a:pPr>
                  <a:defRPr sz="1000" b="0" i="0" u="none" strike="noStrike" baseline="0">
                    <a:solidFill>
                      <a:srgbClr val="000000"/>
                    </a:solidFill>
                    <a:latin typeface="Arial Mon"/>
                    <a:ea typeface="Arial Mon"/>
                    <a:cs typeface="Arial Mon"/>
                  </a:defRPr>
                </a:pPr>
                <a:endParaRPr lang="en-US"/>
              </a:p>
            </c:txPr>
            <c:showVal val="1"/>
          </c:dLbls>
          <c:cat>
            <c:strRef>
              <c:f>график!$A$31:$A$33</c:f>
              <c:strCache>
                <c:ptCount val="3"/>
                <c:pt idx="0">
                  <c:v>2016-II</c:v>
                </c:pt>
                <c:pt idx="1">
                  <c:v>2017-II</c:v>
                </c:pt>
                <c:pt idx="2">
                  <c:v>2018-II</c:v>
                </c:pt>
              </c:strCache>
            </c:strRef>
          </c:cat>
          <c:val>
            <c:numRef>
              <c:f>график!$B$31:$B$33</c:f>
              <c:numCache>
                <c:formatCode>General</c:formatCode>
                <c:ptCount val="3"/>
                <c:pt idx="0">
                  <c:v>2</c:v>
                </c:pt>
                <c:pt idx="1">
                  <c:v>3</c:v>
                </c:pt>
                <c:pt idx="2">
                  <c:v>2</c:v>
                </c:pt>
              </c:numCache>
            </c:numRef>
          </c:val>
        </c:ser>
        <c:ser>
          <c:idx val="1"/>
          <c:order val="1"/>
          <c:tx>
            <c:strRef>
              <c:f>график!$C$30</c:f>
              <c:strCache>
                <c:ptCount val="1"/>
                <c:pt idx="0">
                  <c:v>гэмтсэн</c:v>
                </c:pt>
              </c:strCache>
            </c:strRef>
          </c:tx>
          <c:dLbls>
            <c:dLbl>
              <c:idx val="0"/>
              <c:layout>
                <c:manualLayout>
                  <c:x val="1.4856081708449397E-2"/>
                  <c:y val="-4.1666666666666664E-2"/>
                </c:manualLayout>
              </c:layout>
              <c:showVal val="1"/>
            </c:dLbl>
            <c:dLbl>
              <c:idx val="1"/>
              <c:layout>
                <c:manualLayout>
                  <c:x val="1.4856081708449397E-2"/>
                  <c:y val="-3.7037037037037056E-2"/>
                </c:manualLayout>
              </c:layout>
              <c:showVal val="1"/>
            </c:dLbl>
            <c:spPr>
              <a:noFill/>
              <a:ln w="25400">
                <a:noFill/>
              </a:ln>
            </c:spPr>
            <c:txPr>
              <a:bodyPr/>
              <a:lstStyle/>
              <a:p>
                <a:pPr>
                  <a:defRPr sz="1000" b="0" i="0" u="none" strike="noStrike" baseline="0">
                    <a:solidFill>
                      <a:srgbClr val="000000"/>
                    </a:solidFill>
                    <a:latin typeface="Arial Mon"/>
                    <a:ea typeface="Arial Mon"/>
                    <a:cs typeface="Arial Mon"/>
                  </a:defRPr>
                </a:pPr>
                <a:endParaRPr lang="en-US"/>
              </a:p>
            </c:txPr>
            <c:showVal val="1"/>
          </c:dLbls>
          <c:cat>
            <c:strRef>
              <c:f>график!$A$31:$A$33</c:f>
              <c:strCache>
                <c:ptCount val="3"/>
                <c:pt idx="0">
                  <c:v>2016-II</c:v>
                </c:pt>
                <c:pt idx="1">
                  <c:v>2017-II</c:v>
                </c:pt>
                <c:pt idx="2">
                  <c:v>2018-II</c:v>
                </c:pt>
              </c:strCache>
            </c:strRef>
          </c:cat>
          <c:val>
            <c:numRef>
              <c:f>график!$C$31:$C$33</c:f>
              <c:numCache>
                <c:formatCode>General</c:formatCode>
                <c:ptCount val="3"/>
                <c:pt idx="0">
                  <c:v>19</c:v>
                </c:pt>
                <c:pt idx="1">
                  <c:v>19</c:v>
                </c:pt>
                <c:pt idx="2">
                  <c:v>22</c:v>
                </c:pt>
              </c:numCache>
            </c:numRef>
          </c:val>
        </c:ser>
        <c:shape val="cylinder"/>
        <c:axId val="90836992"/>
        <c:axId val="90838528"/>
        <c:axId val="0"/>
      </c:bar3DChart>
      <c:catAx>
        <c:axId val="90836992"/>
        <c:scaling>
          <c:orientation val="minMax"/>
        </c:scaling>
        <c:axPos val="b"/>
        <c:numFmt formatCode="General" sourceLinked="1"/>
        <c:majorTickMark val="none"/>
        <c:tickLblPos val="nextTo"/>
        <c:txPr>
          <a:bodyPr rot="0" vert="horz"/>
          <a:lstStyle/>
          <a:p>
            <a:pPr>
              <a:defRPr sz="1000" b="0" i="0" u="none" strike="noStrike" baseline="0">
                <a:solidFill>
                  <a:srgbClr val="000000"/>
                </a:solidFill>
                <a:latin typeface="Arial Mon"/>
                <a:ea typeface="Arial Mon"/>
                <a:cs typeface="Arial Mon"/>
              </a:defRPr>
            </a:pPr>
            <a:endParaRPr lang="en-US"/>
          </a:p>
        </c:txPr>
        <c:crossAx val="90838528"/>
        <c:crosses val="autoZero"/>
        <c:auto val="1"/>
        <c:lblAlgn val="ctr"/>
        <c:lblOffset val="100"/>
      </c:catAx>
      <c:valAx>
        <c:axId val="90838528"/>
        <c:scaling>
          <c:orientation val="minMax"/>
        </c:scaling>
        <c:delete val="1"/>
        <c:axPos val="l"/>
        <c:numFmt formatCode="General" sourceLinked="1"/>
        <c:tickLblPos val="none"/>
        <c:crossAx val="90836992"/>
        <c:crosses val="autoZero"/>
        <c:crossBetween val="between"/>
      </c:valAx>
      <c:spPr>
        <a:noFill/>
        <a:ln w="25400">
          <a:noFill/>
        </a:ln>
      </c:spPr>
    </c:plotArea>
    <c:legend>
      <c:legendPos val="t"/>
      <c:layout>
        <c:manualLayout>
          <c:xMode val="edge"/>
          <c:yMode val="edge"/>
          <c:x val="0.20182162466460465"/>
          <c:y val="0.92037037037037062"/>
          <c:w val="0.49123096381754572"/>
          <c:h val="6.3596165062700383E-2"/>
        </c:manualLayout>
      </c:layout>
      <c:txPr>
        <a:bodyPr/>
        <a:lstStyle/>
        <a:p>
          <a:pPr>
            <a:defRPr sz="650" b="0" i="0" u="none" strike="noStrike" baseline="0">
              <a:solidFill>
                <a:srgbClr val="000000"/>
              </a:solidFill>
              <a:latin typeface="Arial Mon"/>
              <a:ea typeface="Arial Mon"/>
              <a:cs typeface="Arial Mon"/>
            </a:defRPr>
          </a:pPr>
          <a:endParaRPr lang="en-US"/>
        </a:p>
      </c:txPr>
    </c:legend>
    <c:plotVisOnly val="1"/>
    <c:dispBlanksAs val="gap"/>
  </c:chart>
  <c:txPr>
    <a:bodyPr/>
    <a:lstStyle/>
    <a:p>
      <a:pPr>
        <a:defRPr sz="1000" b="0" i="0" u="none" strike="noStrike" baseline="0">
          <a:solidFill>
            <a:srgbClr val="000000"/>
          </a:solidFill>
          <a:latin typeface="Arial Mon"/>
          <a:ea typeface="Arial Mon"/>
          <a:cs typeface="Arial Mon"/>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5"/>
  <c:clrMapOvr bg1="lt1" tx1="dk1" bg2="lt2" tx2="dk2" accent1="accent1" accent2="accent2" accent3="accent3" accent4="accent4" accent5="accent5" accent6="accent6" hlink="hlink" folHlink="folHlink"/>
  <c:chart>
    <c:title>
      <c:tx>
        <c:rich>
          <a:bodyPr/>
          <a:lstStyle/>
          <a:p>
            <a:pPr>
              <a:defRPr/>
            </a:pPr>
            <a:r>
              <a:rPr lang="mn-MN"/>
              <a:t>Эндсэн хүүхдийн тоо, жил бүрийн эхний 10 сарын байдлаар</a:t>
            </a:r>
            <a:endParaRPr lang="en-US"/>
          </a:p>
        </c:rich>
      </c:tx>
      <c:layout/>
    </c:title>
    <c:plotArea>
      <c:layout>
        <c:manualLayout>
          <c:layoutTarget val="inner"/>
          <c:xMode val="edge"/>
          <c:yMode val="edge"/>
          <c:x val="4.3209876543209791E-2"/>
          <c:y val="0.45561276750518542"/>
          <c:w val="0.9320987654320988"/>
          <c:h val="0.45094537340135854"/>
        </c:manualLayout>
      </c:layout>
      <c:barChart>
        <c:barDir val="col"/>
        <c:grouping val="clustered"/>
        <c:ser>
          <c:idx val="0"/>
          <c:order val="0"/>
          <c:tx>
            <c:strRef>
              <c:f>'10 sar'!$A$22</c:f>
              <c:strCache>
                <c:ptCount val="1"/>
                <c:pt idx="0">
                  <c:v>0-1 насны хүүхдийн эндэгдэл</c:v>
                </c:pt>
              </c:strCache>
            </c:strRef>
          </c:tx>
          <c:dLbls>
            <c:spPr>
              <a:noFill/>
              <a:ln>
                <a:noFill/>
              </a:ln>
              <a:effectLst/>
            </c:spPr>
            <c:showVal val="1"/>
            <c:extLst>
              <c:ext xmlns:c15="http://schemas.microsoft.com/office/drawing/2012/chart" uri="{CE6537A1-D6FC-4f65-9D91-7224C49458BB}">
                <c15:layout/>
                <c15:showLeaderLines val="0"/>
              </c:ext>
            </c:extLst>
          </c:dLbls>
          <c:cat>
            <c:strRef>
              <c:f>'10 sar'!$B$21:$E$21</c:f>
              <c:strCache>
                <c:ptCount val="4"/>
                <c:pt idx="0">
                  <c:v>2011 I-X</c:v>
                </c:pt>
                <c:pt idx="1">
                  <c:v>2012 I-X</c:v>
                </c:pt>
                <c:pt idx="2">
                  <c:v>2013 I-X</c:v>
                </c:pt>
                <c:pt idx="3">
                  <c:v>2014 I-X</c:v>
                </c:pt>
              </c:strCache>
            </c:strRef>
          </c:cat>
          <c:val>
            <c:numRef>
              <c:f>'10 sar'!$B$22:$E$22</c:f>
              <c:numCache>
                <c:formatCode>General</c:formatCode>
                <c:ptCount val="4"/>
                <c:pt idx="0">
                  <c:v>9</c:v>
                </c:pt>
                <c:pt idx="1">
                  <c:v>8</c:v>
                </c:pt>
                <c:pt idx="2">
                  <c:v>8</c:v>
                </c:pt>
                <c:pt idx="3">
                  <c:v>15</c:v>
                </c:pt>
              </c:numCache>
            </c:numRef>
          </c:val>
        </c:ser>
        <c:ser>
          <c:idx val="1"/>
          <c:order val="1"/>
          <c:tx>
            <c:strRef>
              <c:f>'10 sar'!$A$23</c:f>
              <c:strCache>
                <c:ptCount val="1"/>
                <c:pt idx="0">
                  <c:v>1-5 насны хүүхдийн эндэгдэл</c:v>
                </c:pt>
              </c:strCache>
            </c:strRef>
          </c:tx>
          <c:dLbls>
            <c:spPr>
              <a:noFill/>
              <a:ln>
                <a:noFill/>
              </a:ln>
              <a:effectLst/>
            </c:spPr>
            <c:showVal val="1"/>
            <c:extLst>
              <c:ext xmlns:c15="http://schemas.microsoft.com/office/drawing/2012/chart" uri="{CE6537A1-D6FC-4f65-9D91-7224C49458BB}">
                <c15:layout/>
                <c15:showLeaderLines val="0"/>
              </c:ext>
            </c:extLst>
          </c:dLbls>
          <c:cat>
            <c:strRef>
              <c:f>'10 sar'!$B$21:$E$21</c:f>
              <c:strCache>
                <c:ptCount val="4"/>
                <c:pt idx="0">
                  <c:v>2011 I-X</c:v>
                </c:pt>
                <c:pt idx="1">
                  <c:v>2012 I-X</c:v>
                </c:pt>
                <c:pt idx="2">
                  <c:v>2013 I-X</c:v>
                </c:pt>
                <c:pt idx="3">
                  <c:v>2014 I-X</c:v>
                </c:pt>
              </c:strCache>
            </c:strRef>
          </c:cat>
          <c:val>
            <c:numRef>
              <c:f>'10 sar'!$B$23:$E$23</c:f>
              <c:numCache>
                <c:formatCode>General</c:formatCode>
                <c:ptCount val="4"/>
                <c:pt idx="0">
                  <c:v>2</c:v>
                </c:pt>
                <c:pt idx="1">
                  <c:v>1</c:v>
                </c:pt>
                <c:pt idx="2">
                  <c:v>3</c:v>
                </c:pt>
                <c:pt idx="3">
                  <c:v>3</c:v>
                </c:pt>
              </c:numCache>
            </c:numRef>
          </c:val>
        </c:ser>
        <c:overlap val="-25"/>
        <c:axId val="74255360"/>
        <c:axId val="74269440"/>
      </c:barChart>
      <c:catAx>
        <c:axId val="74255360"/>
        <c:scaling>
          <c:orientation val="minMax"/>
        </c:scaling>
        <c:axPos val="b"/>
        <c:numFmt formatCode="General" sourceLinked="1"/>
        <c:majorTickMark val="none"/>
        <c:tickLblPos val="nextTo"/>
        <c:crossAx val="74269440"/>
        <c:crosses val="autoZero"/>
        <c:auto val="1"/>
        <c:lblAlgn val="ctr"/>
        <c:lblOffset val="100"/>
      </c:catAx>
      <c:valAx>
        <c:axId val="74269440"/>
        <c:scaling>
          <c:orientation val="minMax"/>
        </c:scaling>
        <c:delete val="1"/>
        <c:axPos val="l"/>
        <c:numFmt formatCode="General" sourceLinked="1"/>
        <c:tickLblPos val="none"/>
        <c:crossAx val="74255360"/>
        <c:crosses val="autoZero"/>
        <c:crossBetween val="between"/>
      </c:valAx>
    </c:plotArea>
    <c:legend>
      <c:legendPos val="t"/>
      <c:layout/>
    </c:legend>
    <c:plotVisOnly val="1"/>
    <c:dispBlanksAs val="gap"/>
  </c:chart>
  <c:txPr>
    <a:bodyPr/>
    <a:lstStyle/>
    <a:p>
      <a:pPr>
        <a:defRPr sz="1000">
          <a:latin typeface="Arial" pitchFamily="34" charset="0"/>
          <a:cs typeface="Arial" pitchFamily="34" charset="0"/>
        </a:defRPr>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5"/>
  <c:clrMapOvr bg1="lt1" tx1="dk1" bg2="lt2" tx2="dk2" accent1="accent1" accent2="accent2" accent3="accent3" accent4="accent4" accent5="accent5" accent6="accent6" hlink="hlink" folHlink="folHlink"/>
  <c:chart>
    <c:title>
      <c:tx>
        <c:rich>
          <a:bodyPr/>
          <a:lstStyle/>
          <a:p>
            <a:pPr>
              <a:defRPr/>
            </a:pPr>
            <a:r>
              <a:rPr lang="mn-MN"/>
              <a:t>Эндсэн хүүхдийн тоо, жил бүрийн эхний 10 сарын байдлаар</a:t>
            </a:r>
            <a:endParaRPr lang="en-US"/>
          </a:p>
        </c:rich>
      </c:tx>
      <c:layout/>
    </c:title>
    <c:plotArea>
      <c:layout>
        <c:manualLayout>
          <c:layoutTarget val="inner"/>
          <c:xMode val="edge"/>
          <c:yMode val="edge"/>
          <c:x val="4.3209876543209756E-2"/>
          <c:y val="0.45561276750518542"/>
          <c:w val="0.9320987654320988"/>
          <c:h val="0.45094537340135854"/>
        </c:manualLayout>
      </c:layout>
      <c:barChart>
        <c:barDir val="col"/>
        <c:grouping val="clustered"/>
        <c:ser>
          <c:idx val="0"/>
          <c:order val="0"/>
          <c:tx>
            <c:strRef>
              <c:f>'10 sar'!$A$22</c:f>
              <c:strCache>
                <c:ptCount val="1"/>
                <c:pt idx="0">
                  <c:v>0-1 насны хүүхдийн эндэгдэл</c:v>
                </c:pt>
              </c:strCache>
            </c:strRef>
          </c:tx>
          <c:dLbls>
            <c:spPr>
              <a:noFill/>
              <a:ln>
                <a:noFill/>
              </a:ln>
              <a:effectLst/>
            </c:spPr>
            <c:showVal val="1"/>
            <c:extLst>
              <c:ext xmlns:c15="http://schemas.microsoft.com/office/drawing/2012/chart" uri="{CE6537A1-D6FC-4f65-9D91-7224C49458BB}">
                <c15:layout/>
                <c15:showLeaderLines val="0"/>
              </c:ext>
            </c:extLst>
          </c:dLbls>
          <c:cat>
            <c:strRef>
              <c:f>'10 sar'!$B$21:$E$21</c:f>
              <c:strCache>
                <c:ptCount val="4"/>
                <c:pt idx="0">
                  <c:v>2011 I-X</c:v>
                </c:pt>
                <c:pt idx="1">
                  <c:v>2012 I-X</c:v>
                </c:pt>
                <c:pt idx="2">
                  <c:v>2013 I-X</c:v>
                </c:pt>
                <c:pt idx="3">
                  <c:v>2014 I-X</c:v>
                </c:pt>
              </c:strCache>
            </c:strRef>
          </c:cat>
          <c:val>
            <c:numRef>
              <c:f>'10 sar'!$B$22:$E$22</c:f>
              <c:numCache>
                <c:formatCode>General</c:formatCode>
                <c:ptCount val="4"/>
                <c:pt idx="0">
                  <c:v>9</c:v>
                </c:pt>
                <c:pt idx="1">
                  <c:v>8</c:v>
                </c:pt>
                <c:pt idx="2">
                  <c:v>8</c:v>
                </c:pt>
                <c:pt idx="3">
                  <c:v>15</c:v>
                </c:pt>
              </c:numCache>
            </c:numRef>
          </c:val>
        </c:ser>
        <c:ser>
          <c:idx val="1"/>
          <c:order val="1"/>
          <c:tx>
            <c:strRef>
              <c:f>'10 sar'!$A$23</c:f>
              <c:strCache>
                <c:ptCount val="1"/>
                <c:pt idx="0">
                  <c:v>1-5 насны хүүхдийн эндэгдэл</c:v>
                </c:pt>
              </c:strCache>
            </c:strRef>
          </c:tx>
          <c:dLbls>
            <c:spPr>
              <a:noFill/>
              <a:ln>
                <a:noFill/>
              </a:ln>
              <a:effectLst/>
            </c:spPr>
            <c:showVal val="1"/>
            <c:extLst>
              <c:ext xmlns:c15="http://schemas.microsoft.com/office/drawing/2012/chart" uri="{CE6537A1-D6FC-4f65-9D91-7224C49458BB}">
                <c15:layout/>
                <c15:showLeaderLines val="0"/>
              </c:ext>
            </c:extLst>
          </c:dLbls>
          <c:cat>
            <c:strRef>
              <c:f>'10 sar'!$B$21:$E$21</c:f>
              <c:strCache>
                <c:ptCount val="4"/>
                <c:pt idx="0">
                  <c:v>2011 I-X</c:v>
                </c:pt>
                <c:pt idx="1">
                  <c:v>2012 I-X</c:v>
                </c:pt>
                <c:pt idx="2">
                  <c:v>2013 I-X</c:v>
                </c:pt>
                <c:pt idx="3">
                  <c:v>2014 I-X</c:v>
                </c:pt>
              </c:strCache>
            </c:strRef>
          </c:cat>
          <c:val>
            <c:numRef>
              <c:f>'10 sar'!$B$23:$E$23</c:f>
              <c:numCache>
                <c:formatCode>General</c:formatCode>
                <c:ptCount val="4"/>
                <c:pt idx="0">
                  <c:v>2</c:v>
                </c:pt>
                <c:pt idx="1">
                  <c:v>1</c:v>
                </c:pt>
                <c:pt idx="2">
                  <c:v>3</c:v>
                </c:pt>
                <c:pt idx="3">
                  <c:v>3</c:v>
                </c:pt>
              </c:numCache>
            </c:numRef>
          </c:val>
        </c:ser>
        <c:overlap val="-25"/>
        <c:axId val="88715264"/>
        <c:axId val="88716800"/>
      </c:barChart>
      <c:catAx>
        <c:axId val="88715264"/>
        <c:scaling>
          <c:orientation val="minMax"/>
        </c:scaling>
        <c:axPos val="b"/>
        <c:numFmt formatCode="General" sourceLinked="1"/>
        <c:majorTickMark val="none"/>
        <c:tickLblPos val="nextTo"/>
        <c:crossAx val="88716800"/>
        <c:crosses val="autoZero"/>
        <c:auto val="1"/>
        <c:lblAlgn val="ctr"/>
        <c:lblOffset val="100"/>
      </c:catAx>
      <c:valAx>
        <c:axId val="88716800"/>
        <c:scaling>
          <c:orientation val="minMax"/>
        </c:scaling>
        <c:delete val="1"/>
        <c:axPos val="l"/>
        <c:numFmt formatCode="General" sourceLinked="1"/>
        <c:tickLblPos val="none"/>
        <c:crossAx val="88715264"/>
        <c:crosses val="autoZero"/>
        <c:crossBetween val="between"/>
      </c:valAx>
    </c:plotArea>
    <c:legend>
      <c:legendPos val="t"/>
      <c:layout/>
    </c:legend>
    <c:plotVisOnly val="1"/>
    <c:dispBlanksAs val="gap"/>
  </c:chart>
  <c:txPr>
    <a:bodyPr/>
    <a:lstStyle/>
    <a:p>
      <a:pPr>
        <a:defRPr sz="1000">
          <a:latin typeface="Arial" pitchFamily="34" charset="0"/>
          <a:cs typeface="Arial" pitchFamily="34" charset="0"/>
        </a:defRPr>
      </a:pPr>
      <a:endParaRPr lang="en-US"/>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mj-lt"/>
                <a:ea typeface="+mj-ea"/>
                <a:cs typeface="+mj-cs"/>
              </a:defRPr>
            </a:pPr>
            <a:r>
              <a:rPr lang="mn-MN"/>
              <a:t>Дундговь аймгийн хэрэглээний үнийн  индекс</a:t>
            </a:r>
            <a:r>
              <a:rPr lang="en-US"/>
              <a:t/>
            </a:r>
            <a:br>
              <a:rPr lang="en-US"/>
            </a:br>
            <a:r>
              <a:rPr lang="en-US"/>
              <a:t> (</a:t>
            </a:r>
            <a:r>
              <a:rPr lang="mn-MN"/>
              <a:t>өмнөх оны</a:t>
            </a:r>
            <a:r>
              <a:rPr lang="en-US"/>
              <a:t> 12 </a:t>
            </a:r>
            <a:r>
              <a:rPr lang="mn-MN"/>
              <a:t>сар</a:t>
            </a:r>
            <a:r>
              <a:rPr lang="en-US"/>
              <a:t> =100)</a:t>
            </a:r>
          </a:p>
        </c:rich>
      </c:tx>
      <c:layout/>
      <c:spPr>
        <a:noFill/>
        <a:ln>
          <a:noFill/>
        </a:ln>
        <a:effectLst/>
      </c:spPr>
    </c:title>
    <c:plotArea>
      <c:layout/>
      <c:lineChart>
        <c:grouping val="standard"/>
        <c:ser>
          <c:idx val="0"/>
          <c:order val="0"/>
          <c:tx>
            <c:strRef>
              <c:f>graphic!$O$7</c:f>
              <c:strCache>
                <c:ptCount val="1"/>
                <c:pt idx="0">
                  <c:v>2016</c:v>
                </c:pt>
              </c:strCache>
            </c:strRef>
          </c:tx>
          <c:spPr>
            <a:ln w="38100" cap="rnd">
              <a:solidFill>
                <a:schemeClr val="accent1"/>
              </a:solidFill>
              <a:round/>
            </a:ln>
            <a:effectLst/>
          </c:spPr>
          <c:marker>
            <c:symbol val="circle"/>
            <c:size val="8"/>
            <c:spPr>
              <a:solidFill>
                <a:schemeClr val="accent1"/>
              </a:solidFill>
              <a:ln>
                <a:noFill/>
              </a:ln>
              <a:effectLst/>
            </c:spPr>
          </c:marker>
          <c:dLbls>
            <c:dLbl>
              <c:idx val="0"/>
              <c:layout>
                <c:manualLayout>
                  <c:x val="-2.9411764705882366E-2"/>
                  <c:y val="-5.0632911392405194E-2"/>
                </c:manualLayout>
              </c:layout>
              <c:showVal val="1"/>
            </c:dLbl>
            <c:dLbl>
              <c:idx val="1"/>
              <c:layout>
                <c:manualLayout>
                  <c:x val="-4.3137254901960811E-2"/>
                  <c:y val="-5.4008438818566477E-2"/>
                </c:manualLayout>
              </c:layout>
              <c:showVal val="1"/>
            </c:dLbl>
            <c:dLbl>
              <c:idx val="2"/>
              <c:layout>
                <c:manualLayout>
                  <c:x val="-4.7058823529411813E-2"/>
                  <c:y val="-4.7257383966244793E-2"/>
                </c:manualLayout>
              </c:layout>
              <c:showVal val="1"/>
            </c:dLbl>
            <c:dLbl>
              <c:idx val="3"/>
              <c:layout>
                <c:manualLayout>
                  <c:x val="-5.0980392156862793E-2"/>
                  <c:y val="-6.4135021097047523E-2"/>
                </c:manualLayout>
              </c:layout>
              <c:showVal val="1"/>
            </c:dLbl>
            <c:dLbl>
              <c:idx val="4"/>
              <c:layout>
                <c:manualLayout>
                  <c:x val="-5.2941176470588207E-2"/>
                  <c:y val="-6.0759493670886164E-2"/>
                </c:manualLayout>
              </c:layout>
              <c:showVal val="1"/>
            </c:dLbl>
            <c:dLbl>
              <c:idx val="5"/>
              <c:layout>
                <c:manualLayout>
                  <c:x val="-5.8823529411764768E-2"/>
                  <c:y val="-4.0506329113924072E-2"/>
                </c:manualLayout>
              </c:layout>
              <c:showVal val="1"/>
            </c:dLbl>
            <c:dLbl>
              <c:idx val="6"/>
              <c:layout>
                <c:manualLayout>
                  <c:x val="-6.0784313725490313E-2"/>
                  <c:y val="-4.7257383966244723E-2"/>
                </c:manualLayout>
              </c:layout>
              <c:showVal val="1"/>
            </c:dLbl>
            <c:dLbl>
              <c:idx val="7"/>
              <c:layout>
                <c:manualLayout>
                  <c:x val="-4.5098039215686933E-2"/>
                  <c:y val="-4.0506329113924072E-2"/>
                </c:manualLayout>
              </c:layout>
              <c:showVal val="1"/>
            </c:dLbl>
            <c:dLbl>
              <c:idx val="8"/>
              <c:layout>
                <c:manualLayout>
                  <c:x val="-5.6862745098039222E-2"/>
                  <c:y val="-4.0506329113924072E-2"/>
                </c:manualLayout>
              </c:layout>
              <c:showVal val="1"/>
            </c:dLbl>
            <c:dLbl>
              <c:idx val="9"/>
              <c:layout>
                <c:manualLayout>
                  <c:x val="-4.1176470588235294E-2"/>
                  <c:y val="-4.3881856540084356E-2"/>
                </c:manualLayout>
              </c:layout>
              <c:showVal val="1"/>
            </c:dLbl>
            <c:dLbl>
              <c:idx val="10"/>
              <c:layout>
                <c:manualLayout>
                  <c:x val="-4.7058823529411813E-2"/>
                  <c:y val="-5.0632911392405132E-2"/>
                </c:manualLayout>
              </c:layout>
              <c:showVal val="1"/>
            </c:dLbl>
            <c:dLbl>
              <c:idx val="11"/>
              <c:layout>
                <c:manualLayout>
                  <c:x val="-3.3554258572556478E-2"/>
                  <c:y val="-9.5517209405469761E-2"/>
                </c:manualLayout>
              </c:layout>
              <c:showVal val="1"/>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Val val="1"/>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graphic!$P$6:$AA$6</c:f>
              <c:strCache>
                <c:ptCount val="12"/>
                <c:pt idx="0">
                  <c:v>I    </c:v>
                </c:pt>
                <c:pt idx="1">
                  <c:v>II    </c:v>
                </c:pt>
                <c:pt idx="2">
                  <c:v>III</c:v>
                </c:pt>
                <c:pt idx="3">
                  <c:v>IV</c:v>
                </c:pt>
                <c:pt idx="4">
                  <c:v>V</c:v>
                </c:pt>
                <c:pt idx="5">
                  <c:v>VI</c:v>
                </c:pt>
                <c:pt idx="6">
                  <c:v>VII</c:v>
                </c:pt>
                <c:pt idx="7">
                  <c:v>VIII</c:v>
                </c:pt>
                <c:pt idx="8">
                  <c:v>IX</c:v>
                </c:pt>
                <c:pt idx="9">
                  <c:v>X</c:v>
                </c:pt>
                <c:pt idx="10">
                  <c:v>XI</c:v>
                </c:pt>
                <c:pt idx="11">
                  <c:v>XII</c:v>
                </c:pt>
              </c:strCache>
            </c:strRef>
          </c:cat>
          <c:val>
            <c:numRef>
              <c:f>graphic!$P$7:$AA$7</c:f>
              <c:numCache>
                <c:formatCode>0.0</c:formatCode>
                <c:ptCount val="12"/>
                <c:pt idx="0">
                  <c:v>101</c:v>
                </c:pt>
                <c:pt idx="1">
                  <c:v>101.7</c:v>
                </c:pt>
                <c:pt idx="2">
                  <c:v>102.2</c:v>
                </c:pt>
                <c:pt idx="3">
                  <c:v>102.7</c:v>
                </c:pt>
                <c:pt idx="4">
                  <c:v>103.2</c:v>
                </c:pt>
                <c:pt idx="5">
                  <c:v>103.2</c:v>
                </c:pt>
                <c:pt idx="6">
                  <c:v>101.6</c:v>
                </c:pt>
                <c:pt idx="7">
                  <c:v>99.7</c:v>
                </c:pt>
                <c:pt idx="8">
                  <c:v>99.5</c:v>
                </c:pt>
                <c:pt idx="9">
                  <c:v>101.5</c:v>
                </c:pt>
                <c:pt idx="10">
                  <c:v>103.3</c:v>
                </c:pt>
                <c:pt idx="11">
                  <c:v>105.5</c:v>
                </c:pt>
              </c:numCache>
            </c:numRef>
          </c:val>
        </c:ser>
        <c:ser>
          <c:idx val="2"/>
          <c:order val="2"/>
          <c:tx>
            <c:strRef>
              <c:f>graphic!$O$9</c:f>
              <c:strCache>
                <c:ptCount val="1"/>
                <c:pt idx="0">
                  <c:v>2018</c:v>
                </c:pt>
              </c:strCache>
            </c:strRef>
          </c:tx>
          <c:spPr>
            <a:ln w="38100" cap="rnd">
              <a:solidFill>
                <a:schemeClr val="accent3"/>
              </a:solidFill>
              <a:round/>
            </a:ln>
            <a:effectLst/>
          </c:spPr>
          <c:marker>
            <c:symbol val="circle"/>
            <c:size val="8"/>
            <c:spPr>
              <a:solidFill>
                <a:schemeClr val="accent3"/>
              </a:solidFill>
              <a:ln>
                <a:noFill/>
              </a:ln>
              <a:effectLst/>
            </c:spPr>
          </c:marker>
          <c:dLbls>
            <c:dLbl>
              <c:idx val="0"/>
              <c:layout>
                <c:manualLayout>
                  <c:x val="-1.0219517823613139E-3"/>
                  <c:y val="6.5953123085133084E-2"/>
                </c:manualLayout>
              </c:layout>
              <c:showVal val="1"/>
            </c:dLbl>
            <c:dLbl>
              <c:idx val="1"/>
              <c:layout>
                <c:manualLayout>
                  <c:x val="-1.1292784759339461E-2"/>
                  <c:y val="7.6079830943795571E-2"/>
                </c:manualLayout>
              </c:layout>
              <c:showVal val="1"/>
            </c:dLbl>
            <c:dLbl>
              <c:idx val="2"/>
              <c:layout>
                <c:manualLayout>
                  <c:x val="-1.5314722437535807E-2"/>
                  <c:y val="7.1286382066243936E-2"/>
                </c:manualLayout>
              </c:layout>
              <c:showVal val="1"/>
            </c:dLbl>
            <c:dLbl>
              <c:idx val="3"/>
              <c:layout>
                <c:manualLayout>
                  <c:x val="-2.3007344068703615E-2"/>
                  <c:y val="6.6416743774676448E-2"/>
                </c:manualLayout>
              </c:layout>
              <c:showVal val="1"/>
            </c:dLbl>
            <c:dLbl>
              <c:idx val="4"/>
              <c:layout>
                <c:manualLayout>
                  <c:x val="-2.8583440690035766E-2"/>
                  <c:y val="4.1174704595810296E-2"/>
                </c:manualLayout>
              </c:layout>
              <c:showVal val="1"/>
            </c:dLbl>
            <c:dLbl>
              <c:idx val="5"/>
              <c:layout>
                <c:manualLayout>
                  <c:x val="-4.1922379678719056E-2"/>
                  <c:y val="4.9409645514972352E-2"/>
                </c:manualLayout>
              </c:layout>
              <c:showVal val="1"/>
            </c:dLbl>
            <c:dLbl>
              <c:idx val="6"/>
              <c:layout>
                <c:manualLayout>
                  <c:x val="-3.6205691540712001E-2"/>
                  <c:y val="6.587952735329651E-2"/>
                </c:manualLayout>
              </c:layout>
              <c:showVal val="1"/>
            </c:dLbl>
            <c:dLbl>
              <c:idx val="7"/>
              <c:layout>
                <c:manualLayout>
                  <c:x val="-3.2394716159681952E-2"/>
                  <c:y val="7.8231938732039555E-2"/>
                </c:manualLayout>
              </c:layout>
              <c:showVal val="1"/>
            </c:dLbl>
            <c:dLbl>
              <c:idx val="8"/>
              <c:layout>
                <c:manualLayout>
                  <c:x val="-1.9055627126690511E-2"/>
                  <c:y val="6.1762056893715625E-2"/>
                </c:manualLayout>
              </c:layout>
              <c:showVal val="1"/>
            </c:dLbl>
            <c:dLbl>
              <c:idx val="9"/>
              <c:layout>
                <c:manualLayout>
                  <c:x val="-3.0980848644604812E-2"/>
                  <c:y val="5.8396754266120933E-2"/>
                </c:manualLayout>
              </c:layout>
              <c:showVal val="1"/>
            </c:dLbl>
            <c:dLbl>
              <c:idx val="10"/>
              <c:layout>
                <c:manualLayout>
                  <c:x val="-2.477231526469769E-2"/>
                  <c:y val="4.1174704595810296E-2"/>
                </c:manualLayout>
              </c:layout>
              <c:showVal val="1"/>
            </c:dLbl>
            <c:dLbl>
              <c:idx val="11"/>
              <c:layout>
                <c:manualLayout>
                  <c:x val="-9.5278135633452728E-3"/>
                  <c:y val="7.4114468272458531E-2"/>
                </c:manualLayout>
              </c:layout>
              <c:showVal val="1"/>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Val val="1"/>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graphic!$P$6:$AA$6</c:f>
              <c:strCache>
                <c:ptCount val="12"/>
                <c:pt idx="0">
                  <c:v>I    </c:v>
                </c:pt>
                <c:pt idx="1">
                  <c:v>II    </c:v>
                </c:pt>
                <c:pt idx="2">
                  <c:v>III</c:v>
                </c:pt>
                <c:pt idx="3">
                  <c:v>IV</c:v>
                </c:pt>
                <c:pt idx="4">
                  <c:v>V</c:v>
                </c:pt>
                <c:pt idx="5">
                  <c:v>VI</c:v>
                </c:pt>
                <c:pt idx="6">
                  <c:v>VII</c:v>
                </c:pt>
                <c:pt idx="7">
                  <c:v>VIII</c:v>
                </c:pt>
                <c:pt idx="8">
                  <c:v>IX</c:v>
                </c:pt>
                <c:pt idx="9">
                  <c:v>X</c:v>
                </c:pt>
                <c:pt idx="10">
                  <c:v>XI</c:v>
                </c:pt>
                <c:pt idx="11">
                  <c:v>XII</c:v>
                </c:pt>
              </c:strCache>
            </c:strRef>
          </c:cat>
          <c:val>
            <c:numRef>
              <c:f>graphic!$P$9:$AA$9</c:f>
              <c:numCache>
                <c:formatCode>0.0</c:formatCode>
                <c:ptCount val="12"/>
                <c:pt idx="0">
                  <c:v>101.6</c:v>
                </c:pt>
                <c:pt idx="1">
                  <c:v>102.1</c:v>
                </c:pt>
              </c:numCache>
            </c:numRef>
          </c:val>
        </c:ser>
        <c:marker val="1"/>
        <c:axId val="88835968"/>
        <c:axId val="88837504"/>
      </c:lineChart>
      <c:lineChart>
        <c:grouping val="standard"/>
        <c:ser>
          <c:idx val="1"/>
          <c:order val="1"/>
          <c:tx>
            <c:strRef>
              <c:f>graphic!$O$8</c:f>
              <c:strCache>
                <c:ptCount val="1"/>
                <c:pt idx="0">
                  <c:v>2017</c:v>
                </c:pt>
              </c:strCache>
            </c:strRef>
          </c:tx>
          <c:spPr>
            <a:ln w="38100" cap="rnd">
              <a:solidFill>
                <a:schemeClr val="accent2"/>
              </a:solidFill>
              <a:round/>
            </a:ln>
            <a:effectLst/>
          </c:spPr>
          <c:marker>
            <c:symbol val="circle"/>
            <c:size val="8"/>
            <c:spPr>
              <a:solidFill>
                <a:schemeClr val="accent2"/>
              </a:solidFill>
              <a:ln>
                <a:noFill/>
              </a:ln>
              <a:effectLst/>
            </c:spPr>
          </c:marker>
          <c:dLbls>
            <c:dLbl>
              <c:idx val="0"/>
              <c:layout>
                <c:manualLayout>
                  <c:x val="-5.2422030225525912E-2"/>
                  <c:y val="-3.2939763676648255E-2"/>
                </c:manualLayout>
              </c:layout>
              <c:dLblPos val="r"/>
              <c:showVal val="1"/>
            </c:dLbl>
            <c:dLbl>
              <c:idx val="1"/>
              <c:layout>
                <c:manualLayout>
                  <c:x val="-5.8138718363532751E-2"/>
                  <c:y val="-4.5292175055391334E-2"/>
                </c:manualLayout>
              </c:layout>
              <c:dLblPos val="r"/>
              <c:showVal val="1"/>
            </c:dLbl>
            <c:dLbl>
              <c:idx val="2"/>
              <c:layout>
                <c:manualLayout>
                  <c:x val="-6.385540650153991E-2"/>
                  <c:y val="-3.7057234136229397E-2"/>
                </c:manualLayout>
              </c:layout>
              <c:dLblPos val="r"/>
              <c:showVal val="1"/>
            </c:dLbl>
            <c:dLbl>
              <c:idx val="3"/>
              <c:layout>
                <c:manualLayout>
                  <c:x val="-6.1949843788870487E-2"/>
                  <c:y val="-2.8822293217067207E-2"/>
                </c:manualLayout>
              </c:layout>
              <c:dLblPos val="r"/>
              <c:showVal val="1"/>
            </c:dLbl>
            <c:dLbl>
              <c:idx val="4"/>
              <c:layout>
                <c:manualLayout>
                  <c:x val="-5.8138718363532751E-2"/>
                  <c:y val="-3.2939763676648255E-2"/>
                </c:manualLayout>
              </c:layout>
              <c:dLblPos val="r"/>
              <c:showVal val="1"/>
            </c:dLbl>
            <c:dLbl>
              <c:idx val="5"/>
              <c:layout>
                <c:manualLayout>
                  <c:x val="-6.385540650153991E-2"/>
                  <c:y val="-3.70572341362293E-2"/>
                </c:manualLayout>
              </c:layout>
              <c:dLblPos val="r"/>
              <c:showVal val="1"/>
            </c:dLbl>
            <c:dLbl>
              <c:idx val="6"/>
              <c:layout>
                <c:manualLayout>
                  <c:x val="-5.6233155650863675E-2"/>
                  <c:y val="-4.5292175055391334E-2"/>
                </c:manualLayout>
              </c:layout>
              <c:dLblPos val="r"/>
              <c:showVal val="1"/>
            </c:dLbl>
            <c:dLbl>
              <c:idx val="7"/>
              <c:layout>
                <c:manualLayout>
                  <c:x val="-4.9449352393761845E-2"/>
                  <c:y val="-3.7057234136229397E-2"/>
                </c:manualLayout>
              </c:layout>
              <c:dLblPos val="r"/>
              <c:showVal val="1"/>
            </c:dLbl>
            <c:dLbl>
              <c:idx val="8"/>
              <c:layout>
                <c:manualLayout>
                  <c:x val="-5.3260627863408287E-2"/>
                  <c:y val="-4.1175028806082696E-2"/>
                </c:manualLayout>
              </c:layout>
              <c:dLblPos val="r"/>
              <c:showVal val="1"/>
            </c:dLbl>
            <c:dLbl>
              <c:idx val="9"/>
              <c:layout>
                <c:manualLayout>
                  <c:x val="-6.5760969214209014E-2"/>
                  <c:y val="-3.7057234136229397E-2"/>
                </c:manualLayout>
              </c:layout>
              <c:dLblPos val="r"/>
              <c:showVal val="1"/>
            </c:dLbl>
            <c:dLbl>
              <c:idx val="10"/>
              <c:layout>
                <c:manualLayout>
                  <c:x val="-6.9572094639547374E-2"/>
                  <c:y val="-2.4704822757486176E-2"/>
                </c:manualLayout>
              </c:layout>
              <c:dLblPos val="r"/>
              <c:showVal val="1"/>
            </c:dLbl>
            <c:dLbl>
              <c:idx val="11"/>
              <c:layout>
                <c:manualLayout>
                  <c:x val="-6.0044281076201834E-2"/>
                  <c:y val="-2.8822293217067207E-2"/>
                </c:manualLayout>
              </c:layout>
              <c:dLblPos val="r"/>
              <c:showVal val="1"/>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l"/>
            <c:showVal val="1"/>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graphic!$P$6:$AA$6</c:f>
              <c:strCache>
                <c:ptCount val="12"/>
                <c:pt idx="0">
                  <c:v>I    </c:v>
                </c:pt>
                <c:pt idx="1">
                  <c:v>II    </c:v>
                </c:pt>
                <c:pt idx="2">
                  <c:v>III</c:v>
                </c:pt>
                <c:pt idx="3">
                  <c:v>IV</c:v>
                </c:pt>
                <c:pt idx="4">
                  <c:v>V</c:v>
                </c:pt>
                <c:pt idx="5">
                  <c:v>VI</c:v>
                </c:pt>
                <c:pt idx="6">
                  <c:v>VII</c:v>
                </c:pt>
                <c:pt idx="7">
                  <c:v>VIII</c:v>
                </c:pt>
                <c:pt idx="8">
                  <c:v>IX</c:v>
                </c:pt>
                <c:pt idx="9">
                  <c:v>X</c:v>
                </c:pt>
                <c:pt idx="10">
                  <c:v>XI</c:v>
                </c:pt>
                <c:pt idx="11">
                  <c:v>XII</c:v>
                </c:pt>
              </c:strCache>
            </c:strRef>
          </c:cat>
          <c:val>
            <c:numRef>
              <c:f>graphic!$P$8:$AA$8</c:f>
              <c:numCache>
                <c:formatCode>0.0</c:formatCode>
                <c:ptCount val="12"/>
                <c:pt idx="0">
                  <c:v>101.2</c:v>
                </c:pt>
                <c:pt idx="1">
                  <c:v>102.4</c:v>
                </c:pt>
                <c:pt idx="2">
                  <c:v>102.7</c:v>
                </c:pt>
                <c:pt idx="3">
                  <c:v>103.8</c:v>
                </c:pt>
                <c:pt idx="4">
                  <c:v>102.8</c:v>
                </c:pt>
                <c:pt idx="5">
                  <c:v>102.5</c:v>
                </c:pt>
                <c:pt idx="6">
                  <c:v>102.2</c:v>
                </c:pt>
                <c:pt idx="7">
                  <c:v>103.5</c:v>
                </c:pt>
                <c:pt idx="8">
                  <c:v>103.4</c:v>
                </c:pt>
                <c:pt idx="9">
                  <c:v>103.5</c:v>
                </c:pt>
                <c:pt idx="10">
                  <c:v>103.2</c:v>
                </c:pt>
                <c:pt idx="11">
                  <c:v>105</c:v>
                </c:pt>
              </c:numCache>
            </c:numRef>
          </c:val>
        </c:ser>
        <c:marker val="1"/>
        <c:axId val="88607360"/>
        <c:axId val="88605824"/>
      </c:lineChart>
      <c:catAx>
        <c:axId val="88835968"/>
        <c:scaling>
          <c:orientation val="minMax"/>
        </c:scaling>
        <c:axPos val="b"/>
        <c:numFmt formatCode="General" sourceLinked="1"/>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tx1">
                    <a:lumMod val="65000"/>
                    <a:lumOff val="35000"/>
                  </a:schemeClr>
                </a:solidFill>
                <a:latin typeface="+mn-lt"/>
                <a:ea typeface="+mn-ea"/>
                <a:cs typeface="+mn-cs"/>
              </a:defRPr>
            </a:pPr>
            <a:endParaRPr lang="en-US"/>
          </a:p>
        </c:txPr>
        <c:crossAx val="88837504"/>
        <c:crosses val="autoZero"/>
        <c:auto val="1"/>
        <c:lblAlgn val="ctr"/>
        <c:lblOffset val="100"/>
      </c:catAx>
      <c:valAx>
        <c:axId val="88837504"/>
        <c:scaling>
          <c:orientation val="minMax"/>
          <c:max val="115"/>
          <c:min val="100"/>
        </c:scaling>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35968"/>
        <c:crosses val="autoZero"/>
        <c:crossBetween val="between"/>
      </c:valAx>
      <c:valAx>
        <c:axId val="88605824"/>
        <c:scaling>
          <c:orientation val="minMax"/>
        </c:scaling>
        <c:axPos val="r"/>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607360"/>
        <c:crosses val="max"/>
        <c:crossBetween val="between"/>
      </c:valAx>
      <c:catAx>
        <c:axId val="88607360"/>
        <c:scaling>
          <c:orientation val="minMax"/>
        </c:scaling>
        <c:delete val="1"/>
        <c:axPos val="b"/>
        <c:numFmt formatCode="General" sourceLinked="1"/>
        <c:tickLblPos val="none"/>
        <c:crossAx val="88605824"/>
        <c:crosses val="autoZero"/>
        <c:auto val="1"/>
        <c:lblAlgn val="ctr"/>
        <c:lblOffset val="100"/>
      </c:catAx>
      <c:spPr>
        <a:noFill/>
        <a:ln>
          <a:noFill/>
        </a:ln>
        <a:effectLst/>
      </c:spPr>
    </c:plotArea>
    <c:legend>
      <c:legendPos val="t"/>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style val="5"/>
  <c:clrMapOvr bg1="lt1" tx1="dk1" bg2="lt2" tx2="dk2" accent1="accent1" accent2="accent2" accent3="accent3" accent4="accent4" accent5="accent5" accent6="accent6" hlink="hlink" folHlink="folHlink"/>
  <c:chart>
    <c:title>
      <c:tx>
        <c:rich>
          <a:bodyPr/>
          <a:lstStyle/>
          <a:p>
            <a:pPr>
              <a:defRPr/>
            </a:pPr>
            <a:r>
              <a:rPr lang="mn-MN"/>
              <a:t>Эндсэн хүүхдийн тоо, жил бүрийн эхний 10 сарын байдлаар</a:t>
            </a:r>
            <a:endParaRPr lang="en-US"/>
          </a:p>
        </c:rich>
      </c:tx>
      <c:layout/>
    </c:title>
    <c:plotArea>
      <c:layout>
        <c:manualLayout>
          <c:layoutTarget val="inner"/>
          <c:xMode val="edge"/>
          <c:yMode val="edge"/>
          <c:x val="4.3209876543209756E-2"/>
          <c:y val="0.45561276750518542"/>
          <c:w val="0.9320987654320988"/>
          <c:h val="0.45094537340135854"/>
        </c:manualLayout>
      </c:layout>
      <c:barChart>
        <c:barDir val="col"/>
        <c:grouping val="clustered"/>
        <c:ser>
          <c:idx val="0"/>
          <c:order val="0"/>
          <c:tx>
            <c:strRef>
              <c:f>'10 sar'!$A$22</c:f>
              <c:strCache>
                <c:ptCount val="1"/>
                <c:pt idx="0">
                  <c:v>0-1 насны хүүхдийн эндэгдэл</c:v>
                </c:pt>
              </c:strCache>
            </c:strRef>
          </c:tx>
          <c:dLbls>
            <c:spPr>
              <a:noFill/>
              <a:ln>
                <a:noFill/>
              </a:ln>
              <a:effectLst/>
            </c:spPr>
            <c:showVal val="1"/>
            <c:extLst>
              <c:ext xmlns:c15="http://schemas.microsoft.com/office/drawing/2012/chart" uri="{CE6537A1-D6FC-4f65-9D91-7224C49458BB}">
                <c15:layout/>
                <c15:showLeaderLines val="0"/>
              </c:ext>
            </c:extLst>
          </c:dLbls>
          <c:cat>
            <c:strRef>
              <c:f>'10 sar'!$B$21:$E$21</c:f>
              <c:strCache>
                <c:ptCount val="4"/>
                <c:pt idx="0">
                  <c:v>2011 I-X</c:v>
                </c:pt>
                <c:pt idx="1">
                  <c:v>2012 I-X</c:v>
                </c:pt>
                <c:pt idx="2">
                  <c:v>2013 I-X</c:v>
                </c:pt>
                <c:pt idx="3">
                  <c:v>2014 I-X</c:v>
                </c:pt>
              </c:strCache>
            </c:strRef>
          </c:cat>
          <c:val>
            <c:numRef>
              <c:f>'10 sar'!$B$22:$E$22</c:f>
              <c:numCache>
                <c:formatCode>General</c:formatCode>
                <c:ptCount val="4"/>
                <c:pt idx="0">
                  <c:v>9</c:v>
                </c:pt>
                <c:pt idx="1">
                  <c:v>8</c:v>
                </c:pt>
                <c:pt idx="2">
                  <c:v>8</c:v>
                </c:pt>
                <c:pt idx="3">
                  <c:v>15</c:v>
                </c:pt>
              </c:numCache>
            </c:numRef>
          </c:val>
        </c:ser>
        <c:ser>
          <c:idx val="1"/>
          <c:order val="1"/>
          <c:tx>
            <c:strRef>
              <c:f>'10 sar'!$A$23</c:f>
              <c:strCache>
                <c:ptCount val="1"/>
                <c:pt idx="0">
                  <c:v>1-5 насны хүүхдийн эндэгдэл</c:v>
                </c:pt>
              </c:strCache>
            </c:strRef>
          </c:tx>
          <c:dLbls>
            <c:spPr>
              <a:noFill/>
              <a:ln>
                <a:noFill/>
              </a:ln>
              <a:effectLst/>
            </c:spPr>
            <c:showVal val="1"/>
            <c:extLst>
              <c:ext xmlns:c15="http://schemas.microsoft.com/office/drawing/2012/chart" uri="{CE6537A1-D6FC-4f65-9D91-7224C49458BB}">
                <c15:layout/>
                <c15:showLeaderLines val="0"/>
              </c:ext>
            </c:extLst>
          </c:dLbls>
          <c:cat>
            <c:strRef>
              <c:f>'10 sar'!$B$21:$E$21</c:f>
              <c:strCache>
                <c:ptCount val="4"/>
                <c:pt idx="0">
                  <c:v>2011 I-X</c:v>
                </c:pt>
                <c:pt idx="1">
                  <c:v>2012 I-X</c:v>
                </c:pt>
                <c:pt idx="2">
                  <c:v>2013 I-X</c:v>
                </c:pt>
                <c:pt idx="3">
                  <c:v>2014 I-X</c:v>
                </c:pt>
              </c:strCache>
            </c:strRef>
          </c:cat>
          <c:val>
            <c:numRef>
              <c:f>'10 sar'!$B$23:$E$23</c:f>
              <c:numCache>
                <c:formatCode>General</c:formatCode>
                <c:ptCount val="4"/>
                <c:pt idx="0">
                  <c:v>2</c:v>
                </c:pt>
                <c:pt idx="1">
                  <c:v>1</c:v>
                </c:pt>
                <c:pt idx="2">
                  <c:v>3</c:v>
                </c:pt>
                <c:pt idx="3">
                  <c:v>3</c:v>
                </c:pt>
              </c:numCache>
            </c:numRef>
          </c:val>
        </c:ser>
        <c:overlap val="-25"/>
        <c:axId val="88975616"/>
        <c:axId val="89403392"/>
      </c:barChart>
      <c:catAx>
        <c:axId val="88975616"/>
        <c:scaling>
          <c:orientation val="minMax"/>
        </c:scaling>
        <c:axPos val="b"/>
        <c:numFmt formatCode="General" sourceLinked="1"/>
        <c:majorTickMark val="none"/>
        <c:tickLblPos val="nextTo"/>
        <c:crossAx val="89403392"/>
        <c:crosses val="autoZero"/>
        <c:auto val="1"/>
        <c:lblAlgn val="ctr"/>
        <c:lblOffset val="100"/>
      </c:catAx>
      <c:valAx>
        <c:axId val="89403392"/>
        <c:scaling>
          <c:orientation val="minMax"/>
        </c:scaling>
        <c:delete val="1"/>
        <c:axPos val="l"/>
        <c:numFmt formatCode="General" sourceLinked="1"/>
        <c:tickLblPos val="none"/>
        <c:crossAx val="88975616"/>
        <c:crosses val="autoZero"/>
        <c:crossBetween val="between"/>
      </c:valAx>
    </c:plotArea>
    <c:legend>
      <c:legendPos val="t"/>
      <c:layout/>
    </c:legend>
    <c:plotVisOnly val="1"/>
    <c:dispBlanksAs val="gap"/>
  </c:chart>
  <c:txPr>
    <a:bodyPr/>
    <a:lstStyle/>
    <a:p>
      <a:pPr>
        <a:defRPr sz="1000">
          <a:latin typeface="Arial" pitchFamily="34" charset="0"/>
          <a:cs typeface="Arial" pitchFamily="34" charset="0"/>
        </a:defRPr>
      </a:pPr>
      <a:endParaRPr lang="en-US"/>
    </a:p>
  </c:tx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cap="all" spc="0" baseline="0">
                <a:gradFill>
                  <a:gsLst>
                    <a:gs pos="0">
                      <a:schemeClr val="dk1">
                        <a:lumMod val="50000"/>
                        <a:lumOff val="50000"/>
                      </a:schemeClr>
                    </a:gs>
                    <a:gs pos="100000">
                      <a:schemeClr val="dk1">
                        <a:lumMod val="85000"/>
                        <a:lumOff val="15000"/>
                      </a:schemeClr>
                    </a:gs>
                  </a:gsLst>
                  <a:lin ang="5400000" scaled="0"/>
                </a:gradFill>
                <a:latin typeface="+mn-lt"/>
                <a:ea typeface="+mn-ea"/>
                <a:cs typeface="+mn-cs"/>
              </a:defRPr>
            </a:pPr>
            <a:r>
              <a:rPr lang="mn-MN"/>
              <a:t>Дундговь аймгийн хэрэглээний үнийн индекс,  /өмнөх оны мөн үетэй харьцуулсанаар/</a:t>
            </a:r>
            <a:endParaRPr lang="en-US"/>
          </a:p>
        </c:rich>
      </c:tx>
      <c:layout>
        <c:manualLayout>
          <c:xMode val="edge"/>
          <c:yMode val="edge"/>
          <c:x val="0.22853896262662304"/>
          <c:y val="3.2136106391598834E-2"/>
        </c:manualLayout>
      </c:layout>
      <c:spPr>
        <a:noFill/>
        <a:ln>
          <a:noFill/>
        </a:ln>
        <a:effectLst/>
      </c:spPr>
    </c:title>
    <c:plotArea>
      <c:layout>
        <c:manualLayout>
          <c:layoutTarget val="inner"/>
          <c:xMode val="edge"/>
          <c:yMode val="edge"/>
          <c:x val="5.6774206988246534E-2"/>
          <c:y val="0.23478356889796737"/>
          <c:w val="0.9146243192194754"/>
          <c:h val="0.65116089960154788"/>
        </c:manualLayout>
      </c:layout>
      <c:lineChart>
        <c:grouping val="standard"/>
        <c:ser>
          <c:idx val="0"/>
          <c:order val="0"/>
          <c:tx>
            <c:strRef>
              <c:f>graphic!$O$12</c:f>
              <c:strCache>
                <c:ptCount val="1"/>
                <c:pt idx="0">
                  <c:v>2016</c:v>
                </c:pt>
              </c:strCache>
            </c:strRef>
          </c:tx>
          <c:spPr>
            <a:ln w="19050" cap="rnd" cmpd="sng" algn="ctr">
              <a:solidFill>
                <a:schemeClr val="accent1">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solidFill>
                    <a:latin typeface="+mn-lt"/>
                    <a:ea typeface="+mn-ea"/>
                    <a:cs typeface="+mn-cs"/>
                  </a:defRPr>
                </a:pPr>
                <a:endParaRPr lang="en-US"/>
              </a:p>
            </c:txPr>
            <c:dLblPos val="ctr"/>
            <c:showVal val="1"/>
            <c:extLst>
              <c:ext xmlns:c15="http://schemas.microsoft.com/office/drawing/2012/chart" uri="{CE6537A1-D6FC-4f65-9D91-7224C49458BB}">
                <c15:layout/>
                <c15:showLeaderLines val="1"/>
                <c15:leaderLines>
                  <c:spPr>
                    <a:ln w="9525">
                      <a:solidFill>
                        <a:schemeClr val="dk1">
                          <a:lumMod val="35000"/>
                          <a:lumOff val="65000"/>
                        </a:schemeClr>
                      </a:solidFill>
                    </a:ln>
                    <a:effectLst/>
                  </c:spPr>
                </c15:leaderLines>
              </c:ext>
            </c:extLst>
          </c:dLbls>
          <c:cat>
            <c:strRef>
              <c:f>graphic!$P$11:$AA$11</c:f>
              <c:strCache>
                <c:ptCount val="12"/>
                <c:pt idx="0">
                  <c:v>I    </c:v>
                </c:pt>
                <c:pt idx="1">
                  <c:v>II    </c:v>
                </c:pt>
                <c:pt idx="2">
                  <c:v>III</c:v>
                </c:pt>
                <c:pt idx="3">
                  <c:v>IV</c:v>
                </c:pt>
                <c:pt idx="4">
                  <c:v>V</c:v>
                </c:pt>
                <c:pt idx="5">
                  <c:v>VI</c:v>
                </c:pt>
                <c:pt idx="6">
                  <c:v>VII</c:v>
                </c:pt>
                <c:pt idx="7">
                  <c:v>VIII</c:v>
                </c:pt>
                <c:pt idx="8">
                  <c:v>IX</c:v>
                </c:pt>
                <c:pt idx="9">
                  <c:v>X</c:v>
                </c:pt>
                <c:pt idx="10">
                  <c:v>XI</c:v>
                </c:pt>
                <c:pt idx="11">
                  <c:v>XII</c:v>
                </c:pt>
              </c:strCache>
            </c:strRef>
          </c:cat>
          <c:val>
            <c:numRef>
              <c:f>graphic!$P$12:$AA$12</c:f>
              <c:numCache>
                <c:formatCode>0.0</c:formatCode>
                <c:ptCount val="12"/>
                <c:pt idx="0">
                  <c:v>104.8</c:v>
                </c:pt>
                <c:pt idx="1">
                  <c:v>104.6</c:v>
                </c:pt>
                <c:pt idx="2">
                  <c:v>104.3</c:v>
                </c:pt>
                <c:pt idx="3">
                  <c:v>104</c:v>
                </c:pt>
                <c:pt idx="4">
                  <c:v>104.1</c:v>
                </c:pt>
                <c:pt idx="5">
                  <c:v>104.1</c:v>
                </c:pt>
                <c:pt idx="6">
                  <c:v>104.1</c:v>
                </c:pt>
                <c:pt idx="7">
                  <c:v>99.6</c:v>
                </c:pt>
                <c:pt idx="8">
                  <c:v>100.3</c:v>
                </c:pt>
                <c:pt idx="9">
                  <c:v>102</c:v>
                </c:pt>
                <c:pt idx="10">
                  <c:v>104.1</c:v>
                </c:pt>
                <c:pt idx="11">
                  <c:v>102.1</c:v>
                </c:pt>
              </c:numCache>
            </c:numRef>
          </c:val>
        </c:ser>
        <c:ser>
          <c:idx val="1"/>
          <c:order val="1"/>
          <c:tx>
            <c:strRef>
              <c:f>graphic!$O$13</c:f>
              <c:strCache>
                <c:ptCount val="1"/>
                <c:pt idx="0">
                  <c:v>2017</c:v>
                </c:pt>
              </c:strCache>
            </c:strRef>
          </c:tx>
          <c:spPr>
            <a:ln w="19050" cap="rnd" cmpd="sng" algn="ctr">
              <a:solidFill>
                <a:schemeClr val="accent2">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solidFill>
                    <a:latin typeface="+mn-lt"/>
                    <a:ea typeface="+mn-ea"/>
                    <a:cs typeface="+mn-cs"/>
                  </a:defRPr>
                </a:pPr>
                <a:endParaRPr lang="en-US"/>
              </a:p>
            </c:txPr>
            <c:dLblPos val="ctr"/>
            <c:showVal val="1"/>
            <c:extLst>
              <c:ext xmlns:c15="http://schemas.microsoft.com/office/drawing/2012/chart" uri="{CE6537A1-D6FC-4f65-9D91-7224C49458BB}">
                <c15:layout/>
                <c15:showLeaderLines val="1"/>
                <c15:leaderLines>
                  <c:spPr>
                    <a:ln w="9525">
                      <a:solidFill>
                        <a:schemeClr val="dk1">
                          <a:lumMod val="35000"/>
                          <a:lumOff val="65000"/>
                        </a:schemeClr>
                      </a:solidFill>
                    </a:ln>
                    <a:effectLst/>
                  </c:spPr>
                </c15:leaderLines>
              </c:ext>
            </c:extLst>
          </c:dLbls>
          <c:cat>
            <c:strRef>
              <c:f>graphic!$P$11:$AA$11</c:f>
              <c:strCache>
                <c:ptCount val="12"/>
                <c:pt idx="0">
                  <c:v>I    </c:v>
                </c:pt>
                <c:pt idx="1">
                  <c:v>II    </c:v>
                </c:pt>
                <c:pt idx="2">
                  <c:v>III</c:v>
                </c:pt>
                <c:pt idx="3">
                  <c:v>IV</c:v>
                </c:pt>
                <c:pt idx="4">
                  <c:v>V</c:v>
                </c:pt>
                <c:pt idx="5">
                  <c:v>VI</c:v>
                </c:pt>
                <c:pt idx="6">
                  <c:v>VII</c:v>
                </c:pt>
                <c:pt idx="7">
                  <c:v>VIII</c:v>
                </c:pt>
                <c:pt idx="8">
                  <c:v>IX</c:v>
                </c:pt>
                <c:pt idx="9">
                  <c:v>X</c:v>
                </c:pt>
                <c:pt idx="10">
                  <c:v>XI</c:v>
                </c:pt>
                <c:pt idx="11">
                  <c:v>XII</c:v>
                </c:pt>
              </c:strCache>
            </c:strRef>
          </c:cat>
          <c:val>
            <c:numRef>
              <c:f>graphic!$P$13:$AA$13</c:f>
              <c:numCache>
                <c:formatCode>0.0</c:formatCode>
                <c:ptCount val="12"/>
                <c:pt idx="0">
                  <c:v>107</c:v>
                </c:pt>
                <c:pt idx="1">
                  <c:v>106.2</c:v>
                </c:pt>
                <c:pt idx="2">
                  <c:v>106.1</c:v>
                </c:pt>
                <c:pt idx="3">
                  <c:v>107.6</c:v>
                </c:pt>
                <c:pt idx="4">
                  <c:v>106.9</c:v>
                </c:pt>
                <c:pt idx="5">
                  <c:v>107.1</c:v>
                </c:pt>
                <c:pt idx="6">
                  <c:v>107.3</c:v>
                </c:pt>
                <c:pt idx="7">
                  <c:v>109.8</c:v>
                </c:pt>
                <c:pt idx="8">
                  <c:v>110.1</c:v>
                </c:pt>
                <c:pt idx="9">
                  <c:v>108.6</c:v>
                </c:pt>
                <c:pt idx="10">
                  <c:v>105.9</c:v>
                </c:pt>
                <c:pt idx="11">
                  <c:v>105</c:v>
                </c:pt>
              </c:numCache>
            </c:numRef>
          </c:val>
        </c:ser>
        <c:ser>
          <c:idx val="2"/>
          <c:order val="2"/>
          <c:tx>
            <c:strRef>
              <c:f>graphic!$O$14</c:f>
              <c:strCache>
                <c:ptCount val="1"/>
                <c:pt idx="0">
                  <c:v>2018</c:v>
                </c:pt>
              </c:strCache>
            </c:strRef>
          </c:tx>
          <c:spPr>
            <a:ln w="19050" cap="rnd" cmpd="sng" algn="ctr">
              <a:solidFill>
                <a:schemeClr val="accent3">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3"/>
                    </a:solidFill>
                    <a:latin typeface="+mn-lt"/>
                    <a:ea typeface="+mn-ea"/>
                    <a:cs typeface="+mn-cs"/>
                  </a:defRPr>
                </a:pPr>
                <a:endParaRPr lang="en-US"/>
              </a:p>
            </c:txPr>
            <c:dLblPos val="ctr"/>
            <c:showVal val="1"/>
            <c:extLst>
              <c:ext xmlns:c15="http://schemas.microsoft.com/office/drawing/2012/chart" uri="{CE6537A1-D6FC-4f65-9D91-7224C49458BB}">
                <c15:layout/>
                <c15:showLeaderLines val="1"/>
                <c15:leaderLines>
                  <c:spPr>
                    <a:ln w="9525">
                      <a:solidFill>
                        <a:schemeClr val="dk1">
                          <a:lumMod val="35000"/>
                          <a:lumOff val="65000"/>
                        </a:schemeClr>
                      </a:solidFill>
                    </a:ln>
                    <a:effectLst/>
                  </c:spPr>
                </c15:leaderLines>
              </c:ext>
            </c:extLst>
          </c:dLbls>
          <c:cat>
            <c:strRef>
              <c:f>graphic!$P$11:$AA$11</c:f>
              <c:strCache>
                <c:ptCount val="12"/>
                <c:pt idx="0">
                  <c:v>I    </c:v>
                </c:pt>
                <c:pt idx="1">
                  <c:v>II    </c:v>
                </c:pt>
                <c:pt idx="2">
                  <c:v>III</c:v>
                </c:pt>
                <c:pt idx="3">
                  <c:v>IV</c:v>
                </c:pt>
                <c:pt idx="4">
                  <c:v>V</c:v>
                </c:pt>
                <c:pt idx="5">
                  <c:v>VI</c:v>
                </c:pt>
                <c:pt idx="6">
                  <c:v>VII</c:v>
                </c:pt>
                <c:pt idx="7">
                  <c:v>VIII</c:v>
                </c:pt>
                <c:pt idx="8">
                  <c:v>IX</c:v>
                </c:pt>
                <c:pt idx="9">
                  <c:v>X</c:v>
                </c:pt>
                <c:pt idx="10">
                  <c:v>XI</c:v>
                </c:pt>
                <c:pt idx="11">
                  <c:v>XII</c:v>
                </c:pt>
              </c:strCache>
            </c:strRef>
          </c:cat>
          <c:val>
            <c:numRef>
              <c:f>graphic!$P$14:$AA$14</c:f>
              <c:numCache>
                <c:formatCode>0.0</c:formatCode>
                <c:ptCount val="12"/>
                <c:pt idx="0">
                  <c:v>105.9</c:v>
                </c:pt>
                <c:pt idx="1">
                  <c:v>105.2</c:v>
                </c:pt>
              </c:numCache>
            </c:numRef>
          </c:val>
        </c:ser>
        <c:dLbls>
          <c:showVal val="1"/>
        </c:dLbls>
        <c:marker val="1"/>
        <c:axId val="89458944"/>
        <c:axId val="89501696"/>
      </c:lineChart>
      <c:catAx>
        <c:axId val="89458944"/>
        <c:scaling>
          <c:orientation val="minMax"/>
        </c:scaling>
        <c:axPos val="b"/>
        <c:numFmt formatCode="General" sourceLinked="1"/>
        <c:maj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dk1">
                    <a:lumMod val="65000"/>
                    <a:lumOff val="35000"/>
                  </a:schemeClr>
                </a:solidFill>
                <a:latin typeface="+mn-lt"/>
                <a:ea typeface="+mn-ea"/>
                <a:cs typeface="+mn-cs"/>
              </a:defRPr>
            </a:pPr>
            <a:endParaRPr lang="en-US"/>
          </a:p>
        </c:txPr>
        <c:crossAx val="89501696"/>
        <c:crosses val="autoZero"/>
        <c:auto val="1"/>
        <c:lblAlgn val="ctr"/>
        <c:lblOffset val="100"/>
      </c:catAx>
      <c:valAx>
        <c:axId val="89501696"/>
        <c:scaling>
          <c:orientation val="minMax"/>
        </c:scaling>
        <c:delete val="1"/>
        <c:axPos val="l"/>
        <c:numFmt formatCode="0.0" sourceLinked="1"/>
        <c:majorTickMark val="none"/>
        <c:tickLblPos val="none"/>
        <c:crossAx val="89458944"/>
        <c:crosses val="autoZero"/>
        <c:crossBetween val="between"/>
      </c:valAx>
      <c:spPr>
        <a:noFill/>
        <a:ln>
          <a:noFill/>
        </a:ln>
        <a:effectLst/>
      </c:spPr>
    </c:plotArea>
    <c:legend>
      <c:legendPos val="b"/>
      <c:layout>
        <c:manualLayout>
          <c:xMode val="edge"/>
          <c:yMode val="edge"/>
          <c:x val="0.18576600782691596"/>
          <c:y val="0.24026308669678945"/>
          <c:w val="0.29309379276977082"/>
          <c:h val="6.5184483152447986E-2"/>
        </c:manualLayout>
      </c:layout>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style val="5"/>
  <c:clrMapOvr bg1="lt1" tx1="dk1" bg2="lt2" tx2="dk2" accent1="accent1" accent2="accent2" accent3="accent3" accent4="accent4" accent5="accent5" accent6="accent6" hlink="hlink" folHlink="folHlink"/>
  <c:chart>
    <c:title>
      <c:tx>
        <c:rich>
          <a:bodyPr/>
          <a:lstStyle/>
          <a:p>
            <a:pPr>
              <a:defRPr/>
            </a:pPr>
            <a:r>
              <a:rPr lang="mn-MN"/>
              <a:t>Эндсэн хүүхдийн тоо, жил бүрийн эхний 10 сарын байдлаар</a:t>
            </a:r>
            <a:endParaRPr lang="en-US"/>
          </a:p>
        </c:rich>
      </c:tx>
      <c:layout/>
    </c:title>
    <c:plotArea>
      <c:layout>
        <c:manualLayout>
          <c:layoutTarget val="inner"/>
          <c:xMode val="edge"/>
          <c:yMode val="edge"/>
          <c:x val="4.3209876543209756E-2"/>
          <c:y val="0.45561276750518542"/>
          <c:w val="0.9320987654320988"/>
          <c:h val="0.45094537340135854"/>
        </c:manualLayout>
      </c:layout>
      <c:barChart>
        <c:barDir val="col"/>
        <c:grouping val="clustered"/>
        <c:ser>
          <c:idx val="0"/>
          <c:order val="0"/>
          <c:tx>
            <c:strRef>
              <c:f>'10 sar'!$A$22</c:f>
              <c:strCache>
                <c:ptCount val="1"/>
                <c:pt idx="0">
                  <c:v>0-1 насны хүүхдийн эндэгдэл</c:v>
                </c:pt>
              </c:strCache>
            </c:strRef>
          </c:tx>
          <c:dLbls>
            <c:spPr>
              <a:noFill/>
              <a:ln>
                <a:noFill/>
              </a:ln>
              <a:effectLst/>
            </c:spPr>
            <c:showVal val="1"/>
            <c:extLst>
              <c:ext xmlns:c15="http://schemas.microsoft.com/office/drawing/2012/chart" uri="{CE6537A1-D6FC-4f65-9D91-7224C49458BB}">
                <c15:layout/>
                <c15:showLeaderLines val="0"/>
              </c:ext>
            </c:extLst>
          </c:dLbls>
          <c:cat>
            <c:strRef>
              <c:f>'10 sar'!$B$21:$E$21</c:f>
              <c:strCache>
                <c:ptCount val="4"/>
                <c:pt idx="0">
                  <c:v>2011 I-X</c:v>
                </c:pt>
                <c:pt idx="1">
                  <c:v>2012 I-X</c:v>
                </c:pt>
                <c:pt idx="2">
                  <c:v>2013 I-X</c:v>
                </c:pt>
                <c:pt idx="3">
                  <c:v>2014 I-X</c:v>
                </c:pt>
              </c:strCache>
            </c:strRef>
          </c:cat>
          <c:val>
            <c:numRef>
              <c:f>'10 sar'!$B$22:$E$22</c:f>
              <c:numCache>
                <c:formatCode>General</c:formatCode>
                <c:ptCount val="4"/>
                <c:pt idx="0">
                  <c:v>9</c:v>
                </c:pt>
                <c:pt idx="1">
                  <c:v>8</c:v>
                </c:pt>
                <c:pt idx="2">
                  <c:v>8</c:v>
                </c:pt>
                <c:pt idx="3">
                  <c:v>15</c:v>
                </c:pt>
              </c:numCache>
            </c:numRef>
          </c:val>
        </c:ser>
        <c:ser>
          <c:idx val="1"/>
          <c:order val="1"/>
          <c:tx>
            <c:strRef>
              <c:f>'10 sar'!$A$23</c:f>
              <c:strCache>
                <c:ptCount val="1"/>
                <c:pt idx="0">
                  <c:v>1-5 насны хүүхдийн эндэгдэл</c:v>
                </c:pt>
              </c:strCache>
            </c:strRef>
          </c:tx>
          <c:dLbls>
            <c:spPr>
              <a:noFill/>
              <a:ln>
                <a:noFill/>
              </a:ln>
              <a:effectLst/>
            </c:spPr>
            <c:showVal val="1"/>
            <c:extLst>
              <c:ext xmlns:c15="http://schemas.microsoft.com/office/drawing/2012/chart" uri="{CE6537A1-D6FC-4f65-9D91-7224C49458BB}">
                <c15:layout/>
                <c15:showLeaderLines val="0"/>
              </c:ext>
            </c:extLst>
          </c:dLbls>
          <c:cat>
            <c:strRef>
              <c:f>'10 sar'!$B$21:$E$21</c:f>
              <c:strCache>
                <c:ptCount val="4"/>
                <c:pt idx="0">
                  <c:v>2011 I-X</c:v>
                </c:pt>
                <c:pt idx="1">
                  <c:v>2012 I-X</c:v>
                </c:pt>
                <c:pt idx="2">
                  <c:v>2013 I-X</c:v>
                </c:pt>
                <c:pt idx="3">
                  <c:v>2014 I-X</c:v>
                </c:pt>
              </c:strCache>
            </c:strRef>
          </c:cat>
          <c:val>
            <c:numRef>
              <c:f>'10 sar'!$B$23:$E$23</c:f>
              <c:numCache>
                <c:formatCode>General</c:formatCode>
                <c:ptCount val="4"/>
                <c:pt idx="0">
                  <c:v>2</c:v>
                </c:pt>
                <c:pt idx="1">
                  <c:v>1</c:v>
                </c:pt>
                <c:pt idx="2">
                  <c:v>3</c:v>
                </c:pt>
                <c:pt idx="3">
                  <c:v>3</c:v>
                </c:pt>
              </c:numCache>
            </c:numRef>
          </c:val>
        </c:ser>
        <c:overlap val="-25"/>
        <c:axId val="89591168"/>
        <c:axId val="89617536"/>
      </c:barChart>
      <c:catAx>
        <c:axId val="89591168"/>
        <c:scaling>
          <c:orientation val="minMax"/>
        </c:scaling>
        <c:axPos val="b"/>
        <c:numFmt formatCode="General" sourceLinked="1"/>
        <c:majorTickMark val="none"/>
        <c:tickLblPos val="nextTo"/>
        <c:crossAx val="89617536"/>
        <c:crosses val="autoZero"/>
        <c:auto val="1"/>
        <c:lblAlgn val="ctr"/>
        <c:lblOffset val="100"/>
      </c:catAx>
      <c:valAx>
        <c:axId val="89617536"/>
        <c:scaling>
          <c:orientation val="minMax"/>
        </c:scaling>
        <c:delete val="1"/>
        <c:axPos val="l"/>
        <c:numFmt formatCode="General" sourceLinked="1"/>
        <c:tickLblPos val="none"/>
        <c:crossAx val="89591168"/>
        <c:crosses val="autoZero"/>
        <c:crossBetween val="between"/>
      </c:valAx>
    </c:plotArea>
    <c:legend>
      <c:legendPos val="t"/>
      <c:layout/>
    </c:legend>
    <c:plotVisOnly val="1"/>
    <c:dispBlanksAs val="gap"/>
  </c:chart>
  <c:txPr>
    <a:bodyPr/>
    <a:lstStyle/>
    <a:p>
      <a:pPr>
        <a:defRPr sz="1000">
          <a:latin typeface="Arial" pitchFamily="34" charset="0"/>
          <a:cs typeface="Arial" pitchFamily="34" charset="0"/>
        </a:defRPr>
      </a:pPr>
      <a:endParaRPr lang="en-US"/>
    </a:p>
  </c:txPr>
  <c:externalData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000" b="0" i="0" u="none" strike="noStrike" baseline="0">
                <a:solidFill>
                  <a:srgbClr val="000000"/>
                </a:solidFill>
                <a:latin typeface="Arial"/>
                <a:ea typeface="Arial"/>
                <a:cs typeface="Arial"/>
              </a:defRPr>
            </a:pPr>
            <a:r>
              <a:rPr lang="mn-MN"/>
              <a:t>Аймгийн нийгмийн даатгалын сангийн орлого, жил бүрийн  эхний 2  сарын байдлаар,  /сая төгрөг/</a:t>
            </a:r>
          </a:p>
        </c:rich>
      </c:tx>
      <c:layout/>
    </c:title>
    <c:plotArea>
      <c:layout>
        <c:manualLayout>
          <c:layoutTarget val="inner"/>
          <c:xMode val="edge"/>
          <c:yMode val="edge"/>
          <c:x val="2.1139900533465885E-3"/>
          <c:y val="0.18796989859662463"/>
          <c:w val="0.99788595452117301"/>
          <c:h val="0.53043631538677549"/>
        </c:manualLayout>
      </c:layout>
      <c:barChart>
        <c:barDir val="col"/>
        <c:grouping val="clustered"/>
        <c:ser>
          <c:idx val="0"/>
          <c:order val="0"/>
          <c:tx>
            <c:strRef>
              <c:f>grafic!$A$3</c:f>
              <c:strCache>
                <c:ptCount val="1"/>
                <c:pt idx="0">
                  <c:v>НД-ын сангийн орлого бүгд</c:v>
                </c:pt>
              </c:strCache>
            </c:strRef>
          </c:tx>
          <c:dLbls>
            <c:txPr>
              <a:bodyPr/>
              <a:lstStyle/>
              <a:p>
                <a:pPr>
                  <a:defRPr sz="800" b="0" i="0" u="none" strike="noStrike" baseline="0">
                    <a:solidFill>
                      <a:srgbClr val="000000"/>
                    </a:solidFill>
                    <a:latin typeface="Arial"/>
                    <a:ea typeface="Arial"/>
                    <a:cs typeface="Arial"/>
                  </a:defRPr>
                </a:pPr>
                <a:endParaRPr lang="en-US"/>
              </a:p>
            </c:txPr>
            <c:dLblPos val="outEnd"/>
            <c:showVal val="1"/>
          </c:dLbls>
          <c:cat>
            <c:strRef>
              <c:f>grafic!$B$2:$C$2</c:f>
              <c:strCache>
                <c:ptCount val="2"/>
                <c:pt idx="0">
                  <c:v>2017- II</c:v>
                </c:pt>
                <c:pt idx="1">
                  <c:v>2018- II</c:v>
                </c:pt>
              </c:strCache>
            </c:strRef>
          </c:cat>
          <c:val>
            <c:numRef>
              <c:f>grafic!$B$3:$C$3</c:f>
              <c:numCache>
                <c:formatCode>0.0</c:formatCode>
                <c:ptCount val="2"/>
                <c:pt idx="0">
                  <c:v>4606.2</c:v>
                </c:pt>
                <c:pt idx="1">
                  <c:v>4463.1000000000013</c:v>
                </c:pt>
              </c:numCache>
            </c:numRef>
          </c:val>
        </c:ser>
        <c:ser>
          <c:idx val="1"/>
          <c:order val="1"/>
          <c:tx>
            <c:strRef>
              <c:f>grafic!$A$4</c:f>
              <c:strCache>
                <c:ptCount val="1"/>
                <c:pt idx="0">
                  <c:v>Тэтгэврийн даатгалын сангийн</c:v>
                </c:pt>
              </c:strCache>
            </c:strRef>
          </c:tx>
          <c:dLbls>
            <c:dLbl>
              <c:idx val="0"/>
              <c:layout>
                <c:manualLayout>
                  <c:x val="1.5296367112810707E-2"/>
                  <c:y val="0"/>
                </c:manualLayout>
              </c:layout>
              <c:dLblPos val="outEnd"/>
              <c:showVal val="1"/>
            </c:dLbl>
            <c:dLbl>
              <c:idx val="1"/>
              <c:layout>
                <c:manualLayout>
                  <c:x val="1.2746972594008922E-2"/>
                  <c:y val="-9.5238095238095247E-3"/>
                </c:manualLayout>
              </c:layout>
              <c:dLblPos val="outEnd"/>
              <c:showVal val="1"/>
            </c:dLbl>
            <c:txPr>
              <a:bodyPr/>
              <a:lstStyle/>
              <a:p>
                <a:pPr>
                  <a:defRPr sz="800" b="0" i="0" u="none" strike="noStrike" baseline="0">
                    <a:solidFill>
                      <a:srgbClr val="000000"/>
                    </a:solidFill>
                    <a:latin typeface="Arial"/>
                    <a:ea typeface="Arial"/>
                    <a:cs typeface="Arial"/>
                  </a:defRPr>
                </a:pPr>
                <a:endParaRPr lang="en-US"/>
              </a:p>
            </c:txPr>
            <c:dLblPos val="outEnd"/>
            <c:showVal val="1"/>
          </c:dLbls>
          <c:cat>
            <c:strRef>
              <c:f>grafic!$B$2:$C$2</c:f>
              <c:strCache>
                <c:ptCount val="2"/>
                <c:pt idx="0">
                  <c:v>2017- II</c:v>
                </c:pt>
                <c:pt idx="1">
                  <c:v>2018- II</c:v>
                </c:pt>
              </c:strCache>
            </c:strRef>
          </c:cat>
          <c:val>
            <c:numRef>
              <c:f>grafic!$B$4:$C$4</c:f>
              <c:numCache>
                <c:formatCode>0.0</c:formatCode>
                <c:ptCount val="2"/>
                <c:pt idx="0">
                  <c:v>3782.8</c:v>
                </c:pt>
                <c:pt idx="1">
                  <c:v>3913.2</c:v>
                </c:pt>
              </c:numCache>
            </c:numRef>
          </c:val>
        </c:ser>
        <c:ser>
          <c:idx val="2"/>
          <c:order val="2"/>
          <c:tx>
            <c:strRef>
              <c:f>grafic!$A$5</c:f>
              <c:strCache>
                <c:ptCount val="1"/>
                <c:pt idx="0">
                  <c:v>Тэтгэмжийн даатгалын сангийн</c:v>
                </c:pt>
              </c:strCache>
            </c:strRef>
          </c:tx>
          <c:dLbls>
            <c:txPr>
              <a:bodyPr/>
              <a:lstStyle/>
              <a:p>
                <a:pPr>
                  <a:defRPr sz="800" b="0" i="0" u="none" strike="noStrike" baseline="0">
                    <a:solidFill>
                      <a:srgbClr val="000000"/>
                    </a:solidFill>
                    <a:latin typeface="Arial"/>
                    <a:ea typeface="Arial"/>
                    <a:cs typeface="Arial"/>
                  </a:defRPr>
                </a:pPr>
                <a:endParaRPr lang="en-US"/>
              </a:p>
            </c:txPr>
            <c:dLblPos val="outEnd"/>
            <c:showVal val="1"/>
          </c:dLbls>
          <c:cat>
            <c:strRef>
              <c:f>grafic!$B$2:$C$2</c:f>
              <c:strCache>
                <c:ptCount val="2"/>
                <c:pt idx="0">
                  <c:v>2017- II</c:v>
                </c:pt>
                <c:pt idx="1">
                  <c:v>2018- II</c:v>
                </c:pt>
              </c:strCache>
            </c:strRef>
          </c:cat>
          <c:val>
            <c:numRef>
              <c:f>grafic!$B$5:$C$5</c:f>
              <c:numCache>
                <c:formatCode>0.0</c:formatCode>
                <c:ptCount val="2"/>
                <c:pt idx="0">
                  <c:v>199.6</c:v>
                </c:pt>
                <c:pt idx="1">
                  <c:v>172.1</c:v>
                </c:pt>
              </c:numCache>
            </c:numRef>
          </c:val>
        </c:ser>
        <c:ser>
          <c:idx val="3"/>
          <c:order val="3"/>
          <c:tx>
            <c:strRef>
              <c:f>grafic!$A$6</c:f>
              <c:strCache>
                <c:ptCount val="1"/>
                <c:pt idx="0">
                  <c:v>Эрүүл мэндийн даатгалын сангийн</c:v>
                </c:pt>
              </c:strCache>
            </c:strRef>
          </c:tx>
          <c:dLbls>
            <c:dLbl>
              <c:idx val="0"/>
              <c:layout>
                <c:manualLayout>
                  <c:x val="-4.0040040040040074E-3"/>
                  <c:y val="-1.0050251256281407E-2"/>
                </c:manualLayout>
              </c:layout>
              <c:dLblPos val="outEnd"/>
              <c:showVal val="1"/>
            </c:dLbl>
            <c:dLbl>
              <c:idx val="1"/>
              <c:layout>
                <c:manualLayout>
                  <c:x val="0"/>
                  <c:y val="-1.3400335008375249E-2"/>
                </c:manualLayout>
              </c:layout>
              <c:dLblPos val="outEnd"/>
              <c:showVal val="1"/>
            </c:dLbl>
            <c:txPr>
              <a:bodyPr/>
              <a:lstStyle/>
              <a:p>
                <a:pPr>
                  <a:defRPr sz="800" b="0" i="0" u="none" strike="noStrike" baseline="0">
                    <a:solidFill>
                      <a:srgbClr val="000000"/>
                    </a:solidFill>
                    <a:latin typeface="Arial"/>
                    <a:ea typeface="Arial"/>
                    <a:cs typeface="Arial"/>
                  </a:defRPr>
                </a:pPr>
                <a:endParaRPr lang="en-US"/>
              </a:p>
            </c:txPr>
            <c:dLblPos val="outEnd"/>
            <c:showVal val="1"/>
          </c:dLbls>
          <c:cat>
            <c:strRef>
              <c:f>grafic!$B$2:$C$2</c:f>
              <c:strCache>
                <c:ptCount val="2"/>
                <c:pt idx="0">
                  <c:v>2017- II</c:v>
                </c:pt>
                <c:pt idx="1">
                  <c:v>2018- II</c:v>
                </c:pt>
              </c:strCache>
            </c:strRef>
          </c:cat>
          <c:val>
            <c:numRef>
              <c:f>grafic!$B$6:$C$6</c:f>
              <c:numCache>
                <c:formatCode>0.0</c:formatCode>
                <c:ptCount val="2"/>
                <c:pt idx="0">
                  <c:v>434.5</c:v>
                </c:pt>
                <c:pt idx="1">
                  <c:v>261.89999999999969</c:v>
                </c:pt>
              </c:numCache>
            </c:numRef>
          </c:val>
        </c:ser>
        <c:ser>
          <c:idx val="4"/>
          <c:order val="4"/>
          <c:tx>
            <c:strRef>
              <c:f>grafic!$A$7</c:f>
              <c:strCache>
                <c:ptCount val="1"/>
                <c:pt idx="0">
                  <c:v>ҮОМШӨ-ний даатгалын сангийн</c:v>
                </c:pt>
              </c:strCache>
            </c:strRef>
          </c:tx>
          <c:dLbls>
            <c:txPr>
              <a:bodyPr/>
              <a:lstStyle/>
              <a:p>
                <a:pPr>
                  <a:defRPr sz="800" b="0" i="0" u="none" strike="noStrike" baseline="0">
                    <a:solidFill>
                      <a:srgbClr val="000000"/>
                    </a:solidFill>
                    <a:latin typeface="Arial"/>
                    <a:ea typeface="Arial"/>
                    <a:cs typeface="Arial"/>
                  </a:defRPr>
                </a:pPr>
                <a:endParaRPr lang="en-US"/>
              </a:p>
            </c:txPr>
            <c:dLblPos val="outEnd"/>
            <c:showVal val="1"/>
          </c:dLbls>
          <c:cat>
            <c:strRef>
              <c:f>grafic!$B$2:$C$2</c:f>
              <c:strCache>
                <c:ptCount val="2"/>
                <c:pt idx="0">
                  <c:v>2017- II</c:v>
                </c:pt>
                <c:pt idx="1">
                  <c:v>2018- II</c:v>
                </c:pt>
              </c:strCache>
            </c:strRef>
          </c:cat>
          <c:val>
            <c:numRef>
              <c:f>grafic!$B$7:$C$7</c:f>
              <c:numCache>
                <c:formatCode>0.0</c:formatCode>
                <c:ptCount val="2"/>
                <c:pt idx="0">
                  <c:v>84.3</c:v>
                </c:pt>
                <c:pt idx="1">
                  <c:v>65.5</c:v>
                </c:pt>
              </c:numCache>
            </c:numRef>
          </c:val>
        </c:ser>
        <c:ser>
          <c:idx val="5"/>
          <c:order val="5"/>
          <c:tx>
            <c:strRef>
              <c:f>grafic!$A$8</c:f>
              <c:strCache>
                <c:ptCount val="1"/>
                <c:pt idx="0">
                  <c:v>Ажилгүйдлийн сангийн</c:v>
                </c:pt>
              </c:strCache>
            </c:strRef>
          </c:tx>
          <c:dLbls>
            <c:dLbl>
              <c:idx val="0"/>
              <c:layout>
                <c:manualLayout>
                  <c:x val="1.2012012012012015E-2"/>
                  <c:y val="3.3500837520938085E-3"/>
                </c:manualLayout>
              </c:layout>
              <c:dLblPos val="outEnd"/>
              <c:showVal val="1"/>
            </c:dLbl>
            <c:dLbl>
              <c:idx val="1"/>
              <c:layout>
                <c:manualLayout>
                  <c:x val="2.0020020020020041E-2"/>
                  <c:y val="-1.3400335008375249E-2"/>
                </c:manualLayout>
              </c:layout>
              <c:dLblPos val="outEnd"/>
              <c:showVal val="1"/>
            </c:dLbl>
            <c:txPr>
              <a:bodyPr/>
              <a:lstStyle/>
              <a:p>
                <a:pPr>
                  <a:defRPr sz="800" b="0" i="0" u="none" strike="noStrike" baseline="0">
                    <a:solidFill>
                      <a:srgbClr val="000000"/>
                    </a:solidFill>
                    <a:latin typeface="Arial"/>
                    <a:ea typeface="Arial"/>
                    <a:cs typeface="Arial"/>
                  </a:defRPr>
                </a:pPr>
                <a:endParaRPr lang="en-US"/>
              </a:p>
            </c:txPr>
            <c:dLblPos val="outEnd"/>
            <c:showVal val="1"/>
          </c:dLbls>
          <c:cat>
            <c:strRef>
              <c:f>grafic!$B$2:$C$2</c:f>
              <c:strCache>
                <c:ptCount val="2"/>
                <c:pt idx="0">
                  <c:v>2017- II</c:v>
                </c:pt>
                <c:pt idx="1">
                  <c:v>2018- II</c:v>
                </c:pt>
              </c:strCache>
            </c:strRef>
          </c:cat>
          <c:val>
            <c:numRef>
              <c:f>grafic!$B$8:$C$8</c:f>
              <c:numCache>
                <c:formatCode>0.0</c:formatCode>
                <c:ptCount val="2"/>
                <c:pt idx="0">
                  <c:v>105</c:v>
                </c:pt>
                <c:pt idx="1">
                  <c:v>50.4</c:v>
                </c:pt>
              </c:numCache>
            </c:numRef>
          </c:val>
        </c:ser>
        <c:axId val="90082304"/>
        <c:axId val="90108672"/>
      </c:barChart>
      <c:catAx>
        <c:axId val="90082304"/>
        <c:scaling>
          <c:orientation val="minMax"/>
        </c:scaling>
        <c:axPos val="b"/>
        <c:numFmt formatCode="General" sourceLinked="1"/>
        <c:tickLblPos val="nextTo"/>
        <c:txPr>
          <a:bodyPr rot="0" vert="horz"/>
          <a:lstStyle/>
          <a:p>
            <a:pPr>
              <a:defRPr sz="1000" b="0" i="0" u="none" strike="noStrike" baseline="0">
                <a:solidFill>
                  <a:srgbClr val="000000"/>
                </a:solidFill>
                <a:latin typeface="Arial"/>
                <a:ea typeface="Arial"/>
                <a:cs typeface="Arial"/>
              </a:defRPr>
            </a:pPr>
            <a:endParaRPr lang="en-US"/>
          </a:p>
        </c:txPr>
        <c:crossAx val="90108672"/>
        <c:crosses val="autoZero"/>
        <c:auto val="1"/>
        <c:lblAlgn val="ctr"/>
        <c:lblOffset val="100"/>
      </c:catAx>
      <c:valAx>
        <c:axId val="90108672"/>
        <c:scaling>
          <c:orientation val="minMax"/>
        </c:scaling>
        <c:delete val="1"/>
        <c:axPos val="l"/>
        <c:numFmt formatCode="0.0" sourceLinked="1"/>
        <c:tickLblPos val="none"/>
        <c:crossAx val="90082304"/>
        <c:crosses val="autoZero"/>
        <c:crossBetween val="between"/>
      </c:valAx>
    </c:plotArea>
    <c:legend>
      <c:legendPos val="b"/>
      <c:layout>
        <c:manualLayout>
          <c:xMode val="edge"/>
          <c:yMode val="edge"/>
          <c:x val="3.2284252756693832E-4"/>
          <c:y val="0.80782231366808044"/>
          <c:w val="0.99567315346843022"/>
          <c:h val="0.16440021630462021"/>
        </c:manualLayout>
      </c:layout>
      <c:txPr>
        <a:bodyPr/>
        <a:lstStyle/>
        <a:p>
          <a:pPr>
            <a:defRPr sz="595" b="0" i="0" u="none" strike="noStrike" baseline="0">
              <a:solidFill>
                <a:srgbClr val="000000"/>
              </a:solidFill>
              <a:latin typeface="Arial"/>
              <a:ea typeface="Arial"/>
              <a:cs typeface="Arial"/>
            </a:defRPr>
          </a:pPr>
          <a:endParaRPr lang="en-US"/>
        </a:p>
      </c:txPr>
    </c:legend>
    <c:plotVisOnly val="1"/>
    <c:dispBlanksAs val="gap"/>
  </c:chart>
  <c:spPr>
    <a:ln>
      <a:noFill/>
    </a:ln>
  </c:spPr>
  <c:txPr>
    <a:bodyPr/>
    <a:lstStyle/>
    <a:p>
      <a:pPr>
        <a:defRPr sz="1000" b="0" i="0" u="none" strike="noStrike" baseline="0">
          <a:solidFill>
            <a:srgbClr val="000000"/>
          </a:solidFill>
          <a:latin typeface="Calibri"/>
          <a:ea typeface="Calibri"/>
          <a:cs typeface="Calibri"/>
        </a:defRPr>
      </a:pPr>
      <a:endParaRPr lang="en-US"/>
    </a:p>
  </c:txPr>
  <c:externalData r:id="rId1"/>
</c:chartSpace>
</file>

<file path=ppt/drawings/_rels/drawing1.xml.rels><?xml version="1.0" encoding="UTF-8" standalone="yes"?>
<Relationships xmlns="http://schemas.openxmlformats.org/package/2006/relationships"><Relationship Id="rId1" Type="http://schemas.openxmlformats.org/officeDocument/2006/relationships/image" Target="../media/image18.png"/></Relationships>
</file>

<file path=ppt/drawings/_rels/drawing2.x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png"/></Relationships>
</file>

<file path=ppt/drawings/drawing1.xml><?xml version="1.0" encoding="utf-8"?>
<c:userShapes xmlns:c="http://schemas.openxmlformats.org/drawingml/2006/chart">
  <cdr:relSizeAnchor xmlns:cdr="http://schemas.openxmlformats.org/drawingml/2006/chartDrawing">
    <cdr:from>
      <cdr:x>0.20192</cdr:x>
      <cdr:y>0</cdr:y>
    </cdr:from>
    <cdr:to>
      <cdr:x>0.75428</cdr:x>
      <cdr:y>0.11092</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600200" y="0"/>
          <a:ext cx="4377307" cy="371888"/>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0.17308</cdr:x>
      <cdr:y>0</cdr:y>
    </cdr:from>
    <cdr:to>
      <cdr:x>0.7939</cdr:x>
      <cdr:y>0.11092</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371600" y="0"/>
          <a:ext cx="4919898" cy="371888"/>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550"/>
          </a:xfrm>
          <a:prstGeom prst="rect">
            <a:avLst/>
          </a:prstGeom>
        </p:spPr>
        <p:txBody>
          <a:bodyPr vert="horz" lIns="91438" tIns="45720" rIns="91438" bIns="45720" rtlCol="0"/>
          <a:lstStyle>
            <a:lvl1pPr algn="l" eaLnBrk="1" hangingPunct="1">
              <a:defRPr sz="1200">
                <a:cs typeface="Arial" pitchFamily="34" charset="0"/>
              </a:defRPr>
            </a:lvl1pPr>
          </a:lstStyle>
          <a:p>
            <a:pPr>
              <a:defRPr/>
            </a:pPr>
            <a:endParaRPr lang="en-US"/>
          </a:p>
        </p:txBody>
      </p:sp>
      <p:sp>
        <p:nvSpPr>
          <p:cNvPr id="3" name="Date Placeholder 2"/>
          <p:cNvSpPr>
            <a:spLocks noGrp="1"/>
          </p:cNvSpPr>
          <p:nvPr>
            <p:ph type="dt" sz="quarter" idx="1"/>
          </p:nvPr>
        </p:nvSpPr>
        <p:spPr>
          <a:xfrm>
            <a:off x="3884613" y="0"/>
            <a:ext cx="2971800" cy="463550"/>
          </a:xfrm>
          <a:prstGeom prst="rect">
            <a:avLst/>
          </a:prstGeom>
        </p:spPr>
        <p:txBody>
          <a:bodyPr vert="horz" lIns="91438" tIns="45720" rIns="91438" bIns="45720" rtlCol="0"/>
          <a:lstStyle>
            <a:lvl1pPr algn="r" eaLnBrk="1" hangingPunct="1">
              <a:defRPr sz="1200">
                <a:cs typeface="Arial" pitchFamily="34" charset="0"/>
              </a:defRPr>
            </a:lvl1pPr>
          </a:lstStyle>
          <a:p>
            <a:pPr>
              <a:defRPr/>
            </a:pPr>
            <a:fld id="{7B22F3C4-E30A-440A-9187-6C6F1B3DFE0A}" type="datetimeFigureOut">
              <a:rPr lang="en-US"/>
              <a:pPr>
                <a:defRPr/>
              </a:pPr>
              <a:t>4/12/2018</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38" tIns="45720" rIns="91438" bIns="45720" rtlCol="0" anchor="b"/>
          <a:lstStyle>
            <a:lvl1pPr algn="l" eaLnBrk="1" hangingPunct="1">
              <a:defRPr sz="1200">
                <a:cs typeface="Arial" pitchFamily="34" charset="0"/>
              </a:defRPr>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wrap="square" lIns="91438" tIns="45720" rIns="91438" bIns="45720" numCol="1" anchor="b" anchorCtr="0" compatLnSpc="1">
            <a:prstTxWarp prst="textNoShape">
              <a:avLst/>
            </a:prstTxWarp>
          </a:bodyPr>
          <a:lstStyle>
            <a:lvl1pPr algn="r" eaLnBrk="1" hangingPunct="1">
              <a:defRPr sz="1200"/>
            </a:lvl1pPr>
          </a:lstStyle>
          <a:p>
            <a:pPr>
              <a:defRPr/>
            </a:pPr>
            <a:fld id="{E8729EDA-EB13-49A7-8F3A-C789F8F31EB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550"/>
          </a:xfrm>
          <a:prstGeom prst="rect">
            <a:avLst/>
          </a:prstGeom>
        </p:spPr>
        <p:txBody>
          <a:bodyPr vert="horz" lIns="91438" tIns="45720" rIns="91438"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63550"/>
          </a:xfrm>
          <a:prstGeom prst="rect">
            <a:avLst/>
          </a:prstGeom>
        </p:spPr>
        <p:txBody>
          <a:bodyPr vert="horz" lIns="91438" tIns="45720" rIns="91438" bIns="45720" rtlCol="0"/>
          <a:lstStyle>
            <a:lvl1pPr algn="r" eaLnBrk="1" fontAlgn="auto" hangingPunct="1">
              <a:spcBef>
                <a:spcPts val="0"/>
              </a:spcBef>
              <a:spcAft>
                <a:spcPts val="0"/>
              </a:spcAft>
              <a:defRPr sz="1200">
                <a:latin typeface="+mn-lt"/>
                <a:cs typeface="+mn-cs"/>
              </a:defRPr>
            </a:lvl1pPr>
          </a:lstStyle>
          <a:p>
            <a:pPr>
              <a:defRPr/>
            </a:pPr>
            <a:fld id="{6B3377A0-E4E6-407F-8A36-0A31D5EFD795}" type="datetimeFigureOut">
              <a:rPr lang="en-US"/>
              <a:pPr>
                <a:defRPr/>
              </a:pPr>
              <a:t>4/12/2018</a:t>
            </a:fld>
            <a:endParaRPr lang="en-US"/>
          </a:p>
        </p:txBody>
      </p:sp>
      <p:sp>
        <p:nvSpPr>
          <p:cNvPr id="4" name="Slide Image Placeholder 3"/>
          <p:cNvSpPr>
            <a:spLocks noGrp="1" noRot="1" noChangeAspect="1"/>
          </p:cNvSpPr>
          <p:nvPr>
            <p:ph type="sldImg" idx="2"/>
          </p:nvPr>
        </p:nvSpPr>
        <p:spPr>
          <a:xfrm>
            <a:off x="1106488" y="696913"/>
            <a:ext cx="4645025" cy="3484562"/>
          </a:xfrm>
          <a:prstGeom prst="rect">
            <a:avLst/>
          </a:prstGeom>
          <a:noFill/>
          <a:ln w="12700">
            <a:solidFill>
              <a:prstClr val="black"/>
            </a:solidFill>
          </a:ln>
        </p:spPr>
        <p:txBody>
          <a:bodyPr vert="horz" lIns="91438" tIns="45720" rIns="91438" bIns="45720" rtlCol="0" anchor="ctr"/>
          <a:lstStyle/>
          <a:p>
            <a:pPr lvl="0"/>
            <a:endParaRPr lang="en-US" noProof="0"/>
          </a:p>
        </p:txBody>
      </p:sp>
      <p:sp>
        <p:nvSpPr>
          <p:cNvPr id="5" name="Notes Placeholder 4"/>
          <p:cNvSpPr>
            <a:spLocks noGrp="1"/>
          </p:cNvSpPr>
          <p:nvPr>
            <p:ph type="body" sz="quarter" idx="3"/>
          </p:nvPr>
        </p:nvSpPr>
        <p:spPr>
          <a:xfrm>
            <a:off x="685800" y="4414838"/>
            <a:ext cx="5486400" cy="4184650"/>
          </a:xfrm>
          <a:prstGeom prst="rect">
            <a:avLst/>
          </a:prstGeom>
        </p:spPr>
        <p:txBody>
          <a:bodyPr vert="horz" lIns="91438" tIns="45720" rIns="91438"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2971800" cy="465138"/>
          </a:xfrm>
          <a:prstGeom prst="rect">
            <a:avLst/>
          </a:prstGeom>
        </p:spPr>
        <p:txBody>
          <a:bodyPr vert="horz" lIns="91438" tIns="45720" rIns="91438"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wrap="square" lIns="91438" tIns="45720" rIns="91438" bIns="45720" numCol="1" anchor="b" anchorCtr="0" compatLnSpc="1">
            <a:prstTxWarp prst="textNoShape">
              <a:avLst/>
            </a:prstTxWarp>
          </a:bodyPr>
          <a:lstStyle>
            <a:lvl1pPr algn="r" eaLnBrk="1" hangingPunct="1">
              <a:defRPr sz="1200"/>
            </a:lvl1pPr>
          </a:lstStyle>
          <a:p>
            <a:pPr>
              <a:defRPr/>
            </a:pPr>
            <a:fld id="{54C49726-7E42-4A3B-A674-895E568EA0A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9220" name="Slide Number Placeholder 3"/>
          <p:cNvSpPr>
            <a:spLocks noGrp="1"/>
          </p:cNvSpPr>
          <p:nvPr>
            <p:ph type="sldNum" sz="quarter" idx="5"/>
          </p:nvPr>
        </p:nvSpPr>
        <p:spPr bwMode="auto">
          <a:noFill/>
          <a:ln>
            <a:miter lim="800000"/>
            <a:headEnd/>
            <a:tailEnd/>
          </a:ln>
        </p:spPr>
        <p:txBody>
          <a:bodyPr/>
          <a:lstStyle/>
          <a:p>
            <a:fld id="{A1380729-0CD6-4BCD-A3F6-3B8CA2E44F24}" type="slidenum">
              <a:rPr lang="en-US" altLang="en-US"/>
              <a:pPr/>
              <a:t>5</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11268" name="Slide Number Placeholder 3"/>
          <p:cNvSpPr>
            <a:spLocks noGrp="1"/>
          </p:cNvSpPr>
          <p:nvPr>
            <p:ph type="sldNum" sz="quarter" idx="5"/>
          </p:nvPr>
        </p:nvSpPr>
        <p:spPr bwMode="auto">
          <a:noFill/>
          <a:ln>
            <a:miter lim="800000"/>
            <a:headEnd/>
            <a:tailEnd/>
          </a:ln>
        </p:spPr>
        <p:txBody>
          <a:bodyPr/>
          <a:lstStyle/>
          <a:p>
            <a:fld id="{38B86BC9-A8D9-43E3-8810-7256CA348725}" type="slidenum">
              <a:rPr lang="en-US" altLang="en-US"/>
              <a:pPr/>
              <a:t>6</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7172" name="Slide Number Placeholder 3"/>
          <p:cNvSpPr>
            <a:spLocks noGrp="1"/>
          </p:cNvSpPr>
          <p:nvPr>
            <p:ph type="sldNum" sz="quarter" idx="5"/>
          </p:nvPr>
        </p:nvSpPr>
        <p:spPr bwMode="auto">
          <a:noFill/>
          <a:ln>
            <a:miter lim="800000"/>
            <a:headEnd/>
            <a:tailEnd/>
          </a:ln>
        </p:spPr>
        <p:txBody>
          <a:bodyPr/>
          <a:lstStyle/>
          <a:p>
            <a:fld id="{ABD4D3D1-1BD2-458B-9228-1082911FEBF6}" type="slidenum">
              <a:rPr lang="en-US" altLang="en-US" smtClean="0"/>
              <a:pPr/>
              <a:t>8</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p:spPr>
      </p:sp>
      <p:sp>
        <p:nvSpPr>
          <p:cNvPr id="81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8196" name="Slide Number Placeholder 3"/>
          <p:cNvSpPr>
            <a:spLocks noGrp="1"/>
          </p:cNvSpPr>
          <p:nvPr>
            <p:ph type="sldNum" sz="quarter" idx="5"/>
          </p:nvPr>
        </p:nvSpPr>
        <p:spPr bwMode="auto">
          <a:noFill/>
          <a:ln>
            <a:miter lim="800000"/>
            <a:headEnd/>
            <a:tailEnd/>
          </a:ln>
        </p:spPr>
        <p:txBody>
          <a:bodyPr/>
          <a:lstStyle/>
          <a:p>
            <a:fld id="{3DB91F12-264C-4381-A52E-23FB7300F925}" type="slidenum">
              <a:rPr lang="en-US" altLang="en-US" smtClean="0"/>
              <a:pPr/>
              <a:t>9</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44D7F76-EB76-435A-AD1C-5E57453F0EDF}" type="datetimeFigureOut">
              <a:rPr lang="en-US"/>
              <a:pPr>
                <a:defRPr/>
              </a:pPr>
              <a:t>4/12/2018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F02AAC-A213-4BD9-9406-136E1323D21A}"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EDDB21B-ECCB-4696-82B4-E91F861B6ECE}" type="datetimeFigureOut">
              <a:rPr lang="en-US"/>
              <a:pPr>
                <a:defRPr/>
              </a:pPr>
              <a:t>4/12/2018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C6F7BE9-FC23-480D-A64C-8134A3F78FD3}"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42080A7-2E01-44DE-B76A-BC1F7D92A547}" type="datetimeFigureOut">
              <a:rPr lang="en-US"/>
              <a:pPr>
                <a:defRPr/>
              </a:pPr>
              <a:t>4/12/2018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404A9E4-555E-4E99-AA91-8C7AA347CB06}"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6F0082D-C4CB-4C07-9689-03A6558C6D7F}" type="datetimeFigureOut">
              <a:rPr lang="en-US"/>
              <a:pPr>
                <a:defRPr/>
              </a:pPr>
              <a:t>4/12/2018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D32F17-AAC9-4C5A-A29F-1F141AC631B0}"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94ADD7C-C721-4FBA-901D-5BD4AA3CF095}" type="datetimeFigureOut">
              <a:rPr lang="en-US"/>
              <a:pPr>
                <a:defRPr/>
              </a:pPr>
              <a:t>4/12/2018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9D61AFB-137D-4F8E-97DF-1957030849E0}"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1CE25BC-79B5-4F6F-BC9B-33301FF687C3}" type="datetimeFigureOut">
              <a:rPr lang="en-US"/>
              <a:pPr>
                <a:defRPr/>
              </a:pPr>
              <a:t>4/12/2018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BE0BFFE-710D-40CF-B8A4-C998FDD06448}"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EC84BBF-B988-4785-B1FD-500EF733A9AE}" type="datetimeFigureOut">
              <a:rPr lang="en-US"/>
              <a:pPr>
                <a:defRPr/>
              </a:pPr>
              <a:t>4/12/2018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790F879-4061-4FBD-B8FB-22A9000CEB74}"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27632BD-234C-4CB8-A131-4035D4A567CF}" type="datetimeFigureOut">
              <a:rPr lang="en-US"/>
              <a:pPr>
                <a:defRPr/>
              </a:pPr>
              <a:t>4/12/2018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430E233-40EC-43F2-B618-10A6F6672C0E}"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33D8F0F-373E-4554-A7C6-03EA8251856F}" type="datetimeFigureOut">
              <a:rPr lang="en-US"/>
              <a:pPr>
                <a:defRPr/>
              </a:pPr>
              <a:t>4/12/2018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D0F6A6A-6EEE-433B-A145-68DBEC8EFC8C}"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0805BC0-C446-4119-85A6-E0B0EAF91B0A}" type="datetimeFigureOut">
              <a:rPr lang="en-US"/>
              <a:pPr>
                <a:defRPr/>
              </a:pPr>
              <a:t>4/12/2018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A0958E2-9815-4C48-81E4-0F0D74473CA6}"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E32926C-AA2A-4B12-830B-81CFB869A823}" type="datetimeFigureOut">
              <a:rPr lang="en-US"/>
              <a:pPr>
                <a:defRPr/>
              </a:pPr>
              <a:t>4/12/2018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9974F77-C0E4-4D99-8990-26F3FE406D15}"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Arial" charset="0"/>
              </a:defRPr>
            </a:lvl1pPr>
          </a:lstStyle>
          <a:p>
            <a:pPr>
              <a:defRPr/>
            </a:pPr>
            <a:fld id="{492AEE98-364D-4E93-A58C-49F16363ACDA}" type="datetimeFigureOut">
              <a:rPr lang="en-US"/>
              <a:pPr>
                <a:defRPr/>
              </a:pPr>
              <a:t>4/12/2018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78BAF701-60A4-419C-8B11-CE1EFCD18E2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chart" Target="../charts/chart1.xml"/><Relationship Id="rId5" Type="http://schemas.openxmlformats.org/officeDocument/2006/relationships/oleObject" Target="../embeddings/Microsoft_Office_Excel_97-2003_Worksheet1.xls"/><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chart" Target="../charts/chart9.xml"/><Relationship Id="rId3" Type="http://schemas.openxmlformats.org/officeDocument/2006/relationships/image" Target="../media/image2.jpeg"/><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chart" Target="../charts/chart8.xml"/><Relationship Id="rId5" Type="http://schemas.openxmlformats.org/officeDocument/2006/relationships/oleObject" Target="../embeddings/Microsoft_Office_Excel_97-2003_Worksheet16.xls"/><Relationship Id="rId4" Type="http://schemas.openxmlformats.org/officeDocument/2006/relationships/image" Target="../media/image3.jpeg"/><Relationship Id="rId9" Type="http://schemas.openxmlformats.org/officeDocument/2006/relationships/chart" Target="../charts/chart10.xml"/></Relationships>
</file>

<file path=ppt/slides/_rels/slide1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1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chart" Target="../charts/chart16.xml"/><Relationship Id="rId4" Type="http://schemas.openxmlformats.org/officeDocument/2006/relationships/chart" Target="../charts/chart15.xml"/></Relationships>
</file>

<file path=ppt/slides/_rels/slide1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chart" Target="../charts/chart18.xml"/></Relationships>
</file>

<file path=ppt/slides/_rels/slide1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chart" Target="../charts/chart20.xml"/></Relationships>
</file>

<file path=ppt/slides/_rels/slide1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chart" Target="../charts/chart2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7.jpeg"/><Relationship Id="rId5" Type="http://schemas.openxmlformats.org/officeDocument/2006/relationships/oleObject" Target="../embeddings/Microsoft_Office_Excel_97-2003_Worksheet3.xls"/><Relationship Id="rId4" Type="http://schemas.openxmlformats.org/officeDocument/2006/relationships/oleObject" Target="../embeddings/Microsoft_Office_Excel_97-2003_Worksheet2.xls"/></Relationships>
</file>

<file path=ppt/slides/_rels/slide3.xml.rels><?xml version="1.0" encoding="UTF-8" standalone="yes"?>
<Relationships xmlns="http://schemas.openxmlformats.org/package/2006/relationships"><Relationship Id="rId8" Type="http://schemas.openxmlformats.org/officeDocument/2006/relationships/oleObject" Target="../embeddings/Microsoft_Office_Excel_97-2003_Worksheet5.xls"/><Relationship Id="rId3" Type="http://schemas.openxmlformats.org/officeDocument/2006/relationships/image" Target="../media/image2.jpeg"/><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chart" Target="../charts/chart2.xml"/><Relationship Id="rId5" Type="http://schemas.openxmlformats.org/officeDocument/2006/relationships/oleObject" Target="../embeddings/Microsoft_Office_Excel_97-2003_Worksheet4.xls"/><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openxmlformats.org/officeDocument/2006/relationships/oleObject" Target="../embeddings/Microsoft_Office_Excel_97-2003_Worksheet7.xls"/><Relationship Id="rId3" Type="http://schemas.openxmlformats.org/officeDocument/2006/relationships/image" Target="../media/image2.jpeg"/><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chart" Target="../charts/chart3.xml"/><Relationship Id="rId5" Type="http://schemas.openxmlformats.org/officeDocument/2006/relationships/oleObject" Target="../embeddings/Microsoft_Office_Excel_97-2003_Worksheet6.xls"/><Relationship Id="rId4" Type="http://schemas.openxmlformats.org/officeDocument/2006/relationships/image" Target="../media/image3.jpeg"/><Relationship Id="rId9" Type="http://schemas.openxmlformats.org/officeDocument/2006/relationships/oleObject" Target="../embeddings/Microsoft_Office_Excel_97-2003_Worksheet8.xls"/></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Microsoft_Office_Excel_97-2003_Worksheet10.xls"/><Relationship Id="rId5" Type="http://schemas.openxmlformats.org/officeDocument/2006/relationships/oleObject" Target="../embeddings/Microsoft_Office_Excel_97-2003_Worksheet9.xls"/><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oleObject" Target="../embeddings/Microsoft_Office_Excel_97-2003_Worksheet11.xls"/><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oleObject" Target="../embeddings/Microsoft_Office_Excel_97-2003_Worksheet13.xls"/><Relationship Id="rId4" Type="http://schemas.openxmlformats.org/officeDocument/2006/relationships/oleObject" Target="../embeddings/Microsoft_Office_Excel_97-2003_Worksheet12.xls"/></Relationships>
</file>

<file path=ppt/slides/_rels/slide8.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notesSlide" Target="../notesSlides/notesSlide3.xml"/><Relationship Id="rId7" Type="http://schemas.openxmlformats.org/officeDocument/2006/relationships/chart" Target="../charts/chart4.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Microsoft_Office_Excel_97-2003_Worksheet14.xls"/><Relationship Id="rId5" Type="http://schemas.openxmlformats.org/officeDocument/2006/relationships/image" Target="../media/image3.jpeg"/><Relationship Id="rId10" Type="http://schemas.openxmlformats.org/officeDocument/2006/relationships/chart" Target="../charts/chart5.xml"/><Relationship Id="rId4" Type="http://schemas.openxmlformats.org/officeDocument/2006/relationships/image" Target="../media/image2.jpe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notesSlide" Target="../notesSlides/notesSlide4.xml"/><Relationship Id="rId7" Type="http://schemas.openxmlformats.org/officeDocument/2006/relationships/chart" Target="../charts/chart6.xm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Microsoft_Office_Excel_97-2003_Worksheet15.xls"/><Relationship Id="rId5" Type="http://schemas.openxmlformats.org/officeDocument/2006/relationships/image" Target="../media/image3.jpeg"/><Relationship Id="rId10" Type="http://schemas.openxmlformats.org/officeDocument/2006/relationships/chart" Target="../charts/chart7.xml"/><Relationship Id="rId4" Type="http://schemas.openxmlformats.org/officeDocument/2006/relationships/image" Target="../media/image2.jpe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ChangeArrowheads="1"/>
          </p:cNvSpPr>
          <p:nvPr/>
        </p:nvSpPr>
        <p:spPr bwMode="auto">
          <a:xfrm>
            <a:off x="685800" y="525463"/>
            <a:ext cx="84582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ХҮН АМ, НИЙГМИЙН ҮЗҮҮЛЭЛТ</a:t>
            </a:r>
            <a:r>
              <a:rPr lang="en-US" sz="2000" b="1" dirty="0">
                <a:solidFill>
                  <a:schemeClr val="bg1"/>
                </a:solidFill>
                <a:latin typeface="Arial Unicode MS" pitchFamily="34" charset="-128"/>
                <a:ea typeface="Arial Unicode MS" pitchFamily="34" charset="-128"/>
                <a:cs typeface="Arial Unicode MS" pitchFamily="34" charset="-128"/>
              </a:rPr>
              <a:t> </a:t>
            </a:r>
            <a:r>
              <a:rPr lang="mn-MN" sz="2000" b="1" dirty="0">
                <a:solidFill>
                  <a:schemeClr val="bg1"/>
                </a:solidFill>
                <a:latin typeface="Arial Unicode MS" pitchFamily="34" charset="-128"/>
                <a:ea typeface="Arial Unicode MS" pitchFamily="34" charset="-128"/>
                <a:cs typeface="Arial Unicode MS" pitchFamily="34" charset="-128"/>
              </a:rPr>
              <a:t>– Эрүүл мэнд</a:t>
            </a:r>
          </a:p>
        </p:txBody>
      </p:sp>
      <p:pic>
        <p:nvPicPr>
          <p:cNvPr id="1028" name="Picture 9" descr="\\exchange_server\MCCT\RESTRICTED\1.ARCHIVE\10. Design_Logo\NSO_LOGO\logo_mgl.jpg"/>
          <p:cNvPicPr>
            <a:picLocks noChangeAspect="1" noChangeArrowheads="1"/>
          </p:cNvPicPr>
          <p:nvPr/>
        </p:nvPicPr>
        <p:blipFill>
          <a:blip r:embed="rId3" cstate="print"/>
          <a:srcRect/>
          <a:stretch>
            <a:fillRect/>
          </a:stretch>
        </p:blipFill>
        <p:spPr bwMode="auto">
          <a:xfrm>
            <a:off x="0" y="200025"/>
            <a:ext cx="703263" cy="714375"/>
          </a:xfrm>
          <a:prstGeom prst="rect">
            <a:avLst/>
          </a:prstGeom>
          <a:noFill/>
          <a:ln w="9525">
            <a:noFill/>
            <a:miter lim="800000"/>
            <a:headEnd/>
            <a:tailEnd/>
          </a:ln>
        </p:spPr>
      </p:pic>
      <p:sp>
        <p:nvSpPr>
          <p:cNvPr id="6" name="Rectangle 5"/>
          <p:cNvSpPr/>
          <p:nvPr/>
        </p:nvSpPr>
        <p:spPr>
          <a:xfrm>
            <a:off x="7924800" y="6164263"/>
            <a:ext cx="6858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030" name="Group 9"/>
          <p:cNvGrpSpPr>
            <a:grpSpLocks/>
          </p:cNvGrpSpPr>
          <p:nvPr/>
        </p:nvGrpSpPr>
        <p:grpSpPr bwMode="auto">
          <a:xfrm>
            <a:off x="914400" y="5943600"/>
            <a:ext cx="7620000" cy="366713"/>
            <a:chOff x="942975" y="4398963"/>
            <a:chExt cx="7620000" cy="366712"/>
          </a:xfrm>
        </p:grpSpPr>
        <p:cxnSp>
          <p:nvCxnSpPr>
            <p:cNvPr id="15" name="Straight Connector 14"/>
            <p:cNvCxnSpPr/>
            <p:nvPr/>
          </p:nvCxnSpPr>
          <p:spPr>
            <a:xfrm flipV="1">
              <a:off x="942975" y="4572001"/>
              <a:ext cx="7620000" cy="11112"/>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pic>
          <p:nvPicPr>
            <p:cNvPr id="1037" name="Picture 2" descr="D:\SARIIN MEDEE\Hevleliin baga hural\2013.12\Information icon\3.jpg"/>
            <p:cNvPicPr>
              <a:picLocks noChangeAspect="1" noChangeArrowheads="1"/>
            </p:cNvPicPr>
            <p:nvPr/>
          </p:nvPicPr>
          <p:blipFill>
            <a:blip r:embed="rId4" cstate="print"/>
            <a:srcRect/>
            <a:stretch>
              <a:fillRect/>
            </a:stretch>
          </p:blipFill>
          <p:spPr bwMode="auto">
            <a:xfrm>
              <a:off x="4419600" y="4398963"/>
              <a:ext cx="533400" cy="366712"/>
            </a:xfrm>
            <a:prstGeom prst="rect">
              <a:avLst/>
            </a:prstGeom>
            <a:noFill/>
            <a:ln w="9525">
              <a:noFill/>
              <a:miter lim="800000"/>
              <a:headEnd/>
              <a:tailEnd/>
            </a:ln>
          </p:spPr>
        </p:pic>
      </p:grpSp>
      <p:graphicFrame>
        <p:nvGraphicFramePr>
          <p:cNvPr id="1026" name="Chart 11"/>
          <p:cNvGraphicFramePr>
            <a:graphicFrameLocks/>
          </p:cNvGraphicFramePr>
          <p:nvPr/>
        </p:nvGraphicFramePr>
        <p:xfrm>
          <a:off x="652463" y="1168400"/>
          <a:ext cx="4159250" cy="4673600"/>
        </p:xfrm>
        <a:graphic>
          <a:graphicData uri="http://schemas.openxmlformats.org/presentationml/2006/ole">
            <p:oleObj spid="_x0000_s1026" r:id="rId5" imgW="4157832" imgH="4669941" progId="Excel.Sheet.8">
              <p:embed/>
            </p:oleObj>
          </a:graphicData>
        </a:graphic>
      </p:graphicFrame>
      <p:graphicFrame>
        <p:nvGraphicFramePr>
          <p:cNvPr id="13" name="Chart 12"/>
          <p:cNvGraphicFramePr>
            <a:graphicFrameLocks/>
          </p:cNvGraphicFramePr>
          <p:nvPr/>
        </p:nvGraphicFramePr>
        <p:xfrm>
          <a:off x="4724400" y="1219200"/>
          <a:ext cx="4114800" cy="4724400"/>
        </p:xfrm>
        <a:graphic>
          <a:graphicData uri="http://schemas.openxmlformats.org/drawingml/2006/chart">
            <c:chart xmlns:c="http://schemas.openxmlformats.org/drawingml/2006/chart" xmlns:r="http://schemas.openxmlformats.org/officeDocument/2006/relationships" r:id="rId6"/>
          </a:graphicData>
        </a:graphic>
      </p:graphicFrame>
      <p:pic>
        <p:nvPicPr>
          <p:cNvPr id="1032" name="Picture 2" descr="C:\Users\User\Desktop\10_Dundgovi dem.jpg"/>
          <p:cNvPicPr>
            <a:picLocks noChangeAspect="1" noChangeArrowheads="1"/>
          </p:cNvPicPr>
          <p:nvPr/>
        </p:nvPicPr>
        <p:blipFill>
          <a:blip r:embed="rId7" cstate="print"/>
          <a:srcRect/>
          <a:stretch>
            <a:fillRect/>
          </a:stretch>
        </p:blipFill>
        <p:spPr bwMode="auto">
          <a:xfrm>
            <a:off x="-28575" y="0"/>
            <a:ext cx="9144000" cy="6858000"/>
          </a:xfrm>
          <a:prstGeom prst="rect">
            <a:avLst/>
          </a:prstGeom>
          <a:noFill/>
          <a:ln w="9525">
            <a:noFill/>
            <a:miter lim="800000"/>
            <a:headEnd/>
            <a:tailEnd/>
          </a:ln>
        </p:spPr>
      </p:pic>
      <p:sp>
        <p:nvSpPr>
          <p:cNvPr id="1033" name="Rectangle 6"/>
          <p:cNvSpPr>
            <a:spLocks noChangeArrowheads="1"/>
          </p:cNvSpPr>
          <p:nvPr/>
        </p:nvSpPr>
        <p:spPr bwMode="auto">
          <a:xfrm>
            <a:off x="674688" y="3435350"/>
            <a:ext cx="8440737" cy="554038"/>
          </a:xfrm>
          <a:prstGeom prst="rect">
            <a:avLst/>
          </a:prstGeom>
          <a:noFill/>
          <a:ln w="9525">
            <a:noFill/>
            <a:miter lim="800000"/>
            <a:headEnd/>
            <a:tailEnd/>
          </a:ln>
        </p:spPr>
        <p:txBody>
          <a:bodyPr>
            <a:spAutoFit/>
          </a:bodyPr>
          <a:lstStyle/>
          <a:p>
            <a:pPr algn="ctr"/>
            <a:r>
              <a:rPr lang="en-US" altLang="en-US" sz="3000" b="1" dirty="0">
                <a:solidFill>
                  <a:srgbClr val="002060"/>
                </a:solidFill>
                <a:latin typeface="Arial Unicode MS" pitchFamily="34" charset="-128"/>
                <a:ea typeface="Arial Unicode MS" pitchFamily="34" charset="-128"/>
                <a:cs typeface="Arial Unicode MS" pitchFamily="34" charset="-128"/>
              </a:rPr>
              <a:t>(</a:t>
            </a:r>
            <a:r>
              <a:rPr lang="mn-MN" altLang="en-US" sz="3000" b="1" dirty="0">
                <a:solidFill>
                  <a:srgbClr val="002060"/>
                </a:solidFill>
                <a:latin typeface="Arial Unicode MS" pitchFamily="34" charset="-128"/>
                <a:ea typeface="Arial Unicode MS" pitchFamily="34" charset="-128"/>
                <a:cs typeface="Arial Unicode MS" pitchFamily="34" charset="-128"/>
              </a:rPr>
              <a:t>201</a:t>
            </a:r>
            <a:r>
              <a:rPr lang="en-US" altLang="en-US" sz="3000" b="1" dirty="0">
                <a:solidFill>
                  <a:srgbClr val="002060"/>
                </a:solidFill>
                <a:latin typeface="Arial Unicode MS" pitchFamily="34" charset="-128"/>
                <a:ea typeface="Arial Unicode MS" pitchFamily="34" charset="-128"/>
                <a:cs typeface="Arial Unicode MS" pitchFamily="34" charset="-128"/>
              </a:rPr>
              <a:t>8</a:t>
            </a:r>
            <a:r>
              <a:rPr lang="mn-MN" altLang="en-US" sz="3000" b="1" dirty="0">
                <a:solidFill>
                  <a:srgbClr val="002060"/>
                </a:solidFill>
                <a:latin typeface="Arial Unicode MS" pitchFamily="34" charset="-128"/>
                <a:ea typeface="Arial Unicode MS" pitchFamily="34" charset="-128"/>
                <a:cs typeface="Arial Unicode MS" pitchFamily="34" charset="-128"/>
              </a:rPr>
              <a:t> оны </a:t>
            </a:r>
            <a:r>
              <a:rPr lang="en-US" altLang="en-US" sz="3000" b="1" dirty="0" smtClean="0">
                <a:solidFill>
                  <a:srgbClr val="002060"/>
                </a:solidFill>
                <a:latin typeface="Arial Unicode MS" pitchFamily="34" charset="-128"/>
                <a:ea typeface="Arial Unicode MS" pitchFamily="34" charset="-128"/>
                <a:cs typeface="Arial Unicode MS" pitchFamily="34" charset="-128"/>
              </a:rPr>
              <a:t>2</a:t>
            </a:r>
            <a:r>
              <a:rPr lang="mn-MN" altLang="en-US" sz="3000" b="1" dirty="0" smtClean="0">
                <a:solidFill>
                  <a:srgbClr val="002060"/>
                </a:solidFill>
                <a:latin typeface="Arial Unicode MS" pitchFamily="34" charset="-128"/>
                <a:ea typeface="Arial Unicode MS" pitchFamily="34" charset="-128"/>
                <a:cs typeface="Arial Unicode MS" pitchFamily="34" charset="-128"/>
              </a:rPr>
              <a:t> </a:t>
            </a:r>
            <a:r>
              <a:rPr lang="mn-MN" altLang="en-US" sz="3000" b="1" dirty="0">
                <a:solidFill>
                  <a:srgbClr val="002060"/>
                </a:solidFill>
                <a:latin typeface="Arial Unicode MS" pitchFamily="34" charset="-128"/>
                <a:ea typeface="Arial Unicode MS" pitchFamily="34" charset="-128"/>
                <a:cs typeface="Arial Unicode MS" pitchFamily="34" charset="-128"/>
              </a:rPr>
              <a:t>сарын байдлаар</a:t>
            </a:r>
            <a:r>
              <a:rPr lang="en-US" altLang="en-US" sz="3000" b="1" dirty="0">
                <a:solidFill>
                  <a:srgbClr val="002060"/>
                </a:solidFill>
                <a:latin typeface="Arial Unicode MS" pitchFamily="34" charset="-128"/>
                <a:ea typeface="Arial Unicode MS" pitchFamily="34" charset="-128"/>
                <a:cs typeface="Arial Unicode MS" pitchFamily="34" charset="-128"/>
              </a:rPr>
              <a:t>)</a:t>
            </a:r>
          </a:p>
        </p:txBody>
      </p:sp>
      <p:sp>
        <p:nvSpPr>
          <p:cNvPr id="1034" name="Rectangle 1"/>
          <p:cNvSpPr>
            <a:spLocks noChangeArrowheads="1"/>
          </p:cNvSpPr>
          <p:nvPr/>
        </p:nvSpPr>
        <p:spPr bwMode="auto">
          <a:xfrm>
            <a:off x="723900" y="1981200"/>
            <a:ext cx="8440738" cy="1262063"/>
          </a:xfrm>
          <a:prstGeom prst="rect">
            <a:avLst/>
          </a:prstGeom>
          <a:noFill/>
          <a:ln w="9525">
            <a:noFill/>
            <a:miter lim="800000"/>
            <a:headEnd/>
            <a:tailEnd/>
          </a:ln>
        </p:spPr>
        <p:txBody>
          <a:bodyPr>
            <a:spAutoFit/>
          </a:bodyPr>
          <a:lstStyle/>
          <a:p>
            <a:pPr algn="ctr"/>
            <a:r>
              <a:rPr lang="mn-MN" altLang="en-US" sz="4400" b="1">
                <a:solidFill>
                  <a:srgbClr val="002060"/>
                </a:solidFill>
                <a:latin typeface="Arial Unicode MS" pitchFamily="34" charset="-128"/>
                <a:ea typeface="Arial Unicode MS" pitchFamily="34" charset="-128"/>
                <a:cs typeface="Arial Unicode MS" pitchFamily="34" charset="-128"/>
              </a:rPr>
              <a:t>ДУНДГОВЬ АЙМГИЙН</a:t>
            </a:r>
          </a:p>
          <a:p>
            <a:pPr algn="ctr"/>
            <a:r>
              <a:rPr lang="mn-MN" altLang="en-US" sz="3200" b="1">
                <a:solidFill>
                  <a:srgbClr val="002060"/>
                </a:solidFill>
                <a:latin typeface="Arial Unicode MS" pitchFamily="34" charset="-128"/>
                <a:ea typeface="Arial Unicode MS" pitchFamily="34" charset="-128"/>
                <a:cs typeface="Arial Unicode MS" pitchFamily="34" charset="-128"/>
              </a:rPr>
              <a:t>НИЙГЭМ, ЭДИЙН ЗАСГИЙН БАЙДАЛ</a:t>
            </a:r>
            <a:endParaRPr lang="en-US" altLang="en-US" sz="3200" b="1">
              <a:solidFill>
                <a:srgbClr val="002060"/>
              </a:solidFill>
              <a:latin typeface="Arial Unicode MS" pitchFamily="34" charset="-128"/>
              <a:ea typeface="Arial Unicode MS" pitchFamily="34" charset="-128"/>
              <a:cs typeface="Arial Unicode MS" pitchFamily="34" charset="-128"/>
            </a:endParaRPr>
          </a:p>
        </p:txBody>
      </p:sp>
      <p:pic>
        <p:nvPicPr>
          <p:cNvPr id="1035" name="Picture 9" descr="\\exchange_server\MCCT\RESTRICTED\1.ARCHIVE\10. Design_Logo\NSO_LOGO\logo_mgl.jpg"/>
          <p:cNvPicPr>
            <a:picLocks noChangeAspect="1" noChangeArrowheads="1"/>
          </p:cNvPicPr>
          <p:nvPr/>
        </p:nvPicPr>
        <p:blipFill>
          <a:blip r:embed="rId3" cstate="print"/>
          <a:srcRect/>
          <a:stretch>
            <a:fillRect/>
          </a:stretch>
        </p:blipFill>
        <p:spPr bwMode="auto">
          <a:xfrm>
            <a:off x="36513" y="228600"/>
            <a:ext cx="703262" cy="714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2"/>
          <p:cNvSpPr>
            <a:spLocks noChangeArrowheads="1"/>
          </p:cNvSpPr>
          <p:nvPr/>
        </p:nvSpPr>
        <p:spPr bwMode="auto">
          <a:xfrm>
            <a:off x="685800" y="525463"/>
            <a:ext cx="84582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rgbClr val="984807"/>
              </a:buClr>
              <a:buSzPct val="80000"/>
            </a:pPr>
            <a:r>
              <a:rPr lang="mn-MN" sz="2000" b="1">
                <a:solidFill>
                  <a:srgbClr val="FFFFFF"/>
                </a:solidFill>
                <a:latin typeface="Arial Unicode MS" pitchFamily="34" charset="-128"/>
                <a:ea typeface="Arial Unicode MS" pitchFamily="34" charset="-128"/>
                <a:cs typeface="Arial Unicode MS" pitchFamily="34" charset="-128"/>
              </a:rPr>
              <a:t>ХҮН АМ, НИЙГМИЙН ҮЗҮҮЛЭЛТ</a:t>
            </a:r>
            <a:r>
              <a:rPr lang="en-US" sz="2000" b="1">
                <a:solidFill>
                  <a:srgbClr val="FFFFFF"/>
                </a:solidFill>
                <a:latin typeface="Arial Unicode MS" pitchFamily="34" charset="-128"/>
                <a:ea typeface="Arial Unicode MS" pitchFamily="34" charset="-128"/>
                <a:cs typeface="Arial Unicode MS" pitchFamily="34" charset="-128"/>
              </a:rPr>
              <a:t> </a:t>
            </a:r>
            <a:r>
              <a:rPr lang="mn-MN" sz="2000" b="1">
                <a:solidFill>
                  <a:srgbClr val="FFFFFF"/>
                </a:solidFill>
                <a:latin typeface="Arial Unicode MS" pitchFamily="34" charset="-128"/>
                <a:ea typeface="Arial Unicode MS" pitchFamily="34" charset="-128"/>
                <a:cs typeface="Arial Unicode MS" pitchFamily="34" charset="-128"/>
              </a:rPr>
              <a:t>– Эрүүл мэнд</a:t>
            </a:r>
          </a:p>
        </p:txBody>
      </p:sp>
      <p:pic>
        <p:nvPicPr>
          <p:cNvPr id="3075" name="Picture 9" descr="\\exchange_server\MCCT\RESTRICTED\1.ARCHIVE\10. Design_Logo\NSO_LOGO\logo_mgl.jpg"/>
          <p:cNvPicPr>
            <a:picLocks noChangeAspect="1" noChangeArrowheads="1"/>
          </p:cNvPicPr>
          <p:nvPr/>
        </p:nvPicPr>
        <p:blipFill>
          <a:blip r:embed="rId3" cstate="print"/>
          <a:srcRect/>
          <a:stretch>
            <a:fillRect/>
          </a:stretch>
        </p:blipFill>
        <p:spPr bwMode="auto">
          <a:xfrm>
            <a:off x="0" y="200025"/>
            <a:ext cx="703263" cy="714375"/>
          </a:xfrm>
          <a:prstGeom prst="rect">
            <a:avLst/>
          </a:prstGeom>
          <a:noFill/>
          <a:ln w="9525">
            <a:noFill/>
            <a:miter lim="800000"/>
            <a:headEnd/>
            <a:tailEnd/>
          </a:ln>
        </p:spPr>
      </p:pic>
      <p:sp>
        <p:nvSpPr>
          <p:cNvPr id="6" name="Rectangle 5"/>
          <p:cNvSpPr/>
          <p:nvPr/>
        </p:nvSpPr>
        <p:spPr>
          <a:xfrm>
            <a:off x="7924800" y="6164263"/>
            <a:ext cx="6858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2" name="Group 9"/>
          <p:cNvGrpSpPr>
            <a:grpSpLocks/>
          </p:cNvGrpSpPr>
          <p:nvPr/>
        </p:nvGrpSpPr>
        <p:grpSpPr bwMode="auto">
          <a:xfrm>
            <a:off x="914400" y="5943600"/>
            <a:ext cx="7620000" cy="366713"/>
            <a:chOff x="942975" y="4398963"/>
            <a:chExt cx="7620000" cy="366712"/>
          </a:xfrm>
        </p:grpSpPr>
        <p:cxnSp>
          <p:nvCxnSpPr>
            <p:cNvPr id="15" name="Straight Connector 14"/>
            <p:cNvCxnSpPr/>
            <p:nvPr/>
          </p:nvCxnSpPr>
          <p:spPr>
            <a:xfrm flipV="1">
              <a:off x="942975" y="4572001"/>
              <a:ext cx="7620000" cy="11112"/>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pic>
          <p:nvPicPr>
            <p:cNvPr id="3089" name="Picture 2" descr="D:\SARIIN MEDEE\Hevleliin baga hural\2013.12\Information icon\3.jpg"/>
            <p:cNvPicPr>
              <a:picLocks noChangeAspect="1" noChangeArrowheads="1"/>
            </p:cNvPicPr>
            <p:nvPr/>
          </p:nvPicPr>
          <p:blipFill>
            <a:blip r:embed="rId4" cstate="print"/>
            <a:srcRect/>
            <a:stretch>
              <a:fillRect/>
            </a:stretch>
          </p:blipFill>
          <p:spPr bwMode="auto">
            <a:xfrm>
              <a:off x="4419600" y="4398963"/>
              <a:ext cx="533400" cy="366712"/>
            </a:xfrm>
            <a:prstGeom prst="rect">
              <a:avLst/>
            </a:prstGeom>
            <a:noFill/>
            <a:ln w="9525">
              <a:noFill/>
              <a:miter lim="800000"/>
              <a:headEnd/>
              <a:tailEnd/>
            </a:ln>
          </p:spPr>
        </p:pic>
      </p:grpSp>
      <p:graphicFrame>
        <p:nvGraphicFramePr>
          <p:cNvPr id="3078" name="Chart 11"/>
          <p:cNvGraphicFramePr>
            <a:graphicFrameLocks/>
          </p:cNvGraphicFramePr>
          <p:nvPr/>
        </p:nvGraphicFramePr>
        <p:xfrm>
          <a:off x="652463" y="1168400"/>
          <a:ext cx="4159250" cy="4673600"/>
        </p:xfrm>
        <a:graphic>
          <a:graphicData uri="http://schemas.openxmlformats.org/presentationml/2006/ole">
            <p:oleObj spid="_x0000_s29698" r:id="rId5" imgW="4157832" imgH="4669941" progId="Excel.Sheet.8">
              <p:embed/>
            </p:oleObj>
          </a:graphicData>
        </a:graphic>
      </p:graphicFrame>
      <p:graphicFrame>
        <p:nvGraphicFramePr>
          <p:cNvPr id="13" name="Chart 12"/>
          <p:cNvGraphicFramePr>
            <a:graphicFrameLocks/>
          </p:cNvGraphicFramePr>
          <p:nvPr/>
        </p:nvGraphicFramePr>
        <p:xfrm>
          <a:off x="4724400" y="1219200"/>
          <a:ext cx="4114800" cy="4724400"/>
        </p:xfrm>
        <a:graphic>
          <a:graphicData uri="http://schemas.openxmlformats.org/drawingml/2006/chart">
            <c:chart xmlns:c="http://schemas.openxmlformats.org/drawingml/2006/chart" xmlns:r="http://schemas.openxmlformats.org/officeDocument/2006/relationships" r:id="rId6"/>
          </a:graphicData>
        </a:graphic>
      </p:graphicFrame>
      <p:pic>
        <p:nvPicPr>
          <p:cNvPr id="3080" name="Picture 2" descr="C:\Users\User\Desktop\10_Dundgovi dem.jpg"/>
          <p:cNvPicPr>
            <a:picLocks noChangeAspect="1" noChangeArrowheads="1"/>
          </p:cNvPicPr>
          <p:nvPr/>
        </p:nvPicPr>
        <p:blipFill>
          <a:blip r:embed="rId7" cstate="print"/>
          <a:srcRect/>
          <a:stretch>
            <a:fillRect/>
          </a:stretch>
        </p:blipFill>
        <p:spPr bwMode="auto">
          <a:xfrm>
            <a:off x="-28575" y="0"/>
            <a:ext cx="9144000" cy="6858000"/>
          </a:xfrm>
          <a:prstGeom prst="rect">
            <a:avLst/>
          </a:prstGeom>
          <a:noFill/>
          <a:ln w="9525">
            <a:noFill/>
            <a:miter lim="800000"/>
            <a:headEnd/>
            <a:tailEnd/>
          </a:ln>
        </p:spPr>
      </p:pic>
      <p:pic>
        <p:nvPicPr>
          <p:cNvPr id="3081" name="Picture 9" descr="\\exchange_server\MCCT\RESTRICTED\1.ARCHIVE\10. Design_Logo\NSO_LOGO\logo_mgl.jpg"/>
          <p:cNvPicPr>
            <a:picLocks noChangeAspect="1" noChangeArrowheads="1"/>
          </p:cNvPicPr>
          <p:nvPr/>
        </p:nvPicPr>
        <p:blipFill>
          <a:blip r:embed="rId3" cstate="print"/>
          <a:srcRect/>
          <a:stretch>
            <a:fillRect/>
          </a:stretch>
        </p:blipFill>
        <p:spPr bwMode="auto">
          <a:xfrm>
            <a:off x="36513" y="228600"/>
            <a:ext cx="703262" cy="714375"/>
          </a:xfrm>
          <a:prstGeom prst="rect">
            <a:avLst/>
          </a:prstGeom>
          <a:noFill/>
          <a:ln w="9525">
            <a:noFill/>
            <a:miter lim="800000"/>
            <a:headEnd/>
            <a:tailEnd/>
          </a:ln>
        </p:spPr>
      </p:pic>
      <p:sp>
        <p:nvSpPr>
          <p:cNvPr id="17" name="Rectangle 4"/>
          <p:cNvSpPr txBox="1">
            <a:spLocks/>
          </p:cNvSpPr>
          <p:nvPr/>
        </p:nvSpPr>
        <p:spPr bwMode="auto">
          <a:xfrm>
            <a:off x="1143000" y="5316538"/>
            <a:ext cx="7539038" cy="1254125"/>
          </a:xfrm>
          <a:prstGeom prst="rect">
            <a:avLst/>
          </a:prstGeom>
          <a:noFill/>
          <a:ln w="9525">
            <a:noFill/>
            <a:miter lim="800000"/>
            <a:headEnd/>
            <a:tailEnd/>
          </a:ln>
        </p:spPr>
        <p:txBody>
          <a:bodyPr/>
          <a:lstStyle/>
          <a:p>
            <a:r>
              <a:rPr lang="en-US"/>
              <a:t>Аймгийн нийгмийн даатгалын сангийн орлого 2018 оны эхний 2 сарын байдлаар 4463.1 сая төгрөг, зарлага 4488.6 сая төгрөг болж, өмнөх оны мөн үеийнхээс орлого 143.1 сая төгрөгөөр буурч, зарлага 175 сая төгрөг буюу 4.1  хувиар өслөө. </a:t>
            </a:r>
          </a:p>
        </p:txBody>
      </p:sp>
      <p:sp>
        <p:nvSpPr>
          <p:cNvPr id="19" name="Rectangle 12"/>
          <p:cNvSpPr>
            <a:spLocks noChangeArrowheads="1"/>
          </p:cNvSpPr>
          <p:nvPr/>
        </p:nvSpPr>
        <p:spPr bwMode="auto">
          <a:xfrm>
            <a:off x="801688" y="525463"/>
            <a:ext cx="8342312" cy="400050"/>
          </a:xfrm>
          <a:prstGeom prst="rect">
            <a:avLst/>
          </a:prstGeom>
          <a:solidFill>
            <a:srgbClr val="996600"/>
          </a:solidFill>
          <a:ln w="9525">
            <a:noFill/>
            <a:miter lim="800000"/>
            <a:headEnd/>
            <a:tailEnd/>
          </a:ln>
        </p:spPr>
        <p:txBody>
          <a:bodyPr>
            <a:spAutoFit/>
          </a:bodyPr>
          <a:lstStyle/>
          <a:p>
            <a:pPr marL="514350" indent="-514350" algn="just" eaLnBrk="1" fontAlgn="auto" hangingPunct="1">
              <a:spcBef>
                <a:spcPct val="20000"/>
              </a:spcBef>
              <a:spcAft>
                <a:spcPts val="0"/>
              </a:spcAft>
              <a:buClr>
                <a:srgbClr val="F79646">
                  <a:lumMod val="50000"/>
                </a:srgbClr>
              </a:buClr>
              <a:buSzPct val="80000"/>
              <a:defRPr/>
            </a:pPr>
            <a:r>
              <a:rPr lang="mn-MN" sz="2000" b="1" kern="0" dirty="0">
                <a:solidFill>
                  <a:sysClr val="window" lastClr="FFFFFF"/>
                </a:solidFill>
                <a:latin typeface="Arial Unicode MS" pitchFamily="34" charset="-128"/>
                <a:ea typeface="Arial Unicode MS" pitchFamily="34" charset="-128"/>
                <a:cs typeface="Arial Unicode MS" pitchFamily="34" charset="-128"/>
              </a:rPr>
              <a:t>ХҮН АМ, НИЙГМИЙН ҮЗҮҮЛЭЛТ – Нийгмийн даатгал</a:t>
            </a:r>
          </a:p>
        </p:txBody>
      </p:sp>
      <p:sp>
        <p:nvSpPr>
          <p:cNvPr id="308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solidFill>
                <a:srgbClr val="000000"/>
              </a:solidFill>
            </a:endParaRPr>
          </a:p>
        </p:txBody>
      </p:sp>
      <p:sp>
        <p:nvSpPr>
          <p:cNvPr id="3085"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solidFill>
                <a:srgbClr val="000000"/>
              </a:solidFill>
            </a:endParaRPr>
          </a:p>
        </p:txBody>
      </p:sp>
      <p:graphicFrame>
        <p:nvGraphicFramePr>
          <p:cNvPr id="22" name="Chart 21"/>
          <p:cNvGraphicFramePr>
            <a:graphicFrameLocks/>
          </p:cNvGraphicFramePr>
          <p:nvPr/>
        </p:nvGraphicFramePr>
        <p:xfrm>
          <a:off x="914400" y="990600"/>
          <a:ext cx="3171825" cy="379095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3" name="Chart 22"/>
          <p:cNvGraphicFramePr>
            <a:graphicFrameLocks/>
          </p:cNvGraphicFramePr>
          <p:nvPr/>
        </p:nvGraphicFramePr>
        <p:xfrm>
          <a:off x="4876800" y="990600"/>
          <a:ext cx="3152775" cy="3962400"/>
        </p:xfrm>
        <a:graphic>
          <a:graphicData uri="http://schemas.openxmlformats.org/drawingml/2006/chart">
            <c:chart xmlns:c="http://schemas.openxmlformats.org/drawingml/2006/chart" xmlns:r="http://schemas.openxmlformats.org/officeDocument/2006/relationships" r:id="rId9"/>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down)">
                                      <p:cBhvr>
                                        <p:cTn id="7"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endParaRPr lang="en-US" smtClean="0"/>
          </a:p>
        </p:txBody>
      </p:sp>
      <p:sp>
        <p:nvSpPr>
          <p:cNvPr id="4099" name="Content Placeholder 2"/>
          <p:cNvSpPr>
            <a:spLocks noGrp="1"/>
          </p:cNvSpPr>
          <p:nvPr>
            <p:ph idx="1"/>
          </p:nvPr>
        </p:nvSpPr>
        <p:spPr/>
        <p:txBody>
          <a:bodyPr/>
          <a:lstStyle/>
          <a:p>
            <a:endParaRPr lang="en-US" smtClean="0"/>
          </a:p>
        </p:txBody>
      </p:sp>
      <p:pic>
        <p:nvPicPr>
          <p:cNvPr id="4100" name="Picture 2" descr="C:\Users\User\Desktop\10_Dundgovi dem.jpg"/>
          <p:cNvPicPr>
            <a:picLocks noChangeAspect="1" noChangeArrowheads="1"/>
          </p:cNvPicPr>
          <p:nvPr/>
        </p:nvPicPr>
        <p:blipFill>
          <a:blip r:embed="rId2" cstate="print"/>
          <a:srcRect/>
          <a:stretch>
            <a:fillRect/>
          </a:stretch>
        </p:blipFill>
        <p:spPr bwMode="auto">
          <a:xfrm>
            <a:off x="-28575" y="0"/>
            <a:ext cx="9144000" cy="6858000"/>
          </a:xfrm>
          <a:prstGeom prst="rect">
            <a:avLst/>
          </a:prstGeom>
          <a:noFill/>
          <a:ln w="9525">
            <a:noFill/>
            <a:miter lim="800000"/>
            <a:headEnd/>
            <a:tailEnd/>
          </a:ln>
        </p:spPr>
      </p:pic>
      <p:sp>
        <p:nvSpPr>
          <p:cNvPr id="5" name="Rectangle 12"/>
          <p:cNvSpPr>
            <a:spLocks noChangeArrowheads="1"/>
          </p:cNvSpPr>
          <p:nvPr/>
        </p:nvSpPr>
        <p:spPr bwMode="auto">
          <a:xfrm>
            <a:off x="801688" y="525463"/>
            <a:ext cx="8342312" cy="400050"/>
          </a:xfrm>
          <a:prstGeom prst="rect">
            <a:avLst/>
          </a:prstGeom>
          <a:solidFill>
            <a:srgbClr val="996600"/>
          </a:solidFill>
          <a:ln w="9525">
            <a:noFill/>
            <a:miter lim="800000"/>
            <a:headEnd/>
            <a:tailEnd/>
          </a:ln>
        </p:spPr>
        <p:txBody>
          <a:bodyPr>
            <a:spAutoFit/>
          </a:bodyPr>
          <a:lstStyle/>
          <a:p>
            <a:pPr marL="514350" indent="-514350" algn="just" eaLnBrk="1" fontAlgn="auto" hangingPunct="1">
              <a:spcBef>
                <a:spcPct val="20000"/>
              </a:spcBef>
              <a:spcAft>
                <a:spcPts val="0"/>
              </a:spcAft>
              <a:buClr>
                <a:srgbClr val="F79646">
                  <a:lumMod val="50000"/>
                </a:srgbClr>
              </a:buClr>
              <a:buSzPct val="80000"/>
              <a:defRPr/>
            </a:pPr>
            <a:r>
              <a:rPr lang="mn-MN" sz="2000" b="1" kern="0" dirty="0">
                <a:solidFill>
                  <a:sysClr val="window" lastClr="FFFFFF"/>
                </a:solidFill>
                <a:latin typeface="Arial Unicode MS" pitchFamily="34" charset="-128"/>
                <a:ea typeface="Arial Unicode MS" pitchFamily="34" charset="-128"/>
                <a:cs typeface="Arial Unicode MS" pitchFamily="34" charset="-128"/>
              </a:rPr>
              <a:t>ХҮН АМ, НИЙГМИЙН ҮЗҮҮЛЭЛТ – Нийгмийн даатгал</a:t>
            </a:r>
          </a:p>
        </p:txBody>
      </p:sp>
      <p:sp>
        <p:nvSpPr>
          <p:cNvPr id="4102" name="Rectangle 7"/>
          <p:cNvSpPr>
            <a:spLocks noChangeArrowheads="1"/>
          </p:cNvSpPr>
          <p:nvPr/>
        </p:nvSpPr>
        <p:spPr bwMode="auto">
          <a:xfrm>
            <a:off x="896938" y="4038600"/>
            <a:ext cx="7942262" cy="2308225"/>
          </a:xfrm>
          <a:prstGeom prst="rect">
            <a:avLst/>
          </a:prstGeom>
          <a:noFill/>
          <a:ln w="9525">
            <a:noFill/>
            <a:miter lim="800000"/>
            <a:headEnd/>
            <a:tailEnd/>
          </a:ln>
        </p:spPr>
        <p:txBody>
          <a:bodyPr>
            <a:spAutoFit/>
          </a:bodyPr>
          <a:lstStyle/>
          <a:p>
            <a:pPr algn="just"/>
            <a:r>
              <a:rPr lang="en-US"/>
              <a:t> 	Нийгмийн даатгалын сангаас олгосон тэтгэврийн хэмжээ 2018 оны эхний 2 сарын байдлаар  3961.6  сая төг болж, үүний 81.7 хувийг өндөр настны, 12.3 хувийг хөгжлийн бэрхшээлтэй иргэдийн, 2.7 хувийг тэжээгчээ алдсаны, 3.3 хувийг цэргийн тэтгэвэр эзэлж байна.  </a:t>
            </a:r>
          </a:p>
          <a:p>
            <a:pPr algn="just"/>
            <a:r>
              <a:rPr lang="en-US"/>
              <a:t>	Энэ оны эхний 2 сарын байдлаар тэтгэврийн даатгалын сангаас тэтгэвэр авагч 6639 хүн байна. Нийт тэтгэвэр авагчдын 80.7 хувь буюу 5356 хүн өндөр насны, 14.0 хувь буюу 931 хүн тахир дутуугийн, 3.5 хувь  буюу   234 хүн тэжээгчээ алдсаны, 1.8 хувь буюу 118 хүн нь цэргийн тэтгэвэр авагчид байна.</a:t>
            </a:r>
            <a:endParaRPr lang="en-US">
              <a:latin typeface="Arial" charset="0"/>
              <a:cs typeface="Times New Roman" pitchFamily="18" charset="0"/>
            </a:endParaRPr>
          </a:p>
        </p:txBody>
      </p:sp>
      <p:graphicFrame>
        <p:nvGraphicFramePr>
          <p:cNvPr id="11" name="Chart 10"/>
          <p:cNvGraphicFramePr>
            <a:graphicFrameLocks/>
          </p:cNvGraphicFramePr>
          <p:nvPr/>
        </p:nvGraphicFramePr>
        <p:xfrm>
          <a:off x="762000" y="990600"/>
          <a:ext cx="390525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nvGraphicFramePr>
        <p:xfrm>
          <a:off x="4953000" y="990600"/>
          <a:ext cx="4000500" cy="27432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endParaRPr lang="en-US" smtClean="0"/>
          </a:p>
        </p:txBody>
      </p:sp>
      <p:sp>
        <p:nvSpPr>
          <p:cNvPr id="5123" name="Content Placeholder 2"/>
          <p:cNvSpPr>
            <a:spLocks noGrp="1"/>
          </p:cNvSpPr>
          <p:nvPr>
            <p:ph idx="1"/>
          </p:nvPr>
        </p:nvSpPr>
        <p:spPr/>
        <p:txBody>
          <a:bodyPr/>
          <a:lstStyle/>
          <a:p>
            <a:endParaRPr lang="en-US" smtClean="0"/>
          </a:p>
        </p:txBody>
      </p:sp>
      <p:pic>
        <p:nvPicPr>
          <p:cNvPr id="5124" name="Picture 2" descr="C:\Users\User\Desktop\10_Dundgovi dem.jpg"/>
          <p:cNvPicPr>
            <a:picLocks noChangeAspect="1" noChangeArrowheads="1"/>
          </p:cNvPicPr>
          <p:nvPr/>
        </p:nvPicPr>
        <p:blipFill>
          <a:blip r:embed="rId2" cstate="print"/>
          <a:srcRect/>
          <a:stretch>
            <a:fillRect/>
          </a:stretch>
        </p:blipFill>
        <p:spPr bwMode="auto">
          <a:xfrm>
            <a:off x="0" y="-114300"/>
            <a:ext cx="9296400" cy="6972300"/>
          </a:xfrm>
          <a:prstGeom prst="rect">
            <a:avLst/>
          </a:prstGeom>
          <a:noFill/>
          <a:ln w="9525">
            <a:noFill/>
            <a:miter lim="800000"/>
            <a:headEnd/>
            <a:tailEnd/>
          </a:ln>
        </p:spPr>
      </p:pic>
      <p:sp>
        <p:nvSpPr>
          <p:cNvPr id="5125" name="Rectangle 12"/>
          <p:cNvSpPr txBox="1">
            <a:spLocks noChangeArrowheads="1"/>
          </p:cNvSpPr>
          <p:nvPr/>
        </p:nvSpPr>
        <p:spPr bwMode="auto">
          <a:xfrm>
            <a:off x="838200" y="495300"/>
            <a:ext cx="8305800" cy="400050"/>
          </a:xfrm>
          <a:prstGeom prst="rect">
            <a:avLst/>
          </a:prstGeom>
          <a:solidFill>
            <a:srgbClr val="996600"/>
          </a:solidFill>
          <a:ln w="9525">
            <a:noFill/>
            <a:miter lim="800000"/>
            <a:headEnd/>
            <a:tailEnd/>
          </a:ln>
        </p:spPr>
        <p:txBody>
          <a:bodyPr anchor="ctr">
            <a:spAutoFit/>
          </a:bodyPr>
          <a:lstStyle/>
          <a:p>
            <a:pPr marL="514350" indent="-514350" algn="just">
              <a:spcBef>
                <a:spcPct val="20000"/>
              </a:spcBef>
              <a:buClr>
                <a:srgbClr val="984807"/>
              </a:buClr>
              <a:buSzPct val="80000"/>
            </a:pPr>
            <a:r>
              <a:rPr lang="mn-MN" altLang="en-US" sz="2000" b="1">
                <a:solidFill>
                  <a:srgbClr val="FFFFFF"/>
                </a:solidFill>
                <a:latin typeface="Arial Unicode MS" pitchFamily="34" charset="-128"/>
                <a:ea typeface="Arial Unicode MS" pitchFamily="34" charset="-128"/>
                <a:cs typeface="Arial Unicode MS" pitchFamily="34" charset="-128"/>
              </a:rPr>
              <a:t> ЭДИЙН ЗАСГИЙН ҮЗҮҮЛЭЛТ – Хөдөө аж ахуй</a:t>
            </a:r>
          </a:p>
        </p:txBody>
      </p:sp>
      <p:sp>
        <p:nvSpPr>
          <p:cNvPr id="5126" name="Rectangle 6"/>
          <p:cNvSpPr>
            <a:spLocks noChangeArrowheads="1"/>
          </p:cNvSpPr>
          <p:nvPr/>
        </p:nvSpPr>
        <p:spPr bwMode="auto">
          <a:xfrm>
            <a:off x="838200" y="4648200"/>
            <a:ext cx="8305800" cy="1477963"/>
          </a:xfrm>
          <a:prstGeom prst="rect">
            <a:avLst/>
          </a:prstGeom>
          <a:noFill/>
          <a:ln w="9525">
            <a:noFill/>
            <a:miter lim="800000"/>
            <a:headEnd/>
            <a:tailEnd/>
          </a:ln>
        </p:spPr>
        <p:txBody>
          <a:bodyPr>
            <a:spAutoFit/>
          </a:bodyPr>
          <a:lstStyle/>
          <a:p>
            <a:pPr algn="just">
              <a:lnSpc>
                <a:spcPct val="150000"/>
              </a:lnSpc>
            </a:pPr>
            <a:r>
              <a:rPr lang="en-US" sz="2000"/>
              <a:t>Аймгийн хэмжээнд энэ оны 3 сарын 1 ны байдлаар 3556 толгой мал хорогдоод байна. Үүний 8.4 </a:t>
            </a:r>
            <a:r>
              <a:rPr lang="mn-MN" sz="2000"/>
              <a:t>хувь буюу 300 адуу, 13</a:t>
            </a:r>
            <a:r>
              <a:rPr lang="en-US" sz="2000"/>
              <a:t>.</a:t>
            </a:r>
            <a:r>
              <a:rPr lang="mn-MN" sz="2000"/>
              <a:t>6 хувь буюу 483 үхэр, 27</a:t>
            </a:r>
            <a:r>
              <a:rPr lang="en-US" sz="2000"/>
              <a:t>.</a:t>
            </a:r>
            <a:r>
              <a:rPr lang="mn-MN" sz="2000"/>
              <a:t>6 хувь</a:t>
            </a:r>
            <a:r>
              <a:rPr lang="en-US" sz="2000"/>
              <a:t> 983 </a:t>
            </a:r>
            <a:r>
              <a:rPr lang="mn-MN" sz="2000"/>
              <a:t>ямаа,  50,2 хувь буюу 1786</a:t>
            </a:r>
            <a:r>
              <a:rPr lang="en-US" sz="2000"/>
              <a:t> хувийг хонь эзэлж байна</a:t>
            </a:r>
            <a:endParaRPr lang="en-US" sz="2000">
              <a:latin typeface="Times New Roman" pitchFamily="18" charset="0"/>
              <a:cs typeface="Times New Roman" pitchFamily="18" charset="0"/>
            </a:endParaRPr>
          </a:p>
        </p:txBody>
      </p:sp>
      <p:graphicFrame>
        <p:nvGraphicFramePr>
          <p:cNvPr id="9" name="Chart 8"/>
          <p:cNvGraphicFramePr/>
          <p:nvPr/>
        </p:nvGraphicFramePr>
        <p:xfrm>
          <a:off x="990600" y="1066800"/>
          <a:ext cx="7924800" cy="3352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endParaRPr lang="en-US" smtClean="0"/>
          </a:p>
        </p:txBody>
      </p:sp>
      <p:sp>
        <p:nvSpPr>
          <p:cNvPr id="5123" name="Content Placeholder 2"/>
          <p:cNvSpPr>
            <a:spLocks noGrp="1"/>
          </p:cNvSpPr>
          <p:nvPr>
            <p:ph idx="1"/>
          </p:nvPr>
        </p:nvSpPr>
        <p:spPr/>
        <p:txBody>
          <a:bodyPr/>
          <a:lstStyle/>
          <a:p>
            <a:endParaRPr lang="en-US" smtClean="0"/>
          </a:p>
        </p:txBody>
      </p:sp>
      <p:pic>
        <p:nvPicPr>
          <p:cNvPr id="5124" name="Picture 2" descr="C:\Users\User\Desktop\10_Dundgovi dem.jpg"/>
          <p:cNvPicPr>
            <a:picLocks noChangeAspect="1" noChangeArrowheads="1"/>
          </p:cNvPicPr>
          <p:nvPr/>
        </p:nvPicPr>
        <p:blipFill>
          <a:blip r:embed="rId2" cstate="print"/>
          <a:srcRect/>
          <a:stretch>
            <a:fillRect/>
          </a:stretch>
        </p:blipFill>
        <p:spPr bwMode="auto">
          <a:xfrm>
            <a:off x="0" y="-114300"/>
            <a:ext cx="9296400" cy="6972300"/>
          </a:xfrm>
          <a:prstGeom prst="rect">
            <a:avLst/>
          </a:prstGeom>
          <a:noFill/>
          <a:ln w="9525">
            <a:noFill/>
            <a:miter lim="800000"/>
            <a:headEnd/>
            <a:tailEnd/>
          </a:ln>
        </p:spPr>
      </p:pic>
      <p:sp>
        <p:nvSpPr>
          <p:cNvPr id="5125" name="Rectangle 12"/>
          <p:cNvSpPr txBox="1">
            <a:spLocks noChangeArrowheads="1"/>
          </p:cNvSpPr>
          <p:nvPr/>
        </p:nvSpPr>
        <p:spPr bwMode="auto">
          <a:xfrm>
            <a:off x="838200" y="495300"/>
            <a:ext cx="8305800" cy="400050"/>
          </a:xfrm>
          <a:prstGeom prst="rect">
            <a:avLst/>
          </a:prstGeom>
          <a:solidFill>
            <a:srgbClr val="996600"/>
          </a:solidFill>
          <a:ln w="9525">
            <a:noFill/>
            <a:miter lim="800000"/>
            <a:headEnd/>
            <a:tailEnd/>
          </a:ln>
        </p:spPr>
        <p:txBody>
          <a:bodyPr anchor="ctr">
            <a:spAutoFit/>
          </a:bodyPr>
          <a:lstStyle/>
          <a:p>
            <a:pPr marL="514350" indent="-514350" algn="just">
              <a:spcBef>
                <a:spcPct val="20000"/>
              </a:spcBef>
              <a:buClr>
                <a:srgbClr val="984807"/>
              </a:buClr>
              <a:buSzPct val="80000"/>
            </a:pPr>
            <a:r>
              <a:rPr lang="mn-MN" altLang="en-US" sz="2000" b="1">
                <a:solidFill>
                  <a:srgbClr val="FFFFFF"/>
                </a:solidFill>
                <a:latin typeface="Arial Unicode MS" pitchFamily="34" charset="-128"/>
                <a:ea typeface="Arial Unicode MS" pitchFamily="34" charset="-128"/>
                <a:cs typeface="Arial Unicode MS" pitchFamily="34" charset="-128"/>
              </a:rPr>
              <a:t> ЭДИЙН ЗАСГИЙН ҮЗҮҮЛЭЛТ – Хөдөө аж ахуй</a:t>
            </a:r>
          </a:p>
        </p:txBody>
      </p:sp>
      <p:graphicFrame>
        <p:nvGraphicFramePr>
          <p:cNvPr id="9" name="Chart 8"/>
          <p:cNvGraphicFramePr/>
          <p:nvPr/>
        </p:nvGraphicFramePr>
        <p:xfrm>
          <a:off x="990600" y="1066800"/>
          <a:ext cx="7924800" cy="3352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 xmlns:p14="http://schemas.microsoft.com/office/powerpoint/2010/main" val="3275559891"/>
              </p:ext>
            </p:extLst>
          </p:nvPr>
        </p:nvGraphicFramePr>
        <p:xfrm>
          <a:off x="1066800" y="1676400"/>
          <a:ext cx="4220308"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p:cNvGraphicFramePr>
          <p:nvPr>
            <p:extLst>
              <p:ext uri="{D42A27DB-BD31-4B8C-83A1-F6EECF244321}">
                <p14:modId xmlns="" xmlns:p14="http://schemas.microsoft.com/office/powerpoint/2010/main" val="1909843481"/>
              </p:ext>
            </p:extLst>
          </p:nvPr>
        </p:nvGraphicFramePr>
        <p:xfrm>
          <a:off x="5638800" y="1447800"/>
          <a:ext cx="2720005" cy="2942281"/>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p:cNvSpPr/>
          <p:nvPr/>
        </p:nvSpPr>
        <p:spPr>
          <a:xfrm>
            <a:off x="1143000" y="4876800"/>
            <a:ext cx="7696200" cy="1569660"/>
          </a:xfrm>
          <a:prstGeom prst="rect">
            <a:avLst/>
          </a:prstGeom>
        </p:spPr>
        <p:txBody>
          <a:bodyPr wrap="square">
            <a:spAutoFit/>
          </a:bodyPr>
          <a:lstStyle/>
          <a:p>
            <a:pPr algn="just"/>
            <a:r>
              <a:rPr lang="mn-MN" sz="1200" dirty="0" smtClean="0">
                <a:latin typeface="Arial" panose="020B0604020202020204" pitchFamily="34" charset="0"/>
                <a:cs typeface="Arial" panose="020B0604020202020204" pitchFamily="34" charset="0"/>
              </a:rPr>
              <a:t>Санхүү, төрийн сангийн хэлтсийн мэдээгээр 2018 оны </a:t>
            </a:r>
            <a:r>
              <a:rPr lang="en-US" sz="1200" dirty="0" smtClean="0">
                <a:latin typeface="Arial" panose="020B0604020202020204" pitchFamily="34" charset="0"/>
                <a:cs typeface="Arial" panose="020B0604020202020204" pitchFamily="34" charset="0"/>
              </a:rPr>
              <a:t>  2</a:t>
            </a:r>
            <a:r>
              <a:rPr lang="mn-MN" sz="1200" dirty="0" smtClean="0">
                <a:latin typeface="Arial" panose="020B0604020202020204" pitchFamily="34" charset="0"/>
                <a:cs typeface="Arial" panose="020B0604020202020204" pitchFamily="34" charset="0"/>
              </a:rPr>
              <a:t>-р сарын  байдлаар орон нутгийн төсвийн орлогын </a:t>
            </a:r>
            <a:r>
              <a:rPr lang="en-US" sz="1200" dirty="0" smtClean="0">
                <a:latin typeface="Arial" panose="020B0604020202020204" pitchFamily="34" charset="0"/>
                <a:cs typeface="Arial" panose="020B0604020202020204" pitchFamily="34" charset="0"/>
              </a:rPr>
              <a:t>  </a:t>
            </a:r>
            <a:r>
              <a:rPr lang="mn-MN" sz="1200" dirty="0" smtClean="0">
                <a:latin typeface="Arial" panose="020B0604020202020204" pitchFamily="34" charset="0"/>
                <a:cs typeface="Arial" panose="020B0604020202020204" pitchFamily="34" charset="0"/>
              </a:rPr>
              <a:t>төлөвлөгөөний биелэлт </a:t>
            </a:r>
            <a:r>
              <a:rPr lang="en-US" sz="1200" dirty="0" smtClean="0">
                <a:latin typeface="Arial" panose="020B0604020202020204" pitchFamily="34" charset="0"/>
                <a:cs typeface="Arial" panose="020B0604020202020204" pitchFamily="34" charset="0"/>
              </a:rPr>
              <a:t>36.7</a:t>
            </a:r>
            <a:r>
              <a:rPr lang="mn-MN" sz="1200" dirty="0" smtClean="0">
                <a:latin typeface="Arial" panose="020B0604020202020204" pitchFamily="34" charset="0"/>
                <a:cs typeface="Arial" panose="020B0604020202020204" pitchFamily="34" charset="0"/>
              </a:rPr>
              <a:t> хувьтай буюу </a:t>
            </a:r>
            <a:r>
              <a:rPr lang="en-US" sz="1200" dirty="0" smtClean="0">
                <a:latin typeface="Arial" panose="020B0604020202020204" pitchFamily="34" charset="0"/>
                <a:cs typeface="Arial" panose="020B0604020202020204" pitchFamily="34" charset="0"/>
              </a:rPr>
              <a:t>915.3</a:t>
            </a:r>
            <a:r>
              <a:rPr lang="mn-MN" sz="1200" dirty="0" smtClean="0">
                <a:latin typeface="Arial" panose="020B0604020202020204" pitchFamily="34" charset="0"/>
                <a:cs typeface="Arial" panose="020B0604020202020204" pitchFamily="34" charset="0"/>
              </a:rPr>
              <a:t> сая төгрөгийн гүйцэтгэлтэй байна. Үүнээс гадна улсын төвлөрсөн төсөвт оруулбал зохих орлогын төлөвлөгөө 138</a:t>
            </a:r>
            <a:r>
              <a:rPr lang="en-US" sz="1200" dirty="0" smtClean="0">
                <a:latin typeface="Arial" panose="020B0604020202020204" pitchFamily="34" charset="0"/>
                <a:cs typeface="Arial" panose="020B0604020202020204" pitchFamily="34" charset="0"/>
              </a:rPr>
              <a:t>.7</a:t>
            </a:r>
            <a:r>
              <a:rPr lang="mn-MN" sz="1200" dirty="0" smtClean="0">
                <a:latin typeface="Arial" panose="020B0604020202020204" pitchFamily="34" charset="0"/>
                <a:cs typeface="Arial" panose="020B0604020202020204" pitchFamily="34" charset="0"/>
              </a:rPr>
              <a:t> хувьтай буюу 148.</a:t>
            </a:r>
            <a:r>
              <a:rPr lang="en-US" sz="1200" dirty="0" smtClean="0">
                <a:latin typeface="Arial" panose="020B0604020202020204" pitchFamily="34" charset="0"/>
                <a:cs typeface="Arial" panose="020B0604020202020204" pitchFamily="34" charset="0"/>
              </a:rPr>
              <a:t>7</a:t>
            </a:r>
            <a:r>
              <a:rPr lang="mn-MN" sz="1200" dirty="0" smtClean="0">
                <a:latin typeface="Arial" panose="020B0604020202020204" pitchFamily="34" charset="0"/>
                <a:cs typeface="Arial" panose="020B0604020202020204" pitchFamily="34" charset="0"/>
              </a:rPr>
              <a:t> сая төгрөгийн орлогыг улсын төвлөрсөн төсөвт оруулаад байна. Улсын болон орон нутгийн төсөвт нийт дүнгээр </a:t>
            </a:r>
            <a:r>
              <a:rPr lang="en-US" sz="1200" dirty="0" smtClean="0">
                <a:latin typeface="Arial" panose="020B0604020202020204" pitchFamily="34" charset="0"/>
                <a:cs typeface="Arial" panose="020B0604020202020204" pitchFamily="34" charset="0"/>
              </a:rPr>
              <a:t>1063.</a:t>
            </a:r>
            <a:r>
              <a:rPr lang="mn-MN" sz="1200" dirty="0" smtClean="0">
                <a:latin typeface="Arial" panose="020B0604020202020204" pitchFamily="34" charset="0"/>
                <a:cs typeface="Arial" panose="020B0604020202020204" pitchFamily="34" charset="0"/>
              </a:rPr>
              <a:t>9 сая төгрөгийн орлого оруулж, аймгийн дүнгээр орлогын төлөвлөгөөний биелэлт </a:t>
            </a:r>
            <a:r>
              <a:rPr lang="en-US" sz="1200" dirty="0" smtClean="0">
                <a:latin typeface="Arial" panose="020B0604020202020204" pitchFamily="34" charset="0"/>
                <a:cs typeface="Arial" panose="020B0604020202020204" pitchFamily="34" charset="0"/>
              </a:rPr>
              <a:t>40.9</a:t>
            </a:r>
            <a:r>
              <a:rPr lang="mn-MN" sz="1200" dirty="0" smtClean="0">
                <a:latin typeface="Arial" panose="020B0604020202020204" pitchFamily="34" charset="0"/>
                <a:cs typeface="Arial" panose="020B0604020202020204" pitchFamily="34" charset="0"/>
              </a:rPr>
              <a:t> хувьтай байна.</a:t>
            </a:r>
            <a:endParaRPr lang="en-US" sz="1200" dirty="0" smtClean="0">
              <a:latin typeface="Arial" panose="020B0604020202020204" pitchFamily="34" charset="0"/>
              <a:cs typeface="Arial" panose="020B0604020202020204" pitchFamily="34" charset="0"/>
            </a:endParaRPr>
          </a:p>
          <a:p>
            <a:pPr algn="just"/>
            <a:r>
              <a:rPr lang="mn-MN" sz="1200" dirty="0" smtClean="0">
                <a:latin typeface="Arial" panose="020B0604020202020204" pitchFamily="34" charset="0"/>
                <a:cs typeface="Arial" panose="020B0604020202020204" pitchFamily="34" charset="0"/>
              </a:rPr>
              <a:t>Тусламжийн орлогыг оруулан тооцсоноор аймгийн хэмжээний нийт орлого ба тусламж  6740.</a:t>
            </a:r>
            <a:r>
              <a:rPr lang="en-US" sz="1200" dirty="0" smtClean="0">
                <a:latin typeface="Arial" panose="020B0604020202020204" pitchFamily="34" charset="0"/>
                <a:cs typeface="Arial" panose="020B0604020202020204" pitchFamily="34" charset="0"/>
              </a:rPr>
              <a:t>8</a:t>
            </a:r>
            <a:r>
              <a:rPr lang="mn-MN" sz="1200" dirty="0" smtClean="0">
                <a:latin typeface="Arial" panose="020B0604020202020204" pitchFamily="34" charset="0"/>
                <a:cs typeface="Arial" panose="020B0604020202020204" pitchFamily="34" charset="0"/>
              </a:rPr>
              <a:t> сая төгрөг болж, төлөвлөгөөний биел‎элт  8</a:t>
            </a:r>
            <a:r>
              <a:rPr lang="en-US" sz="1200" dirty="0" smtClean="0">
                <a:latin typeface="Arial" panose="020B0604020202020204" pitchFamily="34" charset="0"/>
                <a:cs typeface="Arial" panose="020B0604020202020204" pitchFamily="34" charset="0"/>
              </a:rPr>
              <a:t>1</a:t>
            </a:r>
            <a:r>
              <a:rPr lang="mn-MN" sz="1200" dirty="0" smtClean="0">
                <a:latin typeface="Arial" panose="020B0604020202020204" pitchFamily="34" charset="0"/>
                <a:cs typeface="Arial" panose="020B0604020202020204" pitchFamily="34" charset="0"/>
              </a:rPr>
              <a:t> хувьтай байна. </a:t>
            </a:r>
            <a:endParaRPr lang="en-US" sz="1200" dirty="0">
              <a:solidFill>
                <a:srgbClr val="002060"/>
              </a:solidFill>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endParaRPr lang="en-US" smtClean="0"/>
          </a:p>
        </p:txBody>
      </p:sp>
      <p:sp>
        <p:nvSpPr>
          <p:cNvPr id="5123" name="Content Placeholder 2"/>
          <p:cNvSpPr>
            <a:spLocks noGrp="1"/>
          </p:cNvSpPr>
          <p:nvPr>
            <p:ph idx="1"/>
          </p:nvPr>
        </p:nvSpPr>
        <p:spPr/>
        <p:txBody>
          <a:bodyPr/>
          <a:lstStyle/>
          <a:p>
            <a:endParaRPr lang="en-US" smtClean="0"/>
          </a:p>
        </p:txBody>
      </p:sp>
      <p:pic>
        <p:nvPicPr>
          <p:cNvPr id="5124" name="Picture 2" descr="C:\Users\User\Desktop\10_Dundgovi dem.jpg"/>
          <p:cNvPicPr>
            <a:picLocks noChangeAspect="1" noChangeArrowheads="1"/>
          </p:cNvPicPr>
          <p:nvPr/>
        </p:nvPicPr>
        <p:blipFill>
          <a:blip r:embed="rId2" cstate="print"/>
          <a:srcRect/>
          <a:stretch>
            <a:fillRect/>
          </a:stretch>
        </p:blipFill>
        <p:spPr bwMode="auto">
          <a:xfrm>
            <a:off x="0" y="0"/>
            <a:ext cx="9296400" cy="6972300"/>
          </a:xfrm>
          <a:prstGeom prst="rect">
            <a:avLst/>
          </a:prstGeom>
          <a:noFill/>
          <a:ln w="9525">
            <a:noFill/>
            <a:miter lim="800000"/>
            <a:headEnd/>
            <a:tailEnd/>
          </a:ln>
        </p:spPr>
      </p:pic>
      <p:sp>
        <p:nvSpPr>
          <p:cNvPr id="5125" name="Rectangle 12"/>
          <p:cNvSpPr txBox="1">
            <a:spLocks noChangeArrowheads="1"/>
          </p:cNvSpPr>
          <p:nvPr/>
        </p:nvSpPr>
        <p:spPr bwMode="auto">
          <a:xfrm>
            <a:off x="838200" y="495300"/>
            <a:ext cx="8305800" cy="400050"/>
          </a:xfrm>
          <a:prstGeom prst="rect">
            <a:avLst/>
          </a:prstGeom>
          <a:solidFill>
            <a:srgbClr val="996600"/>
          </a:solidFill>
          <a:ln w="9525">
            <a:noFill/>
            <a:miter lim="800000"/>
            <a:headEnd/>
            <a:tailEnd/>
          </a:ln>
        </p:spPr>
        <p:txBody>
          <a:bodyPr anchor="ctr">
            <a:spAutoFit/>
          </a:bodyPr>
          <a:lstStyle/>
          <a:p>
            <a:pPr marL="514350" indent="-514350" algn="just">
              <a:spcBef>
                <a:spcPct val="20000"/>
              </a:spcBef>
              <a:buClr>
                <a:srgbClr val="984807"/>
              </a:buClr>
              <a:buSzPct val="80000"/>
            </a:pPr>
            <a:r>
              <a:rPr lang="mn-MN" altLang="en-US" sz="2000" b="1">
                <a:solidFill>
                  <a:srgbClr val="FFFFFF"/>
                </a:solidFill>
                <a:latin typeface="Arial Unicode MS" pitchFamily="34" charset="-128"/>
                <a:ea typeface="Arial Unicode MS" pitchFamily="34" charset="-128"/>
                <a:cs typeface="Arial Unicode MS" pitchFamily="34" charset="-128"/>
              </a:rPr>
              <a:t> ЭДИЙН ЗАСГИЙН ҮЗҮҮЛЭЛТ – Хөдөө аж ахуй</a:t>
            </a:r>
          </a:p>
        </p:txBody>
      </p:sp>
      <p:graphicFrame>
        <p:nvGraphicFramePr>
          <p:cNvPr id="9" name="Chart 8"/>
          <p:cNvGraphicFramePr/>
          <p:nvPr/>
        </p:nvGraphicFramePr>
        <p:xfrm>
          <a:off x="990600" y="1066800"/>
          <a:ext cx="7924800" cy="3352800"/>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p:cNvSpPr/>
          <p:nvPr/>
        </p:nvSpPr>
        <p:spPr>
          <a:xfrm>
            <a:off x="2209800" y="1066800"/>
            <a:ext cx="5064369"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a:solidFill>
                  <a:srgbClr val="1F497D">
                    <a:lumMod val="75000"/>
                  </a:srgbClr>
                </a:solidFill>
                <a:latin typeface="Arial Unicode MS" pitchFamily="34" charset="-128"/>
                <a:ea typeface="Arial Unicode MS" pitchFamily="34" charset="-128"/>
                <a:cs typeface="Arial Unicode MS" pitchFamily="34" charset="-128"/>
              </a:rPr>
              <a:t>ЭДИЙН ЗАСГИЙН ҮЗҮҮЛЭЛТ</a:t>
            </a: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 Банк</a:t>
            </a:r>
            <a:endParaRPr lang="mn-MN" b="1" kern="0" dirty="0">
              <a:solidFill>
                <a:srgbClr val="1F497D">
                  <a:lumMod val="75000"/>
                </a:srgbClr>
              </a:solidFill>
              <a:latin typeface="Arial Unicode MS" pitchFamily="34" charset="-128"/>
              <a:ea typeface="Arial Unicode MS" pitchFamily="34" charset="-128"/>
              <a:cs typeface="Arial Unicode MS" pitchFamily="34" charset="-128"/>
            </a:endParaRPr>
          </a:p>
        </p:txBody>
      </p:sp>
      <p:graphicFrame>
        <p:nvGraphicFramePr>
          <p:cNvPr id="13" name="Chart 12"/>
          <p:cNvGraphicFramePr>
            <a:graphicFrameLocks/>
          </p:cNvGraphicFramePr>
          <p:nvPr>
            <p:extLst>
              <p:ext uri="{D42A27DB-BD31-4B8C-83A1-F6EECF244321}">
                <p14:modId xmlns="" xmlns:p14="http://schemas.microsoft.com/office/powerpoint/2010/main" val="776523532"/>
              </p:ext>
            </p:extLst>
          </p:nvPr>
        </p:nvGraphicFramePr>
        <p:xfrm>
          <a:off x="2250831" y="1485252"/>
          <a:ext cx="4853354"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4" name="Rectangle 13"/>
          <p:cNvSpPr/>
          <p:nvPr/>
        </p:nvSpPr>
        <p:spPr>
          <a:xfrm>
            <a:off x="1143000" y="4495800"/>
            <a:ext cx="7772400" cy="1292662"/>
          </a:xfrm>
          <a:prstGeom prst="rect">
            <a:avLst/>
          </a:prstGeom>
        </p:spPr>
        <p:txBody>
          <a:bodyPr wrap="square">
            <a:spAutoFit/>
          </a:bodyPr>
          <a:lstStyle/>
          <a:p>
            <a:r>
              <a:rPr lang="mn-MN" sz="1200" dirty="0" smtClean="0">
                <a:latin typeface="Arial" panose="020B0604020202020204" pitchFamily="34" charset="0"/>
                <a:cs typeface="Arial" panose="020B0604020202020204" pitchFamily="34" charset="0"/>
              </a:rPr>
              <a:t>Банкны зээлийн үлдэгдэл өмнөх оны мөн үеэс  11.9 хувиар өсч 102080.7 сая төгрөг болжээ. Үүнээс анхаарал хандуулах зээл 1004.8 сая төгрөг, чанаргүй зээл 623.4 сая төгрөгийн үлдэгдэлтэй болж өмнөх оны мөн үеэс анхаарал хандуулах зээл 13.8 хувиар буурч, чанаргүй зээл 0.4 хувиар өссөн байна. Нийт зээлийн үлдэгдлийн 1,6 хувийг анхаарал хандуулах ба чанаргүй зээл эзэлж байна. Иргэдийн хувийн хадгаламж  өмнөх оны мөн үеэс 23.2 хувиар өсч 39474.3 сая төгрөг болов.</a:t>
            </a:r>
          </a:p>
          <a:p>
            <a:endParaRPr lang="mn-MN"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endParaRPr lang="en-US" smtClean="0"/>
          </a:p>
        </p:txBody>
      </p:sp>
      <p:sp>
        <p:nvSpPr>
          <p:cNvPr id="5123" name="Content Placeholder 2"/>
          <p:cNvSpPr>
            <a:spLocks noGrp="1"/>
          </p:cNvSpPr>
          <p:nvPr>
            <p:ph idx="1"/>
          </p:nvPr>
        </p:nvSpPr>
        <p:spPr/>
        <p:txBody>
          <a:bodyPr/>
          <a:lstStyle/>
          <a:p>
            <a:endParaRPr lang="en-US" smtClean="0"/>
          </a:p>
        </p:txBody>
      </p:sp>
      <p:pic>
        <p:nvPicPr>
          <p:cNvPr id="5124" name="Picture 2" descr="C:\Users\User\Desktop\10_Dundgovi dem.jpg"/>
          <p:cNvPicPr>
            <a:picLocks noChangeAspect="1" noChangeArrowheads="1"/>
          </p:cNvPicPr>
          <p:nvPr/>
        </p:nvPicPr>
        <p:blipFill>
          <a:blip r:embed="rId2" cstate="print"/>
          <a:srcRect/>
          <a:stretch>
            <a:fillRect/>
          </a:stretch>
        </p:blipFill>
        <p:spPr bwMode="auto">
          <a:xfrm>
            <a:off x="0" y="0"/>
            <a:ext cx="9296400" cy="6972300"/>
          </a:xfrm>
          <a:prstGeom prst="rect">
            <a:avLst/>
          </a:prstGeom>
          <a:noFill/>
          <a:ln w="9525">
            <a:noFill/>
            <a:miter lim="800000"/>
            <a:headEnd/>
            <a:tailEnd/>
          </a:ln>
        </p:spPr>
      </p:pic>
      <p:sp>
        <p:nvSpPr>
          <p:cNvPr id="5125" name="Rectangle 12"/>
          <p:cNvSpPr txBox="1">
            <a:spLocks noChangeArrowheads="1"/>
          </p:cNvSpPr>
          <p:nvPr/>
        </p:nvSpPr>
        <p:spPr bwMode="auto">
          <a:xfrm>
            <a:off x="838200" y="495300"/>
            <a:ext cx="8305800" cy="400050"/>
          </a:xfrm>
          <a:prstGeom prst="rect">
            <a:avLst/>
          </a:prstGeom>
          <a:solidFill>
            <a:srgbClr val="996600"/>
          </a:solidFill>
          <a:ln w="9525">
            <a:noFill/>
            <a:miter lim="800000"/>
            <a:headEnd/>
            <a:tailEnd/>
          </a:ln>
        </p:spPr>
        <p:txBody>
          <a:bodyPr anchor="ctr">
            <a:spAutoFit/>
          </a:bodyPr>
          <a:lstStyle/>
          <a:p>
            <a:pPr marL="514350" indent="-514350" algn="just">
              <a:spcBef>
                <a:spcPct val="20000"/>
              </a:spcBef>
              <a:buClr>
                <a:srgbClr val="984807"/>
              </a:buClr>
              <a:buSzPct val="80000"/>
            </a:pPr>
            <a:r>
              <a:rPr lang="mn-MN" altLang="en-US" sz="2000" b="1">
                <a:solidFill>
                  <a:srgbClr val="FFFFFF"/>
                </a:solidFill>
                <a:latin typeface="Arial Unicode MS" pitchFamily="34" charset="-128"/>
                <a:ea typeface="Arial Unicode MS" pitchFamily="34" charset="-128"/>
                <a:cs typeface="Arial Unicode MS" pitchFamily="34" charset="-128"/>
              </a:rPr>
              <a:t> ЭДИЙН ЗАСГИЙН ҮЗҮҮЛЭЛТ – Хөдөө аж ахуй</a:t>
            </a:r>
          </a:p>
        </p:txBody>
      </p:sp>
      <p:graphicFrame>
        <p:nvGraphicFramePr>
          <p:cNvPr id="9" name="Chart 8"/>
          <p:cNvGraphicFramePr/>
          <p:nvPr/>
        </p:nvGraphicFramePr>
        <p:xfrm>
          <a:off x="990600" y="1066800"/>
          <a:ext cx="7924800" cy="3352800"/>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p:cNvSpPr/>
          <p:nvPr/>
        </p:nvSpPr>
        <p:spPr>
          <a:xfrm>
            <a:off x="1219200" y="5410200"/>
            <a:ext cx="7772400" cy="738664"/>
          </a:xfrm>
          <a:prstGeom prst="rect">
            <a:avLst/>
          </a:prstGeom>
        </p:spPr>
        <p:txBody>
          <a:bodyPr wrap="square">
            <a:spAutoFit/>
          </a:bodyPr>
          <a:lstStyle/>
          <a:p>
            <a:r>
              <a:rPr lang="mn-MN" sz="1200" dirty="0" smtClean="0">
                <a:latin typeface="Arial" panose="020B0604020202020204" pitchFamily="34" charset="0"/>
                <a:cs typeface="Arial" panose="020B0604020202020204" pitchFamily="34" charset="0"/>
              </a:rPr>
              <a:t>Аж үйлдвэрийн бүтээгдэхүүн үйлдвэрлэлт 2018 оны </a:t>
            </a:r>
            <a:r>
              <a:rPr lang="en-US" sz="1200" dirty="0" smtClean="0">
                <a:latin typeface="Arial" panose="020B0604020202020204" pitchFamily="34" charset="0"/>
                <a:cs typeface="Arial" panose="020B0604020202020204" pitchFamily="34" charset="0"/>
              </a:rPr>
              <a:t>2</a:t>
            </a:r>
            <a:r>
              <a:rPr lang="mn-MN" sz="1200" dirty="0" smtClean="0">
                <a:latin typeface="Arial" panose="020B0604020202020204" pitchFamily="34" charset="0"/>
                <a:cs typeface="Arial" panose="020B0604020202020204" pitchFamily="34" charset="0"/>
              </a:rPr>
              <a:t> сарын байдлаар 1298.</a:t>
            </a:r>
            <a:r>
              <a:rPr lang="en-US" sz="1200" dirty="0" smtClean="0">
                <a:latin typeface="Arial" panose="020B0604020202020204" pitchFamily="34" charset="0"/>
                <a:cs typeface="Arial" panose="020B0604020202020204" pitchFamily="34" charset="0"/>
              </a:rPr>
              <a:t>7</a:t>
            </a:r>
            <a:r>
              <a:rPr lang="mn-MN" sz="1200" dirty="0" smtClean="0">
                <a:latin typeface="Arial" panose="020B0604020202020204" pitchFamily="34" charset="0"/>
                <a:cs typeface="Arial" panose="020B0604020202020204" pitchFamily="34" charset="0"/>
              </a:rPr>
              <a:t> сая төгрөг болж өнгөрсөн оны мөн үеэс 7 хувиар  буурсан байна</a:t>
            </a:r>
            <a:r>
              <a:rPr lang="en-US" sz="1200" dirty="0" smtClean="0">
                <a:latin typeface="Arial" panose="020B0604020202020204" pitchFamily="34" charset="0"/>
                <a:cs typeface="Arial" panose="020B0604020202020204" pitchFamily="34" charset="0"/>
              </a:rPr>
              <a:t>.</a:t>
            </a:r>
          </a:p>
          <a:p>
            <a:endParaRPr lang="mn-MN" dirty="0"/>
          </a:p>
        </p:txBody>
      </p:sp>
      <p:graphicFrame>
        <p:nvGraphicFramePr>
          <p:cNvPr id="10" name="Chart 9"/>
          <p:cNvGraphicFramePr>
            <a:graphicFrameLocks/>
          </p:cNvGraphicFramePr>
          <p:nvPr>
            <p:extLst>
              <p:ext uri="{D42A27DB-BD31-4B8C-83A1-F6EECF244321}">
                <p14:modId xmlns="" xmlns:p14="http://schemas.microsoft.com/office/powerpoint/2010/main" val="47387077"/>
              </p:ext>
            </p:extLst>
          </p:nvPr>
        </p:nvGraphicFramePr>
        <p:xfrm>
          <a:off x="2039816" y="1445872"/>
          <a:ext cx="6037384" cy="3507127"/>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endParaRPr lang="en-US" smtClean="0"/>
          </a:p>
        </p:txBody>
      </p:sp>
      <p:sp>
        <p:nvSpPr>
          <p:cNvPr id="15363" name="Content Placeholder 2"/>
          <p:cNvSpPr>
            <a:spLocks noGrp="1"/>
          </p:cNvSpPr>
          <p:nvPr>
            <p:ph idx="1"/>
          </p:nvPr>
        </p:nvSpPr>
        <p:spPr/>
        <p:txBody>
          <a:bodyPr/>
          <a:lstStyle/>
          <a:p>
            <a:endParaRPr lang="en-US" smtClean="0"/>
          </a:p>
        </p:txBody>
      </p:sp>
      <p:pic>
        <p:nvPicPr>
          <p:cNvPr id="15364" name="Picture 2" descr="C:\Users\User\Desktop\10_Dundgovi dem.jpg"/>
          <p:cNvPicPr>
            <a:picLocks noChangeAspect="1" noChangeArrowheads="1"/>
          </p:cNvPicPr>
          <p:nvPr/>
        </p:nvPicPr>
        <p:blipFill>
          <a:blip r:embed="rId2" cstate="print"/>
          <a:srcRect/>
          <a:stretch>
            <a:fillRect/>
          </a:stretch>
        </p:blipFill>
        <p:spPr bwMode="auto">
          <a:xfrm>
            <a:off x="-28575" y="0"/>
            <a:ext cx="9144000" cy="6858000"/>
          </a:xfrm>
          <a:prstGeom prst="rect">
            <a:avLst/>
          </a:prstGeom>
          <a:noFill/>
          <a:ln w="9525">
            <a:noFill/>
            <a:miter lim="800000"/>
            <a:headEnd/>
            <a:tailEnd/>
          </a:ln>
        </p:spPr>
      </p:pic>
      <p:sp>
        <p:nvSpPr>
          <p:cNvPr id="7" name="Rectangle 12"/>
          <p:cNvSpPr>
            <a:spLocks noChangeArrowheads="1"/>
          </p:cNvSpPr>
          <p:nvPr/>
        </p:nvSpPr>
        <p:spPr bwMode="auto">
          <a:xfrm>
            <a:off x="846138" y="581025"/>
            <a:ext cx="7908925" cy="400050"/>
          </a:xfrm>
          <a:prstGeom prst="rect">
            <a:avLst/>
          </a:prstGeom>
          <a:solidFill>
            <a:srgbClr val="996600"/>
          </a:solidFill>
          <a:ln w="9525">
            <a:noFill/>
            <a:miter lim="800000"/>
            <a:headEnd/>
            <a:tailEnd/>
          </a:ln>
        </p:spPr>
        <p:txBody>
          <a:bodyPr>
            <a:spAutoFit/>
          </a:bodyPr>
          <a:lstStyle/>
          <a:p>
            <a:pPr marL="514350" indent="-514350" algn="just" eaLnBrk="1" fontAlgn="auto" hangingPunct="1">
              <a:spcBef>
                <a:spcPct val="20000"/>
              </a:spcBef>
              <a:spcAft>
                <a:spcPts val="0"/>
              </a:spcAft>
              <a:buClr>
                <a:srgbClr val="F79646">
                  <a:lumMod val="50000"/>
                </a:srgbClr>
              </a:buClr>
              <a:buSzPct val="80000"/>
              <a:defRPr/>
            </a:pPr>
            <a:r>
              <a:rPr lang="mn-MN" sz="2000" b="1" kern="0" dirty="0">
                <a:solidFill>
                  <a:sysClr val="window" lastClr="FFFFFF"/>
                </a:solidFill>
                <a:latin typeface="Arial Unicode MS" pitchFamily="34" charset="-128"/>
                <a:ea typeface="Arial Unicode MS" pitchFamily="34" charset="-128"/>
                <a:cs typeface="Arial Unicode MS" pitchFamily="34" charset="-128"/>
              </a:rPr>
              <a:t>ХҮН АМ, НИЙГМИЙН ҮЗҮҮЛЭЛТ – Гэмт хэрэг</a:t>
            </a:r>
          </a:p>
        </p:txBody>
      </p:sp>
      <p:sp>
        <p:nvSpPr>
          <p:cNvPr id="15366" name="Rectangle 7"/>
          <p:cNvSpPr>
            <a:spLocks noChangeArrowheads="1"/>
          </p:cNvSpPr>
          <p:nvPr/>
        </p:nvSpPr>
        <p:spPr bwMode="auto">
          <a:xfrm>
            <a:off x="1295400" y="4306888"/>
            <a:ext cx="7459663" cy="1200329"/>
          </a:xfrm>
          <a:prstGeom prst="rect">
            <a:avLst/>
          </a:prstGeom>
          <a:noFill/>
          <a:ln w="9525">
            <a:noFill/>
            <a:miter lim="800000"/>
            <a:headEnd/>
            <a:tailEnd/>
          </a:ln>
        </p:spPr>
        <p:txBody>
          <a:bodyPr>
            <a:spAutoFit/>
          </a:bodyPr>
          <a:lstStyle/>
          <a:p>
            <a:pPr algn="just"/>
            <a:r>
              <a:rPr lang="mn-MN" dirty="0" smtClean="0">
                <a:latin typeface="Arial" pitchFamily="34" charset="0"/>
                <a:cs typeface="Arial" pitchFamily="34" charset="0"/>
              </a:rPr>
              <a:t>Гэмт хэргийн улмаас учирсан хохирол 86,8 сая төгрөг, түүний 4,8 хувь буюу 4,2 сая төгрөгийг нөхөн төлүүлээд байна. Гэмт хэрэг илрүүлэлтийн хувь аймгийн хэмжээнд өмнөх оны мөн үеэс 51,1 хувиар буурч 11,9 болсон байна</a:t>
            </a:r>
            <a:endParaRPr lang="en-US" dirty="0">
              <a:latin typeface="Arial" pitchFamily="34" charset="0"/>
              <a:cs typeface="Arial" pitchFamily="34" charset="0"/>
            </a:endParaRPr>
          </a:p>
        </p:txBody>
      </p:sp>
      <p:graphicFrame>
        <p:nvGraphicFramePr>
          <p:cNvPr id="11" name="Chart 10"/>
          <p:cNvGraphicFramePr>
            <a:graphicFrameLocks/>
          </p:cNvGraphicFramePr>
          <p:nvPr/>
        </p:nvGraphicFramePr>
        <p:xfrm>
          <a:off x="1371600" y="1066800"/>
          <a:ext cx="3467100" cy="2819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nvGraphicFramePr>
        <p:xfrm>
          <a:off x="5029200" y="1219200"/>
          <a:ext cx="3419475" cy="27432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endParaRPr lang="en-US" altLang="en-US" smtClean="0"/>
          </a:p>
        </p:txBody>
      </p:sp>
      <p:sp>
        <p:nvSpPr>
          <p:cNvPr id="6147" name="Content Placeholder 2"/>
          <p:cNvSpPr>
            <a:spLocks noGrp="1"/>
          </p:cNvSpPr>
          <p:nvPr>
            <p:ph idx="1"/>
          </p:nvPr>
        </p:nvSpPr>
        <p:spPr/>
        <p:txBody>
          <a:bodyPr/>
          <a:lstStyle/>
          <a:p>
            <a:endParaRPr lang="en-US" altLang="en-US" smtClean="0"/>
          </a:p>
        </p:txBody>
      </p:sp>
      <p:pic>
        <p:nvPicPr>
          <p:cNvPr id="4" name="Picture 2" descr="C:\Users\User\Desktop\10_Dundgovi dem.jpg"/>
          <p:cNvPicPr>
            <a:picLocks noChangeAspect="1" noChangeArrowheads="1"/>
          </p:cNvPicPr>
          <p:nvPr/>
        </p:nvPicPr>
        <p:blipFill>
          <a:blip r:embed="rId2" cstate="print">
            <a:extLst>
              <a:ext uri="{28A0092B-C50C-407E-A947-70E740481C1C}"/>
            </a:extLst>
          </a:blip>
          <a:srcRect/>
          <a:stretch>
            <a:fillRect/>
          </a:stretch>
        </p:blipFill>
        <p:spPr bwMode="auto">
          <a:xfrm>
            <a:off x="-28575"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extLst>
        </p:spPr>
      </p:pic>
      <p:pic>
        <p:nvPicPr>
          <p:cNvPr id="6149" name="Picture 2" descr="D:\2013\12. December 2013\display1.jpg"/>
          <p:cNvPicPr>
            <a:picLocks noChangeAspect="1" noChangeArrowheads="1"/>
          </p:cNvPicPr>
          <p:nvPr/>
        </p:nvPicPr>
        <p:blipFill>
          <a:blip r:embed="rId3" cstate="print"/>
          <a:srcRect l="23940" t="30411" r="23524" b="9421"/>
          <a:stretch>
            <a:fillRect/>
          </a:stretch>
        </p:blipFill>
        <p:spPr bwMode="auto">
          <a:xfrm>
            <a:off x="1143000" y="1077913"/>
            <a:ext cx="7162800" cy="4941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endParaRPr lang="en-US" altLang="en-US" smtClean="0"/>
          </a:p>
        </p:txBody>
      </p:sp>
      <p:sp>
        <p:nvSpPr>
          <p:cNvPr id="5123" name="Content Placeholder 2"/>
          <p:cNvSpPr>
            <a:spLocks noGrp="1"/>
          </p:cNvSpPr>
          <p:nvPr>
            <p:ph idx="1"/>
          </p:nvPr>
        </p:nvSpPr>
        <p:spPr/>
        <p:txBody>
          <a:bodyPr/>
          <a:lstStyle/>
          <a:p>
            <a:endParaRPr lang="en-US" altLang="en-US" smtClean="0"/>
          </a:p>
        </p:txBody>
      </p:sp>
      <p:pic>
        <p:nvPicPr>
          <p:cNvPr id="5124" name="Picture 2" descr="C:\Users\User\Desktop\10_Dundgovi dem.jpg"/>
          <p:cNvPicPr>
            <a:picLocks noChangeAspect="1" noChangeArrowheads="1"/>
          </p:cNvPicPr>
          <p:nvPr/>
        </p:nvPicPr>
        <p:blipFill>
          <a:blip r:embed="rId3" cstate="print"/>
          <a:srcRect/>
          <a:stretch>
            <a:fillRect/>
          </a:stretch>
        </p:blipFill>
        <p:spPr bwMode="auto">
          <a:xfrm>
            <a:off x="-19050" y="-25400"/>
            <a:ext cx="9144000" cy="6858000"/>
          </a:xfrm>
          <a:prstGeom prst="rect">
            <a:avLst/>
          </a:prstGeom>
          <a:noFill/>
          <a:ln w="9525">
            <a:noFill/>
            <a:miter lim="800000"/>
            <a:headEnd/>
            <a:tailEnd/>
          </a:ln>
        </p:spPr>
      </p:pic>
      <p:sp>
        <p:nvSpPr>
          <p:cNvPr id="10" name="Rectangle 12"/>
          <p:cNvSpPr>
            <a:spLocks noChangeArrowheads="1"/>
          </p:cNvSpPr>
          <p:nvPr/>
        </p:nvSpPr>
        <p:spPr bwMode="auto">
          <a:xfrm>
            <a:off x="838200" y="528638"/>
            <a:ext cx="7913688" cy="400050"/>
          </a:xfrm>
          <a:prstGeom prst="rect">
            <a:avLst/>
          </a:prstGeom>
          <a:solidFill>
            <a:srgbClr val="996600"/>
          </a:solidFill>
          <a:ln w="9525">
            <a:noFill/>
            <a:miter lim="800000"/>
            <a:headEnd/>
            <a:tailEnd/>
          </a:ln>
        </p:spPr>
        <p:txBody>
          <a:bodyPr>
            <a:spAutoFit/>
          </a:bodyPr>
          <a:lstStyle/>
          <a:p>
            <a:pPr marL="514350" indent="-514350" algn="just" eaLnBrk="1" fontAlgn="auto" hangingPunct="1">
              <a:spcBef>
                <a:spcPct val="20000"/>
              </a:spcBef>
              <a:spcAft>
                <a:spcPts val="0"/>
              </a:spcAft>
              <a:buClr>
                <a:srgbClr val="F79646">
                  <a:lumMod val="50000"/>
                </a:srgbClr>
              </a:buClr>
              <a:buSzPct val="80000"/>
              <a:defRPr/>
            </a:pPr>
            <a:r>
              <a:rPr lang="mn-MN" sz="2000" b="1" kern="0" dirty="0">
                <a:solidFill>
                  <a:sysClr val="window" lastClr="FFFFFF"/>
                </a:solidFill>
                <a:latin typeface="Arial Unicode MS" pitchFamily="34" charset="-128"/>
                <a:ea typeface="Arial Unicode MS" pitchFamily="34" charset="-128"/>
                <a:cs typeface="Arial Unicode MS" pitchFamily="34" charset="-128"/>
              </a:rPr>
              <a:t>ХҮН АМ, </a:t>
            </a:r>
            <a:r>
              <a:rPr lang="mn-MN" sz="2000" b="1" kern="0" dirty="0">
                <a:solidFill>
                  <a:sysClr val="window" lastClr="FFFFFF"/>
                </a:solidFill>
                <a:latin typeface="Arial" panose="020B0604020202020204" pitchFamily="34" charset="0"/>
                <a:ea typeface="Arial Unicode MS" pitchFamily="34" charset="-128"/>
                <a:cs typeface="Arial" panose="020B0604020202020204" pitchFamily="34" charset="0"/>
              </a:rPr>
              <a:t>НИЙГМИЙН</a:t>
            </a:r>
            <a:r>
              <a:rPr lang="mn-MN" sz="2000" b="1" kern="0" dirty="0">
                <a:solidFill>
                  <a:sysClr val="window" lastClr="FFFFFF"/>
                </a:solidFill>
                <a:latin typeface="Arial Unicode MS" pitchFamily="34" charset="-128"/>
                <a:ea typeface="Arial Unicode MS" pitchFamily="34" charset="-128"/>
                <a:cs typeface="Arial Unicode MS" pitchFamily="34" charset="-128"/>
              </a:rPr>
              <a:t> ҮЗҮҮЛЭЛТ – Эрүүл мэнд</a:t>
            </a:r>
          </a:p>
        </p:txBody>
      </p:sp>
      <p:graphicFrame>
        <p:nvGraphicFramePr>
          <p:cNvPr id="5126" name="Chart 8"/>
          <p:cNvGraphicFramePr>
            <a:graphicFrameLocks/>
          </p:cNvGraphicFramePr>
          <p:nvPr/>
        </p:nvGraphicFramePr>
        <p:xfrm>
          <a:off x="1385888" y="1377950"/>
          <a:ext cx="3844925" cy="2073275"/>
        </p:xfrm>
        <a:graphic>
          <a:graphicData uri="http://schemas.openxmlformats.org/presentationml/2006/ole">
            <p:oleObj spid="_x0000_s21506" name="Chart" r:id="rId4" imgW="3853006" imgH="2078916" progId="Excel.Sheet.8">
              <p:embed/>
            </p:oleObj>
          </a:graphicData>
        </a:graphic>
      </p:graphicFrame>
      <p:graphicFrame>
        <p:nvGraphicFramePr>
          <p:cNvPr id="5127" name="Chart 10"/>
          <p:cNvGraphicFramePr>
            <a:graphicFrameLocks/>
          </p:cNvGraphicFramePr>
          <p:nvPr/>
        </p:nvGraphicFramePr>
        <p:xfrm>
          <a:off x="5283200" y="1366838"/>
          <a:ext cx="3454400" cy="2143125"/>
        </p:xfrm>
        <a:graphic>
          <a:graphicData uri="http://schemas.openxmlformats.org/presentationml/2006/ole">
            <p:oleObj spid="_x0000_s21507" name="Chart" r:id="rId5" imgW="3462828" imgH="2145978" progId="Excel.Sheet.8">
              <p:embed/>
            </p:oleObj>
          </a:graphicData>
        </a:graphic>
      </p:graphicFrame>
      <p:sp>
        <p:nvSpPr>
          <p:cNvPr id="5128" name="Rectangle 13"/>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endParaRPr lang="en-US"/>
          </a:p>
        </p:txBody>
      </p:sp>
      <p:pic>
        <p:nvPicPr>
          <p:cNvPr id="5129" name="Picture 1" descr="э-мэнд"/>
          <p:cNvPicPr>
            <a:picLocks noChangeAspect="1" noChangeArrowheads="1"/>
          </p:cNvPicPr>
          <p:nvPr/>
        </p:nvPicPr>
        <p:blipFill>
          <a:blip r:embed="rId6" cstate="print"/>
          <a:srcRect/>
          <a:stretch>
            <a:fillRect/>
          </a:stretch>
        </p:blipFill>
        <p:spPr bwMode="auto">
          <a:xfrm>
            <a:off x="-19050" y="495300"/>
            <a:ext cx="457200" cy="457200"/>
          </a:xfrm>
          <a:prstGeom prst="rect">
            <a:avLst/>
          </a:prstGeom>
          <a:noFill/>
          <a:ln w="9525">
            <a:noFill/>
            <a:miter lim="800000"/>
            <a:headEnd/>
            <a:tailEnd/>
          </a:ln>
        </p:spPr>
      </p:pic>
      <p:sp>
        <p:nvSpPr>
          <p:cNvPr id="5130" name="Rectangle 14"/>
          <p:cNvSpPr>
            <a:spLocks noChangeArrowheads="1"/>
          </p:cNvSpPr>
          <p:nvPr/>
        </p:nvSpPr>
        <p:spPr bwMode="auto">
          <a:xfrm>
            <a:off x="1143000" y="3840163"/>
            <a:ext cx="7239000" cy="1816100"/>
          </a:xfrm>
          <a:prstGeom prst="rect">
            <a:avLst/>
          </a:prstGeom>
          <a:noFill/>
          <a:ln w="9525">
            <a:noFill/>
            <a:miter lim="800000"/>
            <a:headEnd/>
            <a:tailEnd/>
          </a:ln>
          <a:effectLst/>
        </p:spPr>
        <p:txBody>
          <a:bodyPr anchor="ctr">
            <a:spAutoFit/>
          </a:bodyPr>
          <a:lstStyle/>
          <a:p>
            <a:r>
              <a:rPr lang="mn-MN" altLang="en-US" sz="1600">
                <a:latin typeface="Arial" charset="0"/>
                <a:cs typeface="Times New Roman" pitchFamily="18" charset="0"/>
              </a:rPr>
              <a:t>Эрүүл мэндийн газрын мэдээгээр аймгийн хэмжээнд 2018 оны 2-р сарын  байдлаар 154 эх төрсөн нь өнгөрсөн мөн үеэс 20 төрөлтөөр өссөн ба нийт 155 хүүхэд амьд төрсөн байна. Төрсөн эхчүүдийн 90,3 хувь нь</a:t>
            </a:r>
            <a:r>
              <a:rPr lang="en-US" altLang="en-US" sz="1600">
                <a:latin typeface="Arial" charset="0"/>
                <a:cs typeface="Times New Roman" pitchFamily="18" charset="0"/>
              </a:rPr>
              <a:t>  </a:t>
            </a:r>
            <a:r>
              <a:rPr lang="mn-MN" altLang="en-US" sz="1600">
                <a:latin typeface="Arial" charset="0"/>
                <a:cs typeface="Times New Roman" pitchFamily="18" charset="0"/>
              </a:rPr>
              <a:t>аймгийн нэгдсэн эмнэлэгт төрсөн байна. Тус аймагт энэ сарын байдлаар эхийн эндэгдэл гараагүй</a:t>
            </a:r>
            <a:r>
              <a:rPr lang="en-US" altLang="en-US" sz="1600">
                <a:latin typeface="Arial" charset="0"/>
                <a:cs typeface="Times New Roman" pitchFamily="18" charset="0"/>
              </a:rPr>
              <a:t>. </a:t>
            </a:r>
            <a:endParaRPr lang="mn-MN" altLang="en-US" sz="1600">
              <a:latin typeface="Arial" charset="0"/>
              <a:cs typeface="Times New Roman" pitchFamily="18" charset="0"/>
            </a:endParaRPr>
          </a:p>
          <a:p>
            <a:r>
              <a:rPr lang="mn-MN" altLang="en-US" sz="1600">
                <a:latin typeface="Arial" charset="0"/>
                <a:cs typeface="Times New Roman" pitchFamily="18" charset="0"/>
              </a:rPr>
              <a:t>2018 оны 2 сарын  байдлаар 1 хүртлэх насны нялхсын эндэгдэл 2 байгаа нь Дэлгэрцогт сум болон аймгийн нэгдсэн эмнэлэгт бүртгэгдсэн байна. </a:t>
            </a:r>
            <a:endParaRPr lang="mn-MN" altLang="en-US" sz="1600">
              <a:latin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ChangeArrowheads="1"/>
          </p:cNvSpPr>
          <p:nvPr/>
        </p:nvSpPr>
        <p:spPr bwMode="auto">
          <a:xfrm>
            <a:off x="685800" y="525463"/>
            <a:ext cx="84582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ХҮН АМ, НИЙГМИЙН ҮЗҮҮЛЭЛТ</a:t>
            </a:r>
            <a:r>
              <a:rPr lang="en-US" sz="2000" b="1" dirty="0">
                <a:solidFill>
                  <a:schemeClr val="bg1"/>
                </a:solidFill>
                <a:latin typeface="Arial Unicode MS" pitchFamily="34" charset="-128"/>
                <a:ea typeface="Arial Unicode MS" pitchFamily="34" charset="-128"/>
                <a:cs typeface="Arial Unicode MS" pitchFamily="34" charset="-128"/>
              </a:rPr>
              <a:t> </a:t>
            </a:r>
            <a:r>
              <a:rPr lang="mn-MN" sz="2000" b="1" dirty="0">
                <a:solidFill>
                  <a:schemeClr val="bg1"/>
                </a:solidFill>
                <a:latin typeface="Arial Unicode MS" pitchFamily="34" charset="-128"/>
                <a:ea typeface="Arial Unicode MS" pitchFamily="34" charset="-128"/>
                <a:cs typeface="Arial Unicode MS" pitchFamily="34" charset="-128"/>
              </a:rPr>
              <a:t>– Эрүүл мэнд</a:t>
            </a:r>
          </a:p>
        </p:txBody>
      </p:sp>
      <p:pic>
        <p:nvPicPr>
          <p:cNvPr id="6147" name="Picture 9" descr="\\exchange_server\MCCT\RESTRICTED\1.ARCHIVE\10. Design_Logo\NSO_LOGO\logo_mgl.jpg"/>
          <p:cNvPicPr>
            <a:picLocks noChangeAspect="1" noChangeArrowheads="1"/>
          </p:cNvPicPr>
          <p:nvPr/>
        </p:nvPicPr>
        <p:blipFill>
          <a:blip r:embed="rId3" cstate="print"/>
          <a:srcRect/>
          <a:stretch>
            <a:fillRect/>
          </a:stretch>
        </p:blipFill>
        <p:spPr bwMode="auto">
          <a:xfrm>
            <a:off x="0" y="200025"/>
            <a:ext cx="703263" cy="714375"/>
          </a:xfrm>
          <a:prstGeom prst="rect">
            <a:avLst/>
          </a:prstGeom>
          <a:noFill/>
          <a:ln w="9525">
            <a:noFill/>
            <a:miter lim="800000"/>
            <a:headEnd/>
            <a:tailEnd/>
          </a:ln>
        </p:spPr>
      </p:pic>
      <p:sp>
        <p:nvSpPr>
          <p:cNvPr id="6" name="Rectangle 5"/>
          <p:cNvSpPr/>
          <p:nvPr/>
        </p:nvSpPr>
        <p:spPr>
          <a:xfrm>
            <a:off x="7924800" y="6164263"/>
            <a:ext cx="6858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 name="Group 9"/>
          <p:cNvGrpSpPr>
            <a:grpSpLocks/>
          </p:cNvGrpSpPr>
          <p:nvPr/>
        </p:nvGrpSpPr>
        <p:grpSpPr bwMode="auto">
          <a:xfrm>
            <a:off x="914400" y="5943600"/>
            <a:ext cx="7620000" cy="366713"/>
            <a:chOff x="942975" y="4398963"/>
            <a:chExt cx="7620000" cy="366712"/>
          </a:xfrm>
        </p:grpSpPr>
        <p:cxnSp>
          <p:nvCxnSpPr>
            <p:cNvPr id="15" name="Straight Connector 14"/>
            <p:cNvCxnSpPr/>
            <p:nvPr/>
          </p:nvCxnSpPr>
          <p:spPr>
            <a:xfrm flipV="1">
              <a:off x="942975" y="4572001"/>
              <a:ext cx="7620000" cy="11112"/>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pic>
          <p:nvPicPr>
            <p:cNvPr id="6158" name="Picture 2" descr="D:\SARIIN MEDEE\Hevleliin baga hural\2013.12\Information icon\3.jpg"/>
            <p:cNvPicPr>
              <a:picLocks noChangeAspect="1" noChangeArrowheads="1"/>
            </p:cNvPicPr>
            <p:nvPr/>
          </p:nvPicPr>
          <p:blipFill>
            <a:blip r:embed="rId4" cstate="print"/>
            <a:srcRect/>
            <a:stretch>
              <a:fillRect/>
            </a:stretch>
          </p:blipFill>
          <p:spPr bwMode="auto">
            <a:xfrm>
              <a:off x="4419600" y="4398963"/>
              <a:ext cx="533400" cy="366712"/>
            </a:xfrm>
            <a:prstGeom prst="rect">
              <a:avLst/>
            </a:prstGeom>
            <a:noFill/>
            <a:ln w="9525">
              <a:noFill/>
              <a:miter lim="800000"/>
              <a:headEnd/>
              <a:tailEnd/>
            </a:ln>
          </p:spPr>
        </p:pic>
      </p:grpSp>
      <p:graphicFrame>
        <p:nvGraphicFramePr>
          <p:cNvPr id="6150" name="Chart 11"/>
          <p:cNvGraphicFramePr>
            <a:graphicFrameLocks/>
          </p:cNvGraphicFramePr>
          <p:nvPr/>
        </p:nvGraphicFramePr>
        <p:xfrm>
          <a:off x="652463" y="1168400"/>
          <a:ext cx="4159250" cy="4673600"/>
        </p:xfrm>
        <a:graphic>
          <a:graphicData uri="http://schemas.openxmlformats.org/presentationml/2006/ole">
            <p:oleObj spid="_x0000_s22530" r:id="rId5" imgW="4157832" imgH="4669941" progId="Excel.Sheet.8">
              <p:embed/>
            </p:oleObj>
          </a:graphicData>
        </a:graphic>
      </p:graphicFrame>
      <p:graphicFrame>
        <p:nvGraphicFramePr>
          <p:cNvPr id="13" name="Chart 12"/>
          <p:cNvGraphicFramePr>
            <a:graphicFrameLocks/>
          </p:cNvGraphicFramePr>
          <p:nvPr/>
        </p:nvGraphicFramePr>
        <p:xfrm>
          <a:off x="4724400" y="1219200"/>
          <a:ext cx="4114800" cy="4724400"/>
        </p:xfrm>
        <a:graphic>
          <a:graphicData uri="http://schemas.openxmlformats.org/drawingml/2006/chart">
            <c:chart xmlns:c="http://schemas.openxmlformats.org/drawingml/2006/chart" xmlns:r="http://schemas.openxmlformats.org/officeDocument/2006/relationships" r:id="rId6"/>
          </a:graphicData>
        </a:graphic>
      </p:graphicFrame>
      <p:pic>
        <p:nvPicPr>
          <p:cNvPr id="6152" name="Picture 2" descr="C:\Users\User\Desktop\10_Dundgovi dem.jpg"/>
          <p:cNvPicPr>
            <a:picLocks noChangeAspect="1" noChangeArrowheads="1"/>
          </p:cNvPicPr>
          <p:nvPr/>
        </p:nvPicPr>
        <p:blipFill>
          <a:blip r:embed="rId7" cstate="print"/>
          <a:srcRect/>
          <a:stretch>
            <a:fillRect/>
          </a:stretch>
        </p:blipFill>
        <p:spPr bwMode="auto">
          <a:xfrm>
            <a:off x="-25400" y="0"/>
            <a:ext cx="9144000" cy="6858000"/>
          </a:xfrm>
          <a:prstGeom prst="rect">
            <a:avLst/>
          </a:prstGeom>
          <a:noFill/>
          <a:ln w="9525">
            <a:noFill/>
            <a:miter lim="800000"/>
            <a:headEnd/>
            <a:tailEnd/>
          </a:ln>
        </p:spPr>
      </p:pic>
      <p:pic>
        <p:nvPicPr>
          <p:cNvPr id="6153" name="Picture 9" descr="\\exchange_server\MCCT\RESTRICTED\1.ARCHIVE\10. Design_Logo\NSO_LOGO\logo_mgl.jpg"/>
          <p:cNvPicPr>
            <a:picLocks noChangeAspect="1" noChangeArrowheads="1"/>
          </p:cNvPicPr>
          <p:nvPr/>
        </p:nvPicPr>
        <p:blipFill>
          <a:blip r:embed="rId3" cstate="print"/>
          <a:srcRect/>
          <a:stretch>
            <a:fillRect/>
          </a:stretch>
        </p:blipFill>
        <p:spPr bwMode="auto">
          <a:xfrm>
            <a:off x="36513" y="228600"/>
            <a:ext cx="703262" cy="714375"/>
          </a:xfrm>
          <a:prstGeom prst="rect">
            <a:avLst/>
          </a:prstGeom>
          <a:noFill/>
          <a:ln w="9525">
            <a:noFill/>
            <a:miter lim="800000"/>
            <a:headEnd/>
            <a:tailEnd/>
          </a:ln>
        </p:spPr>
      </p:pic>
      <p:sp>
        <p:nvSpPr>
          <p:cNvPr id="6154" name="Rectangle 4"/>
          <p:cNvSpPr txBox="1">
            <a:spLocks/>
          </p:cNvSpPr>
          <p:nvPr/>
        </p:nvSpPr>
        <p:spPr bwMode="auto">
          <a:xfrm>
            <a:off x="1066800" y="3733800"/>
            <a:ext cx="7696200" cy="2601913"/>
          </a:xfrm>
          <a:prstGeom prst="rect">
            <a:avLst/>
          </a:prstGeom>
          <a:noFill/>
          <a:ln w="9525">
            <a:noFill/>
            <a:miter lim="800000"/>
            <a:headEnd/>
            <a:tailEnd/>
          </a:ln>
        </p:spPr>
        <p:txBody>
          <a:bodyPr/>
          <a:lstStyle/>
          <a:p>
            <a:pPr indent="457200" algn="just"/>
            <a:r>
              <a:rPr lang="mn-MN">
                <a:latin typeface="Arial" charset="0"/>
              </a:rPr>
              <a:t>Тухайн сарын  байдлаар стационарит шинээр 1976 эмчлүүлэгч хэвтэж, 1996 эмчлүүлэгч эмнэлгээс гарсан бөгөөд нийт  14521 ор хоног ашиглаж</a:t>
            </a:r>
            <a:r>
              <a:rPr lang="en-US">
                <a:latin typeface="Arial" charset="0"/>
              </a:rPr>
              <a:t>, </a:t>
            </a:r>
            <a:r>
              <a:rPr lang="mn-MN">
                <a:latin typeface="Arial" charset="0"/>
              </a:rPr>
              <a:t>дундаж ор хоног</a:t>
            </a:r>
            <a:r>
              <a:rPr lang="en-US">
                <a:latin typeface="Arial" charset="0"/>
              </a:rPr>
              <a:t> 7.</a:t>
            </a:r>
            <a:r>
              <a:rPr lang="mn-MN">
                <a:latin typeface="Arial" charset="0"/>
              </a:rPr>
              <a:t>3 байна</a:t>
            </a:r>
            <a:r>
              <a:rPr lang="en-US">
                <a:latin typeface="Arial" charset="0"/>
              </a:rPr>
              <a:t>. </a:t>
            </a:r>
            <a:r>
              <a:rPr lang="mn-MN">
                <a:latin typeface="Arial" charset="0"/>
              </a:rPr>
              <a:t>2018 оны 2 сарын байдлаар 25622 амбулаторийн үзлэг бүртгэгдсэнээс урьдчилан сэргийлэх үзлэг 20,0 %, амбулаторийн үзлэг 53,4%, идэвхитэй хяналт 17,1 %, гэрийн үзлэг 5,7 %- ийг эзэлж байна. Нийт үзлэгт хамрагдсан хүмүүсийн 34,2 хувь нь эрэгтэй, 65,8 хувь нь эмэгтэй хүн байна. </a:t>
            </a:r>
            <a:endParaRPr lang="mn-MN" altLang="en-US">
              <a:latin typeface="Arial" charset="0"/>
            </a:endParaRPr>
          </a:p>
        </p:txBody>
      </p:sp>
      <p:sp>
        <p:nvSpPr>
          <p:cNvPr id="20" name="Rectangle 12"/>
          <p:cNvSpPr>
            <a:spLocks noChangeArrowheads="1"/>
          </p:cNvSpPr>
          <p:nvPr/>
        </p:nvSpPr>
        <p:spPr bwMode="auto">
          <a:xfrm>
            <a:off x="838200" y="528638"/>
            <a:ext cx="7913688" cy="400050"/>
          </a:xfrm>
          <a:prstGeom prst="rect">
            <a:avLst/>
          </a:prstGeom>
          <a:solidFill>
            <a:srgbClr val="996600"/>
          </a:solidFill>
          <a:ln w="9525">
            <a:noFill/>
            <a:miter lim="800000"/>
            <a:headEnd/>
            <a:tailEnd/>
          </a:ln>
        </p:spPr>
        <p:txBody>
          <a:bodyPr>
            <a:spAutoFit/>
          </a:bodyPr>
          <a:lstStyle/>
          <a:p>
            <a:pPr marL="514350" indent="-514350" algn="just" eaLnBrk="1" fontAlgn="auto" hangingPunct="1">
              <a:spcBef>
                <a:spcPct val="20000"/>
              </a:spcBef>
              <a:spcAft>
                <a:spcPts val="0"/>
              </a:spcAft>
              <a:buClr>
                <a:srgbClr val="F79646">
                  <a:lumMod val="50000"/>
                </a:srgbClr>
              </a:buClr>
              <a:buSzPct val="80000"/>
              <a:defRPr/>
            </a:pPr>
            <a:r>
              <a:rPr lang="mn-MN" sz="2000" b="1" kern="0" dirty="0">
                <a:solidFill>
                  <a:sysClr val="window" lastClr="FFFFFF"/>
                </a:solidFill>
                <a:latin typeface="Arial" panose="020B0604020202020204" pitchFamily="34" charset="0"/>
                <a:ea typeface="Arial Unicode MS" pitchFamily="34" charset="-128"/>
                <a:cs typeface="Arial" panose="020B0604020202020204" pitchFamily="34" charset="0"/>
              </a:rPr>
              <a:t>ХҮН АМ, НИЙГМИЙН ҮЗҮҮЛЭЛТ – Эрүүл мэнд</a:t>
            </a:r>
          </a:p>
        </p:txBody>
      </p:sp>
      <p:graphicFrame>
        <p:nvGraphicFramePr>
          <p:cNvPr id="6156" name="Chart 15"/>
          <p:cNvGraphicFramePr>
            <a:graphicFrameLocks/>
          </p:cNvGraphicFramePr>
          <p:nvPr/>
        </p:nvGraphicFramePr>
        <p:xfrm>
          <a:off x="1701800" y="1246188"/>
          <a:ext cx="6578600" cy="2365375"/>
        </p:xfrm>
        <a:graphic>
          <a:graphicData uri="http://schemas.openxmlformats.org/presentationml/2006/ole">
            <p:oleObj spid="_x0000_s22531" name="Chart" r:id="rId8" imgW="6584251" imgH="2371550" progId="Excel.Sheet.8">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ChangeArrowheads="1"/>
          </p:cNvSpPr>
          <p:nvPr/>
        </p:nvSpPr>
        <p:spPr bwMode="auto">
          <a:xfrm>
            <a:off x="685800" y="525463"/>
            <a:ext cx="84582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ХҮН АМ, НИЙГМИЙН ҮЗҮҮЛЭЛТ</a:t>
            </a:r>
            <a:r>
              <a:rPr lang="en-US" sz="2000" b="1" dirty="0">
                <a:solidFill>
                  <a:schemeClr val="bg1"/>
                </a:solidFill>
                <a:latin typeface="Arial Unicode MS" pitchFamily="34" charset="-128"/>
                <a:ea typeface="Arial Unicode MS" pitchFamily="34" charset="-128"/>
                <a:cs typeface="Arial Unicode MS" pitchFamily="34" charset="-128"/>
              </a:rPr>
              <a:t> </a:t>
            </a:r>
            <a:r>
              <a:rPr lang="mn-MN" sz="2000" b="1" dirty="0">
                <a:solidFill>
                  <a:schemeClr val="bg1"/>
                </a:solidFill>
                <a:latin typeface="Arial Unicode MS" pitchFamily="34" charset="-128"/>
                <a:ea typeface="Arial Unicode MS" pitchFamily="34" charset="-128"/>
                <a:cs typeface="Arial Unicode MS" pitchFamily="34" charset="-128"/>
              </a:rPr>
              <a:t>– Эрүүл мэнд</a:t>
            </a:r>
          </a:p>
        </p:txBody>
      </p:sp>
      <p:pic>
        <p:nvPicPr>
          <p:cNvPr id="7171" name="Picture 9" descr="\\exchange_server\MCCT\RESTRICTED\1.ARCHIVE\10. Design_Logo\NSO_LOGO\logo_mgl.jpg"/>
          <p:cNvPicPr>
            <a:picLocks noChangeAspect="1" noChangeArrowheads="1"/>
          </p:cNvPicPr>
          <p:nvPr/>
        </p:nvPicPr>
        <p:blipFill>
          <a:blip r:embed="rId3" cstate="print"/>
          <a:srcRect/>
          <a:stretch>
            <a:fillRect/>
          </a:stretch>
        </p:blipFill>
        <p:spPr bwMode="auto">
          <a:xfrm>
            <a:off x="0" y="200025"/>
            <a:ext cx="703263" cy="714375"/>
          </a:xfrm>
          <a:prstGeom prst="rect">
            <a:avLst/>
          </a:prstGeom>
          <a:noFill/>
          <a:ln w="9525">
            <a:noFill/>
            <a:miter lim="800000"/>
            <a:headEnd/>
            <a:tailEnd/>
          </a:ln>
        </p:spPr>
      </p:pic>
      <p:sp>
        <p:nvSpPr>
          <p:cNvPr id="6" name="Rectangle 5"/>
          <p:cNvSpPr/>
          <p:nvPr/>
        </p:nvSpPr>
        <p:spPr>
          <a:xfrm>
            <a:off x="7924800" y="6164263"/>
            <a:ext cx="6858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 name="Group 9"/>
          <p:cNvGrpSpPr>
            <a:grpSpLocks/>
          </p:cNvGrpSpPr>
          <p:nvPr/>
        </p:nvGrpSpPr>
        <p:grpSpPr bwMode="auto">
          <a:xfrm>
            <a:off x="914400" y="5943600"/>
            <a:ext cx="7620000" cy="366713"/>
            <a:chOff x="942975" y="4398963"/>
            <a:chExt cx="7620000" cy="366712"/>
          </a:xfrm>
        </p:grpSpPr>
        <p:cxnSp>
          <p:nvCxnSpPr>
            <p:cNvPr id="15" name="Straight Connector 14"/>
            <p:cNvCxnSpPr/>
            <p:nvPr/>
          </p:nvCxnSpPr>
          <p:spPr>
            <a:xfrm flipV="1">
              <a:off x="942975" y="4572001"/>
              <a:ext cx="7620000" cy="11112"/>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pic>
          <p:nvPicPr>
            <p:cNvPr id="7184" name="Picture 2" descr="D:\SARIIN MEDEE\Hevleliin baga hural\2013.12\Information icon\3.jpg"/>
            <p:cNvPicPr>
              <a:picLocks noChangeAspect="1" noChangeArrowheads="1"/>
            </p:cNvPicPr>
            <p:nvPr/>
          </p:nvPicPr>
          <p:blipFill>
            <a:blip r:embed="rId4" cstate="print"/>
            <a:srcRect/>
            <a:stretch>
              <a:fillRect/>
            </a:stretch>
          </p:blipFill>
          <p:spPr bwMode="auto">
            <a:xfrm>
              <a:off x="4419600" y="4398963"/>
              <a:ext cx="533400" cy="366712"/>
            </a:xfrm>
            <a:prstGeom prst="rect">
              <a:avLst/>
            </a:prstGeom>
            <a:noFill/>
            <a:ln w="9525">
              <a:noFill/>
              <a:miter lim="800000"/>
              <a:headEnd/>
              <a:tailEnd/>
            </a:ln>
          </p:spPr>
        </p:pic>
      </p:grpSp>
      <p:graphicFrame>
        <p:nvGraphicFramePr>
          <p:cNvPr id="7174" name="Chart 11"/>
          <p:cNvGraphicFramePr>
            <a:graphicFrameLocks/>
          </p:cNvGraphicFramePr>
          <p:nvPr/>
        </p:nvGraphicFramePr>
        <p:xfrm>
          <a:off x="652463" y="1168400"/>
          <a:ext cx="4159250" cy="4673600"/>
        </p:xfrm>
        <a:graphic>
          <a:graphicData uri="http://schemas.openxmlformats.org/presentationml/2006/ole">
            <p:oleObj spid="_x0000_s23554" r:id="rId5" imgW="4157832" imgH="4669941" progId="Excel.Sheet.8">
              <p:embed/>
            </p:oleObj>
          </a:graphicData>
        </a:graphic>
      </p:graphicFrame>
      <p:graphicFrame>
        <p:nvGraphicFramePr>
          <p:cNvPr id="13" name="Chart 12"/>
          <p:cNvGraphicFramePr>
            <a:graphicFrameLocks/>
          </p:cNvGraphicFramePr>
          <p:nvPr/>
        </p:nvGraphicFramePr>
        <p:xfrm>
          <a:off x="4724400" y="1219200"/>
          <a:ext cx="4114800" cy="4724400"/>
        </p:xfrm>
        <a:graphic>
          <a:graphicData uri="http://schemas.openxmlformats.org/drawingml/2006/chart">
            <c:chart xmlns:c="http://schemas.openxmlformats.org/drawingml/2006/chart" xmlns:r="http://schemas.openxmlformats.org/officeDocument/2006/relationships" r:id="rId6"/>
          </a:graphicData>
        </a:graphic>
      </p:graphicFrame>
      <p:pic>
        <p:nvPicPr>
          <p:cNvPr id="7176" name="Picture 2" descr="C:\Users\User\Desktop\10_Dundgovi dem.jpg"/>
          <p:cNvPicPr>
            <a:picLocks noChangeAspect="1" noChangeArrowheads="1"/>
          </p:cNvPicPr>
          <p:nvPr/>
        </p:nvPicPr>
        <p:blipFill>
          <a:blip r:embed="rId7" cstate="print"/>
          <a:srcRect/>
          <a:stretch>
            <a:fillRect/>
          </a:stretch>
        </p:blipFill>
        <p:spPr bwMode="auto">
          <a:xfrm>
            <a:off x="-28575" y="0"/>
            <a:ext cx="9144000" cy="6858000"/>
          </a:xfrm>
          <a:prstGeom prst="rect">
            <a:avLst/>
          </a:prstGeom>
          <a:noFill/>
          <a:ln w="9525">
            <a:noFill/>
            <a:miter lim="800000"/>
            <a:headEnd/>
            <a:tailEnd/>
          </a:ln>
        </p:spPr>
      </p:pic>
      <p:pic>
        <p:nvPicPr>
          <p:cNvPr id="7177" name="Picture 9" descr="\\exchange_server\MCCT\RESTRICTED\1.ARCHIVE\10. Design_Logo\NSO_LOGO\logo_mgl.jpg"/>
          <p:cNvPicPr>
            <a:picLocks noChangeAspect="1" noChangeArrowheads="1"/>
          </p:cNvPicPr>
          <p:nvPr/>
        </p:nvPicPr>
        <p:blipFill>
          <a:blip r:embed="rId3" cstate="print"/>
          <a:srcRect/>
          <a:stretch>
            <a:fillRect/>
          </a:stretch>
        </p:blipFill>
        <p:spPr bwMode="auto">
          <a:xfrm>
            <a:off x="36513" y="228600"/>
            <a:ext cx="703262" cy="714375"/>
          </a:xfrm>
          <a:prstGeom prst="rect">
            <a:avLst/>
          </a:prstGeom>
          <a:noFill/>
          <a:ln w="9525">
            <a:noFill/>
            <a:miter lim="800000"/>
            <a:headEnd/>
            <a:tailEnd/>
          </a:ln>
        </p:spPr>
      </p:pic>
      <p:sp>
        <p:nvSpPr>
          <p:cNvPr id="19" name="Rectangle 12"/>
          <p:cNvSpPr>
            <a:spLocks noChangeArrowheads="1"/>
          </p:cNvSpPr>
          <p:nvPr/>
        </p:nvSpPr>
        <p:spPr bwMode="auto">
          <a:xfrm>
            <a:off x="838200" y="528638"/>
            <a:ext cx="8277225" cy="400050"/>
          </a:xfrm>
          <a:prstGeom prst="rect">
            <a:avLst/>
          </a:prstGeom>
          <a:solidFill>
            <a:srgbClr val="996600"/>
          </a:solidFill>
          <a:ln w="9525">
            <a:noFill/>
            <a:miter lim="800000"/>
            <a:headEnd/>
            <a:tailEnd/>
          </a:ln>
        </p:spPr>
        <p:txBody>
          <a:bodyPr>
            <a:spAutoFit/>
          </a:bodyPr>
          <a:lstStyle/>
          <a:p>
            <a:pPr marL="514350" indent="-514350" algn="just" eaLnBrk="1" fontAlgn="auto" hangingPunct="1">
              <a:spcBef>
                <a:spcPct val="20000"/>
              </a:spcBef>
              <a:spcAft>
                <a:spcPts val="0"/>
              </a:spcAft>
              <a:buClr>
                <a:srgbClr val="F79646">
                  <a:lumMod val="50000"/>
                </a:srgbClr>
              </a:buClr>
              <a:buSzPct val="80000"/>
              <a:defRPr/>
            </a:pPr>
            <a:r>
              <a:rPr lang="mn-MN" sz="2000" b="1" kern="0" dirty="0">
                <a:solidFill>
                  <a:sysClr val="window" lastClr="FFFFFF"/>
                </a:solidFill>
                <a:latin typeface="Arial" panose="020B0604020202020204" pitchFamily="34" charset="0"/>
                <a:ea typeface="Arial Unicode MS" pitchFamily="34" charset="-128"/>
                <a:cs typeface="Arial" panose="020B0604020202020204" pitchFamily="34" charset="0"/>
              </a:rPr>
              <a:t>ХҮН АМ, НИЙГМИЙН ҮЗҮҮЛЭЛТ – Эрүүл мэнд</a:t>
            </a:r>
          </a:p>
        </p:txBody>
      </p:sp>
      <p:sp>
        <p:nvSpPr>
          <p:cNvPr id="7179" name="Rectangle 2"/>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ltLang="en-US"/>
          </a:p>
        </p:txBody>
      </p:sp>
      <p:graphicFrame>
        <p:nvGraphicFramePr>
          <p:cNvPr id="7180" name="Chart 17"/>
          <p:cNvGraphicFramePr>
            <a:graphicFrameLocks/>
          </p:cNvGraphicFramePr>
          <p:nvPr/>
        </p:nvGraphicFramePr>
        <p:xfrm>
          <a:off x="1549400" y="1311275"/>
          <a:ext cx="6197600" cy="1330325"/>
        </p:xfrm>
        <a:graphic>
          <a:graphicData uri="http://schemas.openxmlformats.org/presentationml/2006/ole">
            <p:oleObj spid="_x0000_s23555" name="Chart" r:id="rId8" imgW="6200169" imgH="1335140" progId="Excel.Sheet.8">
              <p:embed/>
            </p:oleObj>
          </a:graphicData>
        </a:graphic>
      </p:graphicFrame>
      <p:graphicFrame>
        <p:nvGraphicFramePr>
          <p:cNvPr id="7181" name="Chart 19"/>
          <p:cNvGraphicFramePr>
            <a:graphicFrameLocks/>
          </p:cNvGraphicFramePr>
          <p:nvPr/>
        </p:nvGraphicFramePr>
        <p:xfrm>
          <a:off x="1473200" y="2540000"/>
          <a:ext cx="7359650" cy="1936750"/>
        </p:xfrm>
        <a:graphic>
          <a:graphicData uri="http://schemas.openxmlformats.org/presentationml/2006/ole">
            <p:oleObj spid="_x0000_s23556" name="Chart" r:id="rId9" imgW="7364606" imgH="1944793" progId="Excel.Sheet.8">
              <p:embed/>
            </p:oleObj>
          </a:graphicData>
        </a:graphic>
      </p:graphicFrame>
      <p:sp>
        <p:nvSpPr>
          <p:cNvPr id="7182" name="Rectangle 1"/>
          <p:cNvSpPr>
            <a:spLocks noChangeArrowheads="1"/>
          </p:cNvSpPr>
          <p:nvPr/>
        </p:nvSpPr>
        <p:spPr bwMode="auto">
          <a:xfrm>
            <a:off x="1295400" y="4665663"/>
            <a:ext cx="7086600" cy="1200150"/>
          </a:xfrm>
          <a:prstGeom prst="rect">
            <a:avLst/>
          </a:prstGeom>
          <a:noFill/>
          <a:ln w="9525">
            <a:noFill/>
            <a:miter lim="800000"/>
            <a:headEnd/>
            <a:tailEnd/>
          </a:ln>
        </p:spPr>
        <p:txBody>
          <a:bodyPr>
            <a:spAutoFit/>
          </a:bodyPr>
          <a:lstStyle/>
          <a:p>
            <a:pPr algn="just"/>
            <a:r>
              <a:rPr lang="mn-MN">
                <a:solidFill>
                  <a:srgbClr val="000000"/>
                </a:solidFill>
                <a:latin typeface="Arial" charset="0"/>
                <a:cs typeface="Times New Roman" pitchFamily="18" charset="0"/>
              </a:rPr>
              <a:t>Х</a:t>
            </a:r>
            <a:r>
              <a:rPr lang="en-US">
                <a:solidFill>
                  <a:srgbClr val="000000"/>
                </a:solidFill>
                <a:latin typeface="Arial" charset="0"/>
                <a:cs typeface="Times New Roman" pitchFamily="18" charset="0"/>
              </a:rPr>
              <a:t>алдварт өвчний  </a:t>
            </a:r>
            <a:r>
              <a:rPr lang="mn-MN">
                <a:solidFill>
                  <a:srgbClr val="000000"/>
                </a:solidFill>
                <a:latin typeface="Arial" charset="0"/>
                <a:cs typeface="Times New Roman" pitchFamily="18" charset="0"/>
              </a:rPr>
              <a:t>74 </a:t>
            </a:r>
            <a:r>
              <a:rPr lang="en-US">
                <a:solidFill>
                  <a:srgbClr val="000000"/>
                </a:solidFill>
                <a:latin typeface="Arial" charset="0"/>
                <a:cs typeface="Times New Roman" pitchFamily="18" charset="0"/>
              </a:rPr>
              <a:t>тохиолдол бүртгэгдээд байгаа нь урьд оны мөн үеэс </a:t>
            </a:r>
            <a:r>
              <a:rPr lang="mn-MN">
                <a:solidFill>
                  <a:srgbClr val="000000"/>
                </a:solidFill>
                <a:latin typeface="Arial" charset="0"/>
                <a:cs typeface="Times New Roman" pitchFamily="18" charset="0"/>
              </a:rPr>
              <a:t>3 </a:t>
            </a:r>
            <a:r>
              <a:rPr lang="en-US">
                <a:solidFill>
                  <a:srgbClr val="000000"/>
                </a:solidFill>
                <a:latin typeface="Arial" charset="0"/>
                <a:cs typeface="Times New Roman" pitchFamily="18" charset="0"/>
              </a:rPr>
              <a:t>тохиолдлоор </a:t>
            </a:r>
            <a:r>
              <a:rPr lang="mn-MN">
                <a:solidFill>
                  <a:srgbClr val="000000"/>
                </a:solidFill>
                <a:latin typeface="Arial" charset="0"/>
                <a:cs typeface="Times New Roman" pitchFamily="18" charset="0"/>
              </a:rPr>
              <a:t>буурч</a:t>
            </a:r>
            <a:r>
              <a:rPr lang="en-US">
                <a:solidFill>
                  <a:srgbClr val="000000"/>
                </a:solidFill>
                <a:latin typeface="Arial" charset="0"/>
                <a:cs typeface="Times New Roman" pitchFamily="18" charset="0"/>
              </a:rPr>
              <a:t>, 10000 хүн амд ногдох халдварт өвчнөөр өвчлөгчдийн тоо </a:t>
            </a:r>
            <a:r>
              <a:rPr lang="mn-MN">
                <a:solidFill>
                  <a:srgbClr val="000000"/>
                </a:solidFill>
                <a:latin typeface="Arial" charset="0"/>
                <a:cs typeface="Times New Roman" pitchFamily="18" charset="0"/>
              </a:rPr>
              <a:t>16,1 </a:t>
            </a:r>
            <a:r>
              <a:rPr lang="en-US">
                <a:solidFill>
                  <a:srgbClr val="000000"/>
                </a:solidFill>
                <a:latin typeface="Arial" charset="0"/>
                <a:cs typeface="Times New Roman" pitchFamily="18" charset="0"/>
              </a:rPr>
              <a:t>болж өмнөх оны мөн үеэс </a:t>
            </a:r>
            <a:r>
              <a:rPr lang="mn-MN">
                <a:solidFill>
                  <a:srgbClr val="000000"/>
                </a:solidFill>
                <a:latin typeface="Arial" charset="0"/>
                <a:cs typeface="Times New Roman" pitchFamily="18" charset="0"/>
              </a:rPr>
              <a:t>0,9 хувиар буурсан</a:t>
            </a:r>
            <a:r>
              <a:rPr lang="en-US">
                <a:solidFill>
                  <a:srgbClr val="000000"/>
                </a:solidFill>
                <a:latin typeface="Arial" charset="0"/>
                <a:cs typeface="Times New Roman" pitchFamily="18" charset="0"/>
              </a:rPr>
              <a:t> байна. </a:t>
            </a:r>
            <a:endParaRPr lang="en-US">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en-US" altLang="en-US" smtClean="0"/>
          </a:p>
        </p:txBody>
      </p:sp>
      <p:sp>
        <p:nvSpPr>
          <p:cNvPr id="8195" name="Content Placeholder 2"/>
          <p:cNvSpPr>
            <a:spLocks noGrp="1"/>
          </p:cNvSpPr>
          <p:nvPr>
            <p:ph idx="1"/>
          </p:nvPr>
        </p:nvSpPr>
        <p:spPr/>
        <p:txBody>
          <a:bodyPr/>
          <a:lstStyle/>
          <a:p>
            <a:endParaRPr lang="en-US" altLang="en-US" smtClean="0"/>
          </a:p>
        </p:txBody>
      </p:sp>
      <p:pic>
        <p:nvPicPr>
          <p:cNvPr id="8196" name="Picture 2" descr="C:\Users\User\Desktop\10_Dundgovi dem.jpg"/>
          <p:cNvPicPr>
            <a:picLocks noChangeAspect="1" noChangeArrowheads="1"/>
          </p:cNvPicPr>
          <p:nvPr/>
        </p:nvPicPr>
        <p:blipFill>
          <a:blip r:embed="rId4" cstate="print"/>
          <a:srcRect/>
          <a:stretch>
            <a:fillRect/>
          </a:stretch>
        </p:blipFill>
        <p:spPr bwMode="auto">
          <a:xfrm>
            <a:off x="0" y="-76200"/>
            <a:ext cx="9144000" cy="6858000"/>
          </a:xfrm>
          <a:prstGeom prst="rect">
            <a:avLst/>
          </a:prstGeom>
          <a:noFill/>
          <a:ln w="9525">
            <a:noFill/>
            <a:miter lim="800000"/>
            <a:headEnd/>
            <a:tailEnd/>
          </a:ln>
        </p:spPr>
      </p:pic>
      <p:sp>
        <p:nvSpPr>
          <p:cNvPr id="5" name="Rectangle 12"/>
          <p:cNvSpPr>
            <a:spLocks noChangeArrowheads="1"/>
          </p:cNvSpPr>
          <p:nvPr/>
        </p:nvSpPr>
        <p:spPr bwMode="auto">
          <a:xfrm>
            <a:off x="823913" y="442913"/>
            <a:ext cx="8291512" cy="400050"/>
          </a:xfrm>
          <a:prstGeom prst="rect">
            <a:avLst/>
          </a:prstGeom>
          <a:solidFill>
            <a:srgbClr val="996600"/>
          </a:solidFill>
          <a:ln w="9525">
            <a:noFill/>
            <a:miter lim="800000"/>
            <a:headEnd/>
            <a:tailEnd/>
          </a:ln>
        </p:spPr>
        <p:txBody>
          <a:bodyPr>
            <a:spAutoFit/>
          </a:bodyPr>
          <a:lstStyle/>
          <a:p>
            <a:pPr marL="514350" indent="-514350" algn="just" eaLnBrk="1" fontAlgn="auto" hangingPunct="1">
              <a:spcBef>
                <a:spcPct val="20000"/>
              </a:spcBef>
              <a:spcAft>
                <a:spcPts val="0"/>
              </a:spcAft>
              <a:buClr>
                <a:srgbClr val="F79646">
                  <a:lumMod val="50000"/>
                </a:srgbClr>
              </a:buClr>
              <a:buSzPct val="80000"/>
              <a:defRPr/>
            </a:pPr>
            <a:r>
              <a:rPr lang="mn-MN" sz="2000" b="1" kern="0" dirty="0">
                <a:solidFill>
                  <a:sysClr val="window" lastClr="FFFFFF"/>
                </a:solidFill>
                <a:latin typeface="Arial" pitchFamily="34" charset="0"/>
                <a:ea typeface="Arial Unicode MS" pitchFamily="34" charset="-128"/>
                <a:cs typeface="Arial" panose="020B0604020202020204" pitchFamily="34" charset="0"/>
              </a:rPr>
              <a:t>ХҮН АМ, НИЙГМИЙН ҮЗҮҮЛЭЛТ - Хөдөлмөр</a:t>
            </a:r>
          </a:p>
        </p:txBody>
      </p:sp>
      <p:sp>
        <p:nvSpPr>
          <p:cNvPr id="8198" name="Rectangle 7"/>
          <p:cNvSpPr>
            <a:spLocks noChangeArrowheads="1"/>
          </p:cNvSpPr>
          <p:nvPr/>
        </p:nvSpPr>
        <p:spPr bwMode="auto">
          <a:xfrm>
            <a:off x="1265238" y="4343400"/>
            <a:ext cx="7467600" cy="1865313"/>
          </a:xfrm>
          <a:prstGeom prst="rect">
            <a:avLst/>
          </a:prstGeom>
          <a:noFill/>
          <a:ln w="9525">
            <a:noFill/>
            <a:miter lim="800000"/>
            <a:headEnd/>
            <a:tailEnd/>
          </a:ln>
        </p:spPr>
        <p:txBody>
          <a:bodyPr>
            <a:spAutoFit/>
          </a:bodyPr>
          <a:lstStyle/>
          <a:p>
            <a:pPr algn="just">
              <a:spcBef>
                <a:spcPct val="20000"/>
              </a:spcBef>
              <a:buFont typeface="Arial" charset="0"/>
              <a:buNone/>
            </a:pPr>
            <a:r>
              <a:rPr lang="mn-MN" sz="1600">
                <a:latin typeface="Arial" charset="0"/>
              </a:rPr>
              <a:t>2018 оны </a:t>
            </a:r>
            <a:r>
              <a:rPr lang="en-US" sz="1600">
                <a:latin typeface="Arial" charset="0"/>
              </a:rPr>
              <a:t>2</a:t>
            </a:r>
            <a:r>
              <a:rPr lang="mn-MN" sz="1600">
                <a:latin typeface="Arial" charset="0"/>
              </a:rPr>
              <a:t> сарын байдлаар аймгийн хөдөлмөрийн хэлтэст бүртгэлтэй, ажил  хайж байгаа  </a:t>
            </a:r>
            <a:r>
              <a:rPr lang="en-US" sz="1600">
                <a:latin typeface="Arial" charset="0"/>
              </a:rPr>
              <a:t>691 </a:t>
            </a:r>
            <a:r>
              <a:rPr lang="mn-MN" sz="1600">
                <a:latin typeface="Arial" charset="0"/>
              </a:rPr>
              <a:t>хүн бүртгэгдсэн нь өмнөх оны мөн үеэс </a:t>
            </a:r>
            <a:r>
              <a:rPr lang="en-US" sz="1600">
                <a:latin typeface="Arial" charset="0"/>
              </a:rPr>
              <a:t>352 </a:t>
            </a:r>
            <a:r>
              <a:rPr lang="mn-MN" sz="1600">
                <a:latin typeface="Arial" charset="0"/>
              </a:rPr>
              <a:t>хүнээр буурсан байна. Нийт ажилгүйчүүдийн </a:t>
            </a:r>
            <a:r>
              <a:rPr lang="en-US" sz="1600">
                <a:latin typeface="Arial" charset="0"/>
              </a:rPr>
              <a:t>46.7 </a:t>
            </a:r>
            <a:r>
              <a:rPr lang="mn-MN" sz="1600">
                <a:latin typeface="Arial" charset="0"/>
              </a:rPr>
              <a:t> хувь буюу </a:t>
            </a:r>
            <a:r>
              <a:rPr lang="en-US" sz="1600">
                <a:latin typeface="Arial" charset="0"/>
              </a:rPr>
              <a:t>323</a:t>
            </a:r>
            <a:r>
              <a:rPr lang="mn-MN" sz="1600">
                <a:latin typeface="Arial" charset="0"/>
              </a:rPr>
              <a:t> хүн нь эмэгтэйчүүд байна.</a:t>
            </a:r>
            <a:r>
              <a:rPr lang="mn-MN" altLang="en-US" sz="1600">
                <a:latin typeface="Arial" charset="0"/>
              </a:rPr>
              <a:t>.</a:t>
            </a:r>
          </a:p>
          <a:p>
            <a:pPr>
              <a:spcBef>
                <a:spcPct val="20000"/>
              </a:spcBef>
              <a:buFont typeface="Arial" charset="0"/>
              <a:buChar char="•"/>
            </a:pPr>
            <a:r>
              <a:rPr lang="mn-MN" sz="1600">
                <a:latin typeface="Arial" charset="0"/>
              </a:rPr>
              <a:t>Бүртгэлтэй ажилгүй иргэдийн </a:t>
            </a:r>
            <a:r>
              <a:rPr lang="en-US" sz="1600">
                <a:latin typeface="Arial" charset="0"/>
              </a:rPr>
              <a:t>20.0 </a:t>
            </a:r>
            <a:r>
              <a:rPr lang="mn-MN" sz="1600">
                <a:latin typeface="Arial" charset="0"/>
              </a:rPr>
              <a:t>хувь нь дипломын болон баклаврын дээд, 3</a:t>
            </a:r>
            <a:r>
              <a:rPr lang="en-US" sz="1600">
                <a:latin typeface="Arial" charset="0"/>
              </a:rPr>
              <a:t>.0</a:t>
            </a:r>
            <a:r>
              <a:rPr lang="mn-MN" sz="1600">
                <a:latin typeface="Arial" charset="0"/>
              </a:rPr>
              <a:t> хувь нь тусгай мэргэжлийн дунд, </a:t>
            </a:r>
            <a:r>
              <a:rPr lang="en-US" sz="1600">
                <a:latin typeface="Arial" charset="0"/>
              </a:rPr>
              <a:t>9.0</a:t>
            </a:r>
            <a:r>
              <a:rPr lang="mn-MN" sz="1600">
                <a:latin typeface="Arial" charset="0"/>
              </a:rPr>
              <a:t> хувь нь техникийн болон мэргэжлийн, </a:t>
            </a:r>
            <a:r>
              <a:rPr lang="en-US" sz="1600">
                <a:latin typeface="Arial" charset="0"/>
              </a:rPr>
              <a:t>35.0</a:t>
            </a:r>
            <a:r>
              <a:rPr lang="mn-MN" sz="1600">
                <a:latin typeface="Arial" charset="0"/>
              </a:rPr>
              <a:t> хувь нь бүрэн дунд, 22</a:t>
            </a:r>
            <a:r>
              <a:rPr lang="en-US" sz="1600">
                <a:latin typeface="Arial" charset="0"/>
              </a:rPr>
              <a:t>.0</a:t>
            </a:r>
            <a:r>
              <a:rPr lang="mn-MN" sz="1600">
                <a:latin typeface="Arial" charset="0"/>
              </a:rPr>
              <a:t> хувь нь суурь, </a:t>
            </a:r>
            <a:r>
              <a:rPr lang="en-US" sz="1600">
                <a:latin typeface="Arial" charset="0"/>
              </a:rPr>
              <a:t>9.0</a:t>
            </a:r>
            <a:r>
              <a:rPr lang="mn-MN" sz="1600">
                <a:latin typeface="Arial" charset="0"/>
              </a:rPr>
              <a:t> хувь нь бага, 2.</a:t>
            </a:r>
            <a:r>
              <a:rPr lang="en-US" sz="1600">
                <a:latin typeface="Arial" charset="0"/>
              </a:rPr>
              <a:t>0</a:t>
            </a:r>
            <a:r>
              <a:rPr lang="mn-MN" sz="1600">
                <a:latin typeface="Arial" charset="0"/>
              </a:rPr>
              <a:t> хувь нь боловсролгүй иргэд</a:t>
            </a:r>
            <a:r>
              <a:rPr lang="en-US" sz="1600">
                <a:latin typeface="Arial" charset="0"/>
              </a:rPr>
              <a:t> </a:t>
            </a:r>
            <a:r>
              <a:rPr lang="mn-MN" sz="1600">
                <a:latin typeface="Arial" charset="0"/>
              </a:rPr>
              <a:t>байна.</a:t>
            </a:r>
            <a:endParaRPr lang="en-US" sz="1600">
              <a:latin typeface="Arial" charset="0"/>
            </a:endParaRPr>
          </a:p>
        </p:txBody>
      </p:sp>
      <p:graphicFrame>
        <p:nvGraphicFramePr>
          <p:cNvPr id="8199" name="Chart 8"/>
          <p:cNvGraphicFramePr>
            <a:graphicFrameLocks/>
          </p:cNvGraphicFramePr>
          <p:nvPr/>
        </p:nvGraphicFramePr>
        <p:xfrm>
          <a:off x="5387975" y="893763"/>
          <a:ext cx="3349625" cy="3321050"/>
        </p:xfrm>
        <a:graphic>
          <a:graphicData uri="http://schemas.openxmlformats.org/presentationml/2006/ole">
            <p:oleObj spid="_x0000_s24578" name="Chart" r:id="rId5" imgW="3359187" imgH="3328704" progId="Excel.Sheet.8">
              <p:embed/>
            </p:oleObj>
          </a:graphicData>
        </a:graphic>
      </p:graphicFrame>
      <p:graphicFrame>
        <p:nvGraphicFramePr>
          <p:cNvPr id="8200" name="Chart 9"/>
          <p:cNvGraphicFramePr>
            <a:graphicFrameLocks/>
          </p:cNvGraphicFramePr>
          <p:nvPr/>
        </p:nvGraphicFramePr>
        <p:xfrm>
          <a:off x="1625600" y="1093788"/>
          <a:ext cx="2835275" cy="2692400"/>
        </p:xfrm>
        <a:graphic>
          <a:graphicData uri="http://schemas.openxmlformats.org/presentationml/2006/ole">
            <p:oleObj spid="_x0000_s24579" name="Chart" r:id="rId6" imgW="2840982" imgH="2700762" progId="Excel.Sheet.8">
              <p:embed/>
            </p:oleObj>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endParaRPr lang="en-US" altLang="en-US" smtClean="0"/>
          </a:p>
        </p:txBody>
      </p:sp>
      <p:sp>
        <p:nvSpPr>
          <p:cNvPr id="10243" name="Content Placeholder 2"/>
          <p:cNvSpPr>
            <a:spLocks noGrp="1"/>
          </p:cNvSpPr>
          <p:nvPr>
            <p:ph idx="1"/>
          </p:nvPr>
        </p:nvSpPr>
        <p:spPr/>
        <p:txBody>
          <a:bodyPr/>
          <a:lstStyle/>
          <a:p>
            <a:endParaRPr lang="en-US" altLang="en-US" smtClean="0"/>
          </a:p>
        </p:txBody>
      </p:sp>
      <p:pic>
        <p:nvPicPr>
          <p:cNvPr id="10244" name="Picture 2" descr="C:\Users\User\Desktop\10_Dundgovi dem.jpg"/>
          <p:cNvPicPr>
            <a:picLocks noChangeAspect="1" noChangeArrowheads="1"/>
          </p:cNvPicPr>
          <p:nvPr/>
        </p:nvPicPr>
        <p:blipFill>
          <a:blip r:embed="rId4" cstate="print"/>
          <a:srcRect/>
          <a:stretch>
            <a:fillRect/>
          </a:stretch>
        </p:blipFill>
        <p:spPr bwMode="auto">
          <a:xfrm>
            <a:off x="0" y="-76200"/>
            <a:ext cx="9144000" cy="6858000"/>
          </a:xfrm>
          <a:prstGeom prst="rect">
            <a:avLst/>
          </a:prstGeom>
          <a:noFill/>
          <a:ln w="9525">
            <a:noFill/>
            <a:miter lim="800000"/>
            <a:headEnd/>
            <a:tailEnd/>
          </a:ln>
        </p:spPr>
      </p:pic>
      <p:sp>
        <p:nvSpPr>
          <p:cNvPr id="5" name="Rectangle 12"/>
          <p:cNvSpPr>
            <a:spLocks noChangeArrowheads="1"/>
          </p:cNvSpPr>
          <p:nvPr/>
        </p:nvSpPr>
        <p:spPr bwMode="auto">
          <a:xfrm>
            <a:off x="823913" y="442913"/>
            <a:ext cx="8291512" cy="400050"/>
          </a:xfrm>
          <a:prstGeom prst="rect">
            <a:avLst/>
          </a:prstGeom>
          <a:solidFill>
            <a:srgbClr val="996600"/>
          </a:solidFill>
          <a:ln w="9525">
            <a:noFill/>
            <a:miter lim="800000"/>
            <a:headEnd/>
            <a:tailEnd/>
          </a:ln>
        </p:spPr>
        <p:txBody>
          <a:bodyPr>
            <a:spAutoFit/>
          </a:bodyPr>
          <a:lstStyle/>
          <a:p>
            <a:pPr marL="514350" indent="-514350" algn="just" eaLnBrk="1" fontAlgn="auto" hangingPunct="1">
              <a:spcBef>
                <a:spcPct val="20000"/>
              </a:spcBef>
              <a:spcAft>
                <a:spcPts val="0"/>
              </a:spcAft>
              <a:buClr>
                <a:srgbClr val="F79646">
                  <a:lumMod val="50000"/>
                </a:srgbClr>
              </a:buClr>
              <a:buSzPct val="80000"/>
              <a:defRPr/>
            </a:pPr>
            <a:r>
              <a:rPr lang="mn-MN" sz="2000" b="1" kern="0" dirty="0">
                <a:solidFill>
                  <a:sysClr val="window" lastClr="FFFFFF"/>
                </a:solidFill>
                <a:latin typeface="Arial" pitchFamily="34" charset="0"/>
                <a:ea typeface="Arial Unicode MS" pitchFamily="34" charset="-128"/>
                <a:cs typeface="Arial" panose="020B0604020202020204" pitchFamily="34" charset="0"/>
              </a:rPr>
              <a:t>ХҮН АМ, НИЙГМИЙН ҮЗҮҮЛЭЛТ - Хөдөлмөр</a:t>
            </a:r>
          </a:p>
        </p:txBody>
      </p:sp>
      <p:sp>
        <p:nvSpPr>
          <p:cNvPr id="10246" name="Rectangle 7"/>
          <p:cNvSpPr>
            <a:spLocks noChangeArrowheads="1"/>
          </p:cNvSpPr>
          <p:nvPr/>
        </p:nvSpPr>
        <p:spPr bwMode="auto">
          <a:xfrm>
            <a:off x="1265238" y="4343400"/>
            <a:ext cx="7467600" cy="830263"/>
          </a:xfrm>
          <a:prstGeom prst="rect">
            <a:avLst/>
          </a:prstGeom>
          <a:noFill/>
          <a:ln w="9525">
            <a:noFill/>
            <a:miter lim="800000"/>
            <a:headEnd/>
            <a:tailEnd/>
          </a:ln>
        </p:spPr>
        <p:txBody>
          <a:bodyPr>
            <a:spAutoFit/>
          </a:bodyPr>
          <a:lstStyle/>
          <a:p>
            <a:pPr algn="just">
              <a:spcBef>
                <a:spcPct val="20000"/>
              </a:spcBef>
              <a:buFont typeface="Arial" charset="0"/>
              <a:buNone/>
            </a:pPr>
            <a:r>
              <a:rPr lang="mn-MN" sz="1600">
                <a:latin typeface="Arial" charset="0"/>
              </a:rPr>
              <a:t>Аймгийн хэмжээнд хөдөлмөрийн насны 10000 хүнд </a:t>
            </a:r>
            <a:r>
              <a:rPr lang="en-US" sz="1600">
                <a:latin typeface="Arial" charset="0"/>
              </a:rPr>
              <a:t>226 </a:t>
            </a:r>
            <a:r>
              <a:rPr lang="mn-MN" sz="1600">
                <a:latin typeface="Arial" charset="0"/>
              </a:rPr>
              <a:t>ажилгүйчүүд ногдож байхад  Баянжаргалан </a:t>
            </a:r>
            <a:r>
              <a:rPr lang="en-US" sz="1600">
                <a:latin typeface="Arial" charset="0"/>
              </a:rPr>
              <a:t>410</a:t>
            </a:r>
            <a:r>
              <a:rPr lang="mn-MN" sz="1600">
                <a:latin typeface="Arial" charset="0"/>
              </a:rPr>
              <a:t>, Сайнцагаан </a:t>
            </a:r>
            <a:r>
              <a:rPr lang="en-US" sz="1600">
                <a:latin typeface="Arial" charset="0"/>
              </a:rPr>
              <a:t>362</a:t>
            </a:r>
            <a:r>
              <a:rPr lang="mn-MN" sz="1600">
                <a:latin typeface="Arial" charset="0"/>
              </a:rPr>
              <a:t>, Дэлгэрцогт суманд /298/, Өндөршил /</a:t>
            </a:r>
            <a:r>
              <a:rPr lang="en-US" sz="1600">
                <a:latin typeface="Arial" charset="0"/>
              </a:rPr>
              <a:t>339</a:t>
            </a:r>
            <a:r>
              <a:rPr lang="mn-MN" sz="1600">
                <a:latin typeface="Arial" charset="0"/>
              </a:rPr>
              <a:t>/ байгаа нь аймгийн дунджаас  дээгүүр байна</a:t>
            </a:r>
            <a:r>
              <a:rPr lang="mn-MN" sz="1600"/>
              <a:t>.</a:t>
            </a:r>
            <a:endParaRPr lang="mn-MN" altLang="en-US" sz="1600">
              <a:latin typeface="Arial" charset="0"/>
            </a:endParaRPr>
          </a:p>
        </p:txBody>
      </p:sp>
      <p:graphicFrame>
        <p:nvGraphicFramePr>
          <p:cNvPr id="10247" name="Chart 10"/>
          <p:cNvGraphicFramePr>
            <a:graphicFrameLocks/>
          </p:cNvGraphicFramePr>
          <p:nvPr/>
        </p:nvGraphicFramePr>
        <p:xfrm>
          <a:off x="1778000" y="1311275"/>
          <a:ext cx="5892800" cy="2806700"/>
        </p:xfrm>
        <a:graphic>
          <a:graphicData uri="http://schemas.openxmlformats.org/presentationml/2006/ole">
            <p:oleObj spid="_x0000_s25602" name="Chart" r:id="rId5" imgW="5901439" imgH="2810500" progId="Excel.Sheet.8">
              <p:embed/>
            </p:oleObj>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endParaRPr lang="en-US" altLang="en-US" smtClean="0"/>
          </a:p>
        </p:txBody>
      </p:sp>
      <p:sp>
        <p:nvSpPr>
          <p:cNvPr id="12291" name="Content Placeholder 2"/>
          <p:cNvSpPr>
            <a:spLocks noGrp="1"/>
          </p:cNvSpPr>
          <p:nvPr>
            <p:ph idx="1"/>
          </p:nvPr>
        </p:nvSpPr>
        <p:spPr/>
        <p:txBody>
          <a:bodyPr/>
          <a:lstStyle/>
          <a:p>
            <a:endParaRPr lang="en-US" altLang="en-US" smtClean="0"/>
          </a:p>
        </p:txBody>
      </p:sp>
      <p:pic>
        <p:nvPicPr>
          <p:cNvPr id="12292" name="Picture 2" descr="C:\Users\User\Desktop\10_Dundgovi dem.jpg"/>
          <p:cNvPicPr>
            <a:picLocks noChangeAspect="1" noChangeArrowheads="1"/>
          </p:cNvPicPr>
          <p:nvPr/>
        </p:nvPicPr>
        <p:blipFill>
          <a:blip r:embed="rId3" cstate="print"/>
          <a:srcRect/>
          <a:stretch>
            <a:fillRect/>
          </a:stretch>
        </p:blipFill>
        <p:spPr bwMode="auto">
          <a:xfrm>
            <a:off x="-12700" y="-9525"/>
            <a:ext cx="9144000" cy="6858000"/>
          </a:xfrm>
          <a:prstGeom prst="rect">
            <a:avLst/>
          </a:prstGeom>
          <a:noFill/>
          <a:ln w="9525">
            <a:noFill/>
            <a:miter lim="800000"/>
            <a:headEnd/>
            <a:tailEnd/>
          </a:ln>
        </p:spPr>
      </p:pic>
      <p:sp>
        <p:nvSpPr>
          <p:cNvPr id="6" name="Rectangle 12"/>
          <p:cNvSpPr>
            <a:spLocks noChangeArrowheads="1"/>
          </p:cNvSpPr>
          <p:nvPr/>
        </p:nvSpPr>
        <p:spPr bwMode="auto">
          <a:xfrm>
            <a:off x="858838" y="490538"/>
            <a:ext cx="8340725" cy="400050"/>
          </a:xfrm>
          <a:prstGeom prst="rect">
            <a:avLst/>
          </a:prstGeom>
          <a:solidFill>
            <a:srgbClr val="996600"/>
          </a:solidFill>
          <a:ln w="9525">
            <a:noFill/>
            <a:miter lim="800000"/>
            <a:headEnd/>
            <a:tailEnd/>
          </a:ln>
        </p:spPr>
        <p:txBody>
          <a:bodyPr>
            <a:spAutoFit/>
          </a:bodyPr>
          <a:lstStyle/>
          <a:p>
            <a:pPr marL="514350" indent="-514350" algn="just" eaLnBrk="1" fontAlgn="auto" hangingPunct="1">
              <a:spcBef>
                <a:spcPct val="20000"/>
              </a:spcBef>
              <a:spcAft>
                <a:spcPts val="0"/>
              </a:spcAft>
              <a:buClr>
                <a:srgbClr val="F79646">
                  <a:lumMod val="50000"/>
                </a:srgbClr>
              </a:buClr>
              <a:buSzPct val="80000"/>
              <a:defRPr/>
            </a:pPr>
            <a:r>
              <a:rPr lang="mn-MN" sz="2000" b="1" kern="0" dirty="0">
                <a:solidFill>
                  <a:sysClr val="window" lastClr="FFFFFF"/>
                </a:solidFill>
                <a:latin typeface="Arial" panose="020B0604020202020204" pitchFamily="34" charset="0"/>
                <a:ea typeface="Arial Unicode MS" pitchFamily="34" charset="-128"/>
                <a:cs typeface="Arial" panose="020B0604020202020204" pitchFamily="34" charset="0"/>
              </a:rPr>
              <a:t>ХҮН АМ, НИЙГМИЙН ҮЗҮҮЛЭЛТ – Нийгмийн халамж</a:t>
            </a:r>
          </a:p>
        </p:txBody>
      </p:sp>
      <p:sp>
        <p:nvSpPr>
          <p:cNvPr id="12294" name="Rectangle 6"/>
          <p:cNvSpPr>
            <a:spLocks noChangeArrowheads="1"/>
          </p:cNvSpPr>
          <p:nvPr/>
        </p:nvSpPr>
        <p:spPr bwMode="auto">
          <a:xfrm>
            <a:off x="1076325" y="4572000"/>
            <a:ext cx="7620000" cy="2492375"/>
          </a:xfrm>
          <a:prstGeom prst="rect">
            <a:avLst/>
          </a:prstGeom>
          <a:noFill/>
          <a:ln w="9525">
            <a:noFill/>
            <a:miter lim="800000"/>
            <a:headEnd/>
            <a:tailEnd/>
          </a:ln>
        </p:spPr>
        <p:txBody>
          <a:bodyPr>
            <a:spAutoFit/>
          </a:bodyPr>
          <a:lstStyle/>
          <a:p>
            <a:pPr algn="just">
              <a:buFont typeface="Arial" charset="0"/>
              <a:buNone/>
            </a:pPr>
            <a:r>
              <a:rPr lang="mn-MN" sz="1600">
                <a:latin typeface="Arial" charset="0"/>
              </a:rPr>
              <a:t>2018 оны эхний 2 сарын байдлаар нийгмийн халамжийн сангаас 9699 хүнд 1170,6 сая төгрөгийн тэтгэвэр тэтгэмж, халамжийг олгосон байна. Нийт тэтгэвэр тэтгэмж авагчидын 35</a:t>
            </a:r>
            <a:r>
              <a:rPr lang="en-US" sz="1600">
                <a:latin typeface="Arial" charset="0"/>
              </a:rPr>
              <a:t>%</a:t>
            </a:r>
            <a:r>
              <a:rPr lang="mn-MN" sz="1600">
                <a:latin typeface="Arial" charset="0"/>
              </a:rPr>
              <a:t> буюу 3443 нь алдарт эхийн одонтой эхчүүд бөгөөд 487,3 сая төг, 23.0 % буюу 2212 нь насны хишиг тэтгэмж авч буй ахмадууд 202,6 сая төг, 20</a:t>
            </a:r>
            <a:r>
              <a:rPr lang="en-US" sz="1600">
                <a:latin typeface="Arial" charset="0"/>
              </a:rPr>
              <a:t>% </a:t>
            </a:r>
            <a:r>
              <a:rPr lang="mn-MN" sz="1600">
                <a:latin typeface="Arial" charset="0"/>
              </a:rPr>
              <a:t>буюу 1930 нь 0-3 насны хүүхдээ асарч буй эхчүүдэд 117,6 сая төг, нөхцөлт мөнгөн тэтгэмжийг 738 иргэн 87,9 сая төгрөг, Халамжийн тэтгэвэрийг 721 иргэн 197,2 сая төгрөг, жирэмсэн нярай, хөхүүл хүүхэдтэй 395 эхчүүдэд 23,6 сая төгрөгийн тэтгэвэр тэтгэмжийг олгосон байна.</a:t>
            </a:r>
            <a:endParaRPr lang="en-US" sz="1600">
              <a:latin typeface="Arial" charset="0"/>
            </a:endParaRPr>
          </a:p>
          <a:p>
            <a:pPr algn="just"/>
            <a:endParaRPr lang="mn-MN" altLang="en-US" sz="1200">
              <a:solidFill>
                <a:srgbClr val="000000"/>
              </a:solidFill>
              <a:latin typeface="Arial" charset="0"/>
            </a:endParaRPr>
          </a:p>
        </p:txBody>
      </p:sp>
      <p:graphicFrame>
        <p:nvGraphicFramePr>
          <p:cNvPr id="12295" name="Chart 7"/>
          <p:cNvGraphicFramePr>
            <a:graphicFrameLocks/>
          </p:cNvGraphicFramePr>
          <p:nvPr/>
        </p:nvGraphicFramePr>
        <p:xfrm>
          <a:off x="1058863" y="1141413"/>
          <a:ext cx="3792537" cy="3246437"/>
        </p:xfrm>
        <a:graphic>
          <a:graphicData uri="http://schemas.openxmlformats.org/presentationml/2006/ole">
            <p:oleObj spid="_x0000_s26626" name="Chart" r:id="rId4" imgW="3798137" imgH="3249450" progId="Excel.Sheet.8">
              <p:embed/>
            </p:oleObj>
          </a:graphicData>
        </a:graphic>
      </p:graphicFrame>
      <p:graphicFrame>
        <p:nvGraphicFramePr>
          <p:cNvPr id="12296" name="Chart 8"/>
          <p:cNvGraphicFramePr>
            <a:graphicFrameLocks/>
          </p:cNvGraphicFramePr>
          <p:nvPr/>
        </p:nvGraphicFramePr>
        <p:xfrm>
          <a:off x="4978400" y="1193800"/>
          <a:ext cx="3835400" cy="3194050"/>
        </p:xfrm>
        <a:graphic>
          <a:graphicData uri="http://schemas.openxmlformats.org/presentationml/2006/ole">
            <p:oleObj spid="_x0000_s26627" name="Chart" r:id="rId5" imgW="3840813" imgH="3200677" progId="Excel.Sheet.8">
              <p:embed/>
            </p:oleObj>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ChangeArrowheads="1"/>
          </p:cNvSpPr>
          <p:nvPr/>
        </p:nvSpPr>
        <p:spPr bwMode="auto">
          <a:xfrm>
            <a:off x="685800" y="525463"/>
            <a:ext cx="84582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ХҮН АМ, НИЙГМИЙН ҮЗҮҮЛЭЛТ</a:t>
            </a:r>
            <a:r>
              <a:rPr lang="en-US" sz="2000" b="1" dirty="0">
                <a:solidFill>
                  <a:schemeClr val="bg1"/>
                </a:solidFill>
                <a:latin typeface="Arial Unicode MS" pitchFamily="34" charset="-128"/>
                <a:ea typeface="Arial Unicode MS" pitchFamily="34" charset="-128"/>
                <a:cs typeface="Arial Unicode MS" pitchFamily="34" charset="-128"/>
              </a:rPr>
              <a:t> </a:t>
            </a:r>
            <a:r>
              <a:rPr lang="mn-MN" sz="2000" b="1" dirty="0">
                <a:solidFill>
                  <a:schemeClr val="bg1"/>
                </a:solidFill>
                <a:latin typeface="Arial Unicode MS" pitchFamily="34" charset="-128"/>
                <a:ea typeface="Arial Unicode MS" pitchFamily="34" charset="-128"/>
                <a:cs typeface="Arial Unicode MS" pitchFamily="34" charset="-128"/>
              </a:rPr>
              <a:t>– Эрүүл мэнд</a:t>
            </a:r>
          </a:p>
        </p:txBody>
      </p:sp>
      <p:pic>
        <p:nvPicPr>
          <p:cNvPr id="2052" name="Picture 9" descr="\\exchange_server\MCCT\RESTRICTED\1.ARCHIVE\10. Design_Logo\NSO_LOGO\logo_mgl.jpg"/>
          <p:cNvPicPr>
            <a:picLocks noChangeAspect="1" noChangeArrowheads="1"/>
          </p:cNvPicPr>
          <p:nvPr/>
        </p:nvPicPr>
        <p:blipFill>
          <a:blip r:embed="rId4" cstate="print"/>
          <a:srcRect/>
          <a:stretch>
            <a:fillRect/>
          </a:stretch>
        </p:blipFill>
        <p:spPr bwMode="auto">
          <a:xfrm>
            <a:off x="0" y="200025"/>
            <a:ext cx="703263" cy="714375"/>
          </a:xfrm>
          <a:prstGeom prst="rect">
            <a:avLst/>
          </a:prstGeom>
          <a:noFill/>
          <a:ln w="9525">
            <a:noFill/>
            <a:miter lim="800000"/>
            <a:headEnd/>
            <a:tailEnd/>
          </a:ln>
        </p:spPr>
      </p:pic>
      <p:sp>
        <p:nvSpPr>
          <p:cNvPr id="6" name="Rectangle 5"/>
          <p:cNvSpPr/>
          <p:nvPr/>
        </p:nvSpPr>
        <p:spPr>
          <a:xfrm>
            <a:off x="7924800" y="6164263"/>
            <a:ext cx="6858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 name="Group 9"/>
          <p:cNvGrpSpPr>
            <a:grpSpLocks/>
          </p:cNvGrpSpPr>
          <p:nvPr/>
        </p:nvGrpSpPr>
        <p:grpSpPr bwMode="auto">
          <a:xfrm>
            <a:off x="914400" y="5943600"/>
            <a:ext cx="7620000" cy="366713"/>
            <a:chOff x="942975" y="4398963"/>
            <a:chExt cx="7620000" cy="366712"/>
          </a:xfrm>
        </p:grpSpPr>
        <p:cxnSp>
          <p:nvCxnSpPr>
            <p:cNvPr id="15" name="Straight Connector 14"/>
            <p:cNvCxnSpPr/>
            <p:nvPr/>
          </p:nvCxnSpPr>
          <p:spPr>
            <a:xfrm flipV="1">
              <a:off x="942975" y="4572001"/>
              <a:ext cx="7620000" cy="11112"/>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pic>
          <p:nvPicPr>
            <p:cNvPr id="2064" name="Picture 2" descr="D:\SARIIN MEDEE\Hevleliin baga hural\2013.12\Information icon\3.jpg"/>
            <p:cNvPicPr>
              <a:picLocks noChangeAspect="1" noChangeArrowheads="1"/>
            </p:cNvPicPr>
            <p:nvPr/>
          </p:nvPicPr>
          <p:blipFill>
            <a:blip r:embed="rId5" cstate="print"/>
            <a:srcRect/>
            <a:stretch>
              <a:fillRect/>
            </a:stretch>
          </p:blipFill>
          <p:spPr bwMode="auto">
            <a:xfrm>
              <a:off x="4419600" y="4398963"/>
              <a:ext cx="533400" cy="366712"/>
            </a:xfrm>
            <a:prstGeom prst="rect">
              <a:avLst/>
            </a:prstGeom>
            <a:noFill/>
            <a:ln w="9525">
              <a:noFill/>
              <a:miter lim="800000"/>
              <a:headEnd/>
              <a:tailEnd/>
            </a:ln>
          </p:spPr>
        </p:pic>
      </p:grpSp>
      <p:graphicFrame>
        <p:nvGraphicFramePr>
          <p:cNvPr id="2050" name="Chart 11"/>
          <p:cNvGraphicFramePr>
            <a:graphicFrameLocks/>
          </p:cNvGraphicFramePr>
          <p:nvPr/>
        </p:nvGraphicFramePr>
        <p:xfrm>
          <a:off x="652463" y="1168400"/>
          <a:ext cx="4159250" cy="4673600"/>
        </p:xfrm>
        <a:graphic>
          <a:graphicData uri="http://schemas.openxmlformats.org/presentationml/2006/ole">
            <p:oleObj spid="_x0000_s27650" r:id="rId6" imgW="4157832" imgH="4669941" progId="Excel.Sheet.8">
              <p:embed/>
            </p:oleObj>
          </a:graphicData>
        </a:graphic>
      </p:graphicFrame>
      <p:graphicFrame>
        <p:nvGraphicFramePr>
          <p:cNvPr id="13" name="Chart 12"/>
          <p:cNvGraphicFramePr>
            <a:graphicFrameLocks/>
          </p:cNvGraphicFramePr>
          <p:nvPr/>
        </p:nvGraphicFramePr>
        <p:xfrm>
          <a:off x="4724400" y="1219200"/>
          <a:ext cx="4114800" cy="4724400"/>
        </p:xfrm>
        <a:graphic>
          <a:graphicData uri="http://schemas.openxmlformats.org/drawingml/2006/chart">
            <c:chart xmlns:c="http://schemas.openxmlformats.org/drawingml/2006/chart" xmlns:r="http://schemas.openxmlformats.org/officeDocument/2006/relationships" r:id="rId7"/>
          </a:graphicData>
        </a:graphic>
      </p:graphicFrame>
      <p:pic>
        <p:nvPicPr>
          <p:cNvPr id="2056" name="Picture 2" descr="C:\Users\User\Desktop\10_Dundgovi dem.jpg"/>
          <p:cNvPicPr>
            <a:picLocks noChangeAspect="1" noChangeArrowheads="1"/>
          </p:cNvPicPr>
          <p:nvPr/>
        </p:nvPicPr>
        <p:blipFill>
          <a:blip r:embed="rId8" cstate="print"/>
          <a:srcRect/>
          <a:stretch>
            <a:fillRect/>
          </a:stretch>
        </p:blipFill>
        <p:spPr bwMode="auto">
          <a:xfrm>
            <a:off x="0" y="0"/>
            <a:ext cx="9144000" cy="6858000"/>
          </a:xfrm>
          <a:prstGeom prst="rect">
            <a:avLst/>
          </a:prstGeom>
          <a:noFill/>
          <a:ln w="9525">
            <a:noFill/>
            <a:miter lim="800000"/>
            <a:headEnd/>
            <a:tailEnd/>
          </a:ln>
        </p:spPr>
      </p:pic>
      <p:pic>
        <p:nvPicPr>
          <p:cNvPr id="2057" name="Picture 9" descr="\\exchange_server\MCCT\RESTRICTED\1.ARCHIVE\10. Design_Logo\NSO_LOGO\logo_mgl.jpg"/>
          <p:cNvPicPr>
            <a:picLocks noChangeAspect="1" noChangeArrowheads="1"/>
          </p:cNvPicPr>
          <p:nvPr/>
        </p:nvPicPr>
        <p:blipFill>
          <a:blip r:embed="rId4" cstate="print"/>
          <a:srcRect/>
          <a:stretch>
            <a:fillRect/>
          </a:stretch>
        </p:blipFill>
        <p:spPr bwMode="auto">
          <a:xfrm>
            <a:off x="36513" y="228600"/>
            <a:ext cx="703262" cy="714375"/>
          </a:xfrm>
          <a:prstGeom prst="rect">
            <a:avLst/>
          </a:prstGeom>
          <a:noFill/>
          <a:ln w="9525">
            <a:noFill/>
            <a:miter lim="800000"/>
            <a:headEnd/>
            <a:tailEnd/>
          </a:ln>
        </p:spPr>
      </p:pic>
      <p:sp>
        <p:nvSpPr>
          <p:cNvPr id="17" name="Rectangle 4"/>
          <p:cNvSpPr txBox="1">
            <a:spLocks/>
          </p:cNvSpPr>
          <p:nvPr/>
        </p:nvSpPr>
        <p:spPr bwMode="auto">
          <a:xfrm>
            <a:off x="1066800" y="5334000"/>
            <a:ext cx="7696200" cy="1295400"/>
          </a:xfrm>
          <a:prstGeom prst="rect">
            <a:avLst/>
          </a:prstGeom>
          <a:noFill/>
          <a:ln w="9525">
            <a:noFill/>
            <a:miter lim="800000"/>
            <a:headEnd/>
            <a:tailEnd/>
          </a:ln>
        </p:spPr>
        <p:txBody>
          <a:bodyPr/>
          <a:lstStyle/>
          <a:p>
            <a:pPr algn="just"/>
            <a:endParaRPr lang="mn-MN" altLang="mn-MN" sz="1200">
              <a:latin typeface="Arial" charset="0"/>
            </a:endParaRPr>
          </a:p>
        </p:txBody>
      </p:sp>
      <p:pic>
        <p:nvPicPr>
          <p:cNvPr id="2059" name="Picture 6"/>
          <p:cNvPicPr>
            <a:picLocks noChangeAspect="1"/>
          </p:cNvPicPr>
          <p:nvPr/>
        </p:nvPicPr>
        <p:blipFill>
          <a:blip r:embed="rId9" cstate="print"/>
          <a:srcRect/>
          <a:stretch>
            <a:fillRect/>
          </a:stretch>
        </p:blipFill>
        <p:spPr bwMode="auto">
          <a:xfrm>
            <a:off x="831850" y="509588"/>
            <a:ext cx="8358188" cy="542925"/>
          </a:xfrm>
          <a:prstGeom prst="rect">
            <a:avLst/>
          </a:prstGeom>
          <a:noFill/>
          <a:ln w="9525">
            <a:noFill/>
            <a:miter lim="800000"/>
            <a:headEnd/>
            <a:tailEnd/>
          </a:ln>
        </p:spPr>
      </p:pic>
      <p:sp>
        <p:nvSpPr>
          <p:cNvPr id="2060" name="TextBox 1"/>
          <p:cNvSpPr txBox="1">
            <a:spLocks noChangeArrowheads="1"/>
          </p:cNvSpPr>
          <p:nvPr/>
        </p:nvSpPr>
        <p:spPr bwMode="auto">
          <a:xfrm>
            <a:off x="5715000" y="1279525"/>
            <a:ext cx="2895600" cy="369888"/>
          </a:xfrm>
          <a:prstGeom prst="rect">
            <a:avLst/>
          </a:prstGeom>
          <a:noFill/>
          <a:ln w="9525">
            <a:noFill/>
            <a:miter lim="800000"/>
            <a:headEnd/>
            <a:tailEnd/>
          </a:ln>
        </p:spPr>
        <p:txBody>
          <a:bodyPr>
            <a:spAutoFit/>
          </a:bodyPr>
          <a:lstStyle/>
          <a:p>
            <a:r>
              <a:rPr lang="mn-MN" altLang="mn-MN"/>
              <a:t> </a:t>
            </a:r>
            <a:endParaRPr lang="mn-MN" altLang="mn-MN" sz="1200"/>
          </a:p>
        </p:txBody>
      </p:sp>
      <p:sp>
        <p:nvSpPr>
          <p:cNvPr id="18" name="TextBox 17"/>
          <p:cNvSpPr txBox="1"/>
          <p:nvPr/>
        </p:nvSpPr>
        <p:spPr>
          <a:xfrm>
            <a:off x="1182688" y="5327650"/>
            <a:ext cx="7656512" cy="120015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marL="285750" indent="-285750" algn="just">
              <a:buFont typeface="Wingdings" panose="05000000000000000000" pitchFamily="2" charset="2"/>
              <a:buChar char="Ø"/>
              <a:defRPr/>
            </a:pPr>
            <a:r>
              <a:rPr lang="mn-MN" sz="1200" dirty="0">
                <a:latin typeface="Arial" panose="020B0604020202020204" pitchFamily="34" charset="0"/>
                <a:cs typeface="Arial" panose="020B0604020202020204" pitchFamily="34" charset="0"/>
              </a:rPr>
              <a:t>Тус аймагт 201</a:t>
            </a:r>
            <a:r>
              <a:rPr lang="en-US" sz="1200" dirty="0">
                <a:latin typeface="Arial" panose="020B0604020202020204" pitchFamily="34" charset="0"/>
                <a:cs typeface="Arial" panose="020B0604020202020204" pitchFamily="34" charset="0"/>
              </a:rPr>
              <a:t>8</a:t>
            </a:r>
            <a:r>
              <a:rPr lang="mn-MN" sz="1200" dirty="0">
                <a:latin typeface="Arial" panose="020B0604020202020204" pitchFamily="34" charset="0"/>
                <a:cs typeface="Arial" panose="020B0604020202020204" pitchFamily="34" charset="0"/>
              </a:rPr>
              <a:t> оны 2 сарын байдлаар өмнөх оны  12 сартай  харьцуулахад хэрэглээний үнийн индекс 2</a:t>
            </a:r>
            <a:r>
              <a:rPr lang="en-US" sz="1200" dirty="0">
                <a:latin typeface="Arial" panose="020B0604020202020204" pitchFamily="34" charset="0"/>
                <a:cs typeface="Arial" panose="020B0604020202020204" pitchFamily="34" charset="0"/>
              </a:rPr>
              <a:t>.</a:t>
            </a:r>
            <a:r>
              <a:rPr lang="mn-MN" sz="1200" dirty="0">
                <a:latin typeface="Arial" panose="020B0604020202020204" pitchFamily="34" charset="0"/>
                <a:cs typeface="Arial" panose="020B0604020202020204" pitchFamily="34" charset="0"/>
              </a:rPr>
              <a:t>1  хувиар өсчээ. Хүнсний бараа согтууруулах бус ундааны бүлэг 4</a:t>
            </a:r>
            <a:r>
              <a:rPr lang="en-US" sz="1200" dirty="0">
                <a:latin typeface="Arial" pitchFamily="34" charset="0"/>
                <a:cs typeface="Arial" pitchFamily="34" charset="0"/>
              </a:rPr>
              <a:t>.9</a:t>
            </a:r>
            <a:r>
              <a:rPr lang="mn-MN" sz="1200" dirty="0">
                <a:latin typeface="Arial" pitchFamily="34" charset="0"/>
                <a:cs typeface="Arial" pitchFamily="34" charset="0"/>
              </a:rPr>
              <a:t> хувиар, согтууруулах ундаа, тамхи мансууруулах бодис 5</a:t>
            </a:r>
            <a:r>
              <a:rPr lang="en-US" sz="1200" dirty="0">
                <a:latin typeface="Arial" pitchFamily="34" charset="0"/>
                <a:cs typeface="Arial" pitchFamily="34" charset="0"/>
              </a:rPr>
              <a:t>.</a:t>
            </a:r>
            <a:r>
              <a:rPr lang="mn-MN" sz="1200" dirty="0">
                <a:latin typeface="Arial" pitchFamily="34" charset="0"/>
                <a:cs typeface="Arial" pitchFamily="34" charset="0"/>
              </a:rPr>
              <a:t>0</a:t>
            </a:r>
            <a:r>
              <a:rPr lang="en-US" sz="1200" dirty="0">
                <a:latin typeface="Arial" pitchFamily="34" charset="0"/>
                <a:cs typeface="Arial" pitchFamily="34" charset="0"/>
              </a:rPr>
              <a:t> </a:t>
            </a:r>
            <a:r>
              <a:rPr lang="mn-MN" sz="1200" dirty="0">
                <a:latin typeface="Arial" pitchFamily="34" charset="0"/>
                <a:cs typeface="Arial" pitchFamily="34" charset="0"/>
              </a:rPr>
              <a:t>хувиар,  хувцас бөс бараа гутлын бүлэг  </a:t>
            </a:r>
            <a:r>
              <a:rPr lang="en-US" sz="1200" dirty="0">
                <a:latin typeface="Arial" pitchFamily="34" charset="0"/>
                <a:cs typeface="Arial" pitchFamily="34" charset="0"/>
              </a:rPr>
              <a:t>1</a:t>
            </a:r>
            <a:r>
              <a:rPr lang="mn-MN" sz="1200" dirty="0">
                <a:latin typeface="Arial" pitchFamily="34" charset="0"/>
                <a:cs typeface="Arial" pitchFamily="34" charset="0"/>
              </a:rPr>
              <a:t>.</a:t>
            </a:r>
            <a:r>
              <a:rPr lang="en-US" sz="1200" dirty="0">
                <a:latin typeface="Arial" pitchFamily="34" charset="0"/>
                <a:cs typeface="Arial" pitchFamily="34" charset="0"/>
              </a:rPr>
              <a:t>3</a:t>
            </a:r>
            <a:r>
              <a:rPr lang="mn-MN" sz="1200" dirty="0">
                <a:latin typeface="Arial" pitchFamily="34" charset="0"/>
                <a:cs typeface="Arial" pitchFamily="34" charset="0"/>
              </a:rPr>
              <a:t>  хувь, орон сууц, ус , цахилгаан, түлшний бүлэг 0</a:t>
            </a:r>
            <a:r>
              <a:rPr lang="en-US" sz="1200" dirty="0">
                <a:latin typeface="Arial" pitchFamily="34" charset="0"/>
                <a:cs typeface="Arial" pitchFamily="34" charset="0"/>
              </a:rPr>
              <a:t>.</a:t>
            </a:r>
            <a:r>
              <a:rPr lang="mn-MN" sz="1200" dirty="0">
                <a:latin typeface="Arial" pitchFamily="34" charset="0"/>
                <a:cs typeface="Arial" pitchFamily="34" charset="0"/>
              </a:rPr>
              <a:t>1 хувь өссөн, гэр ахуйн тавилга, гэр ахуйн барааны бүлэг </a:t>
            </a:r>
            <a:r>
              <a:rPr lang="en-US" sz="1200" dirty="0">
                <a:latin typeface="Arial" pitchFamily="34" charset="0"/>
                <a:cs typeface="Arial" pitchFamily="34" charset="0"/>
              </a:rPr>
              <a:t>1.3</a:t>
            </a:r>
            <a:r>
              <a:rPr lang="mn-MN" sz="1200" dirty="0">
                <a:latin typeface="Arial" pitchFamily="34" charset="0"/>
                <a:cs typeface="Arial" pitchFamily="34" charset="0"/>
              </a:rPr>
              <a:t> хувь, эм тариа эмчилгээний бүлэг 5.9 хувь , тээврийн бүлэг 2.4 хувиар өссөн  нь нөлөөлсөн байна. </a:t>
            </a:r>
            <a:endParaRPr lang="en-US" sz="1200" dirty="0">
              <a:latin typeface="Arial" pitchFamily="34" charset="0"/>
              <a:cs typeface="Arial" pitchFamily="34" charset="0"/>
            </a:endParaRPr>
          </a:p>
          <a:p>
            <a:pPr>
              <a:defRPr/>
            </a:pPr>
            <a:r>
              <a:rPr lang="mn-MN" sz="1200" dirty="0">
                <a:latin typeface="Arial" panose="020B0604020202020204" pitchFamily="34" charset="0"/>
                <a:cs typeface="Arial" panose="020B0604020202020204" pitchFamily="34" charset="0"/>
              </a:rPr>
              <a:t> </a:t>
            </a:r>
            <a:endParaRPr lang="en-US" sz="1200" dirty="0">
              <a:latin typeface="Arial" pitchFamily="34" charset="0"/>
              <a:cs typeface="Arial" pitchFamily="34" charset="0"/>
            </a:endParaRPr>
          </a:p>
        </p:txBody>
      </p:sp>
      <p:graphicFrame>
        <p:nvGraphicFramePr>
          <p:cNvPr id="19" name="Chart 18"/>
          <p:cNvGraphicFramePr/>
          <p:nvPr/>
        </p:nvGraphicFramePr>
        <p:xfrm>
          <a:off x="1239650" y="1219200"/>
          <a:ext cx="7599550" cy="3931303"/>
        </p:xfrm>
        <a:graphic>
          <a:graphicData uri="http://schemas.openxmlformats.org/drawingml/2006/chart">
            <c:chart xmlns:c="http://schemas.openxmlformats.org/drawingml/2006/chart" xmlns:r="http://schemas.openxmlformats.org/officeDocument/2006/relationships" r:id="rId10"/>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down)">
                                      <p:cBhvr>
                                        <p:cTn id="7"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ChangeArrowheads="1"/>
          </p:cNvSpPr>
          <p:nvPr/>
        </p:nvSpPr>
        <p:spPr bwMode="auto">
          <a:xfrm>
            <a:off x="685800" y="525463"/>
            <a:ext cx="84582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ХҮН АМ, НИЙГМИЙН ҮЗҮҮЛЭЛТ</a:t>
            </a:r>
            <a:r>
              <a:rPr lang="en-US" sz="2000" b="1" dirty="0">
                <a:solidFill>
                  <a:schemeClr val="bg1"/>
                </a:solidFill>
                <a:latin typeface="Arial Unicode MS" pitchFamily="34" charset="-128"/>
                <a:ea typeface="Arial Unicode MS" pitchFamily="34" charset="-128"/>
                <a:cs typeface="Arial Unicode MS" pitchFamily="34" charset="-128"/>
              </a:rPr>
              <a:t> </a:t>
            </a:r>
            <a:r>
              <a:rPr lang="mn-MN" sz="2000" b="1" dirty="0">
                <a:solidFill>
                  <a:schemeClr val="bg1"/>
                </a:solidFill>
                <a:latin typeface="Arial Unicode MS" pitchFamily="34" charset="-128"/>
                <a:ea typeface="Arial Unicode MS" pitchFamily="34" charset="-128"/>
                <a:cs typeface="Arial Unicode MS" pitchFamily="34" charset="-128"/>
              </a:rPr>
              <a:t>– Эрүүл мэнд</a:t>
            </a:r>
          </a:p>
        </p:txBody>
      </p:sp>
      <p:pic>
        <p:nvPicPr>
          <p:cNvPr id="3076" name="Picture 9" descr="\\exchange_server\MCCT\RESTRICTED\1.ARCHIVE\10. Design_Logo\NSO_LOGO\logo_mgl.jpg"/>
          <p:cNvPicPr>
            <a:picLocks noChangeAspect="1" noChangeArrowheads="1"/>
          </p:cNvPicPr>
          <p:nvPr/>
        </p:nvPicPr>
        <p:blipFill>
          <a:blip r:embed="rId4" cstate="print"/>
          <a:srcRect/>
          <a:stretch>
            <a:fillRect/>
          </a:stretch>
        </p:blipFill>
        <p:spPr bwMode="auto">
          <a:xfrm>
            <a:off x="0" y="200025"/>
            <a:ext cx="703263" cy="714375"/>
          </a:xfrm>
          <a:prstGeom prst="rect">
            <a:avLst/>
          </a:prstGeom>
          <a:noFill/>
          <a:ln w="9525">
            <a:noFill/>
            <a:miter lim="800000"/>
            <a:headEnd/>
            <a:tailEnd/>
          </a:ln>
        </p:spPr>
      </p:pic>
      <p:sp>
        <p:nvSpPr>
          <p:cNvPr id="6" name="Rectangle 5"/>
          <p:cNvSpPr/>
          <p:nvPr/>
        </p:nvSpPr>
        <p:spPr>
          <a:xfrm>
            <a:off x="7924800" y="6164263"/>
            <a:ext cx="6858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 name="Group 9"/>
          <p:cNvGrpSpPr>
            <a:grpSpLocks/>
          </p:cNvGrpSpPr>
          <p:nvPr/>
        </p:nvGrpSpPr>
        <p:grpSpPr bwMode="auto">
          <a:xfrm>
            <a:off x="914400" y="5943600"/>
            <a:ext cx="7620000" cy="366713"/>
            <a:chOff x="942975" y="4398963"/>
            <a:chExt cx="7620000" cy="366712"/>
          </a:xfrm>
        </p:grpSpPr>
        <p:cxnSp>
          <p:nvCxnSpPr>
            <p:cNvPr id="15" name="Straight Connector 14"/>
            <p:cNvCxnSpPr/>
            <p:nvPr/>
          </p:nvCxnSpPr>
          <p:spPr>
            <a:xfrm flipV="1">
              <a:off x="942975" y="4572001"/>
              <a:ext cx="7620000" cy="11112"/>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pic>
          <p:nvPicPr>
            <p:cNvPr id="3088" name="Picture 2" descr="D:\SARIIN MEDEE\Hevleliin baga hural\2013.12\Information icon\3.jpg"/>
            <p:cNvPicPr>
              <a:picLocks noChangeAspect="1" noChangeArrowheads="1"/>
            </p:cNvPicPr>
            <p:nvPr/>
          </p:nvPicPr>
          <p:blipFill>
            <a:blip r:embed="rId5" cstate="print"/>
            <a:srcRect/>
            <a:stretch>
              <a:fillRect/>
            </a:stretch>
          </p:blipFill>
          <p:spPr bwMode="auto">
            <a:xfrm>
              <a:off x="4419600" y="4398963"/>
              <a:ext cx="533400" cy="366712"/>
            </a:xfrm>
            <a:prstGeom prst="rect">
              <a:avLst/>
            </a:prstGeom>
            <a:noFill/>
            <a:ln w="9525">
              <a:noFill/>
              <a:miter lim="800000"/>
              <a:headEnd/>
              <a:tailEnd/>
            </a:ln>
          </p:spPr>
        </p:pic>
      </p:grpSp>
      <p:graphicFrame>
        <p:nvGraphicFramePr>
          <p:cNvPr id="3074" name="Chart 11"/>
          <p:cNvGraphicFramePr>
            <a:graphicFrameLocks/>
          </p:cNvGraphicFramePr>
          <p:nvPr/>
        </p:nvGraphicFramePr>
        <p:xfrm>
          <a:off x="652463" y="1168400"/>
          <a:ext cx="4159250" cy="4673600"/>
        </p:xfrm>
        <a:graphic>
          <a:graphicData uri="http://schemas.openxmlformats.org/presentationml/2006/ole">
            <p:oleObj spid="_x0000_s28674" r:id="rId6" imgW="4157832" imgH="4669941" progId="Excel.Sheet.8">
              <p:embed/>
            </p:oleObj>
          </a:graphicData>
        </a:graphic>
      </p:graphicFrame>
      <p:graphicFrame>
        <p:nvGraphicFramePr>
          <p:cNvPr id="13" name="Chart 12"/>
          <p:cNvGraphicFramePr>
            <a:graphicFrameLocks/>
          </p:cNvGraphicFramePr>
          <p:nvPr/>
        </p:nvGraphicFramePr>
        <p:xfrm>
          <a:off x="4724400" y="1219200"/>
          <a:ext cx="4114800" cy="4724400"/>
        </p:xfrm>
        <a:graphic>
          <a:graphicData uri="http://schemas.openxmlformats.org/drawingml/2006/chart">
            <c:chart xmlns:c="http://schemas.openxmlformats.org/drawingml/2006/chart" xmlns:r="http://schemas.openxmlformats.org/officeDocument/2006/relationships" r:id="rId7"/>
          </a:graphicData>
        </a:graphic>
      </p:graphicFrame>
      <p:pic>
        <p:nvPicPr>
          <p:cNvPr id="3080" name="Picture 2" descr="C:\Users\User\Desktop\10_Dundgovi dem.jpg"/>
          <p:cNvPicPr>
            <a:picLocks noChangeAspect="1" noChangeArrowheads="1"/>
          </p:cNvPicPr>
          <p:nvPr/>
        </p:nvPicPr>
        <p:blipFill>
          <a:blip r:embed="rId8" cstate="print"/>
          <a:srcRect/>
          <a:stretch>
            <a:fillRect/>
          </a:stretch>
        </p:blipFill>
        <p:spPr bwMode="auto">
          <a:xfrm>
            <a:off x="1588" y="0"/>
            <a:ext cx="9144000" cy="6858000"/>
          </a:xfrm>
          <a:prstGeom prst="rect">
            <a:avLst/>
          </a:prstGeom>
          <a:noFill/>
          <a:ln w="9525">
            <a:noFill/>
            <a:miter lim="800000"/>
            <a:headEnd/>
            <a:tailEnd/>
          </a:ln>
        </p:spPr>
      </p:pic>
      <p:pic>
        <p:nvPicPr>
          <p:cNvPr id="3081" name="Picture 9" descr="\\exchange_server\MCCT\RESTRICTED\1.ARCHIVE\10. Design_Logo\NSO_LOGO\logo_mgl.jpg"/>
          <p:cNvPicPr>
            <a:picLocks noChangeAspect="1" noChangeArrowheads="1"/>
          </p:cNvPicPr>
          <p:nvPr/>
        </p:nvPicPr>
        <p:blipFill>
          <a:blip r:embed="rId4" cstate="print"/>
          <a:srcRect/>
          <a:stretch>
            <a:fillRect/>
          </a:stretch>
        </p:blipFill>
        <p:spPr bwMode="auto">
          <a:xfrm>
            <a:off x="36513" y="228600"/>
            <a:ext cx="703262" cy="714375"/>
          </a:xfrm>
          <a:prstGeom prst="rect">
            <a:avLst/>
          </a:prstGeom>
          <a:noFill/>
          <a:ln w="9525">
            <a:noFill/>
            <a:miter lim="800000"/>
            <a:headEnd/>
            <a:tailEnd/>
          </a:ln>
        </p:spPr>
      </p:pic>
      <p:sp>
        <p:nvSpPr>
          <p:cNvPr id="17" name="Rectangle 4"/>
          <p:cNvSpPr txBox="1">
            <a:spLocks/>
          </p:cNvSpPr>
          <p:nvPr/>
        </p:nvSpPr>
        <p:spPr bwMode="auto">
          <a:xfrm>
            <a:off x="1066800" y="5334000"/>
            <a:ext cx="7696200" cy="1295400"/>
          </a:xfrm>
          <a:prstGeom prst="rect">
            <a:avLst/>
          </a:prstGeom>
          <a:noFill/>
          <a:ln w="9525">
            <a:noFill/>
            <a:miter lim="800000"/>
            <a:headEnd/>
            <a:tailEnd/>
          </a:ln>
        </p:spPr>
        <p:txBody>
          <a:bodyPr/>
          <a:lstStyle/>
          <a:p>
            <a:pPr algn="just"/>
            <a:endParaRPr lang="mn-MN" altLang="mn-MN" sz="1200">
              <a:latin typeface="Arial" charset="0"/>
            </a:endParaRPr>
          </a:p>
        </p:txBody>
      </p:sp>
      <p:pic>
        <p:nvPicPr>
          <p:cNvPr id="3083" name="Picture 6"/>
          <p:cNvPicPr>
            <a:picLocks noChangeAspect="1"/>
          </p:cNvPicPr>
          <p:nvPr/>
        </p:nvPicPr>
        <p:blipFill>
          <a:blip r:embed="rId9" cstate="print"/>
          <a:srcRect/>
          <a:stretch>
            <a:fillRect/>
          </a:stretch>
        </p:blipFill>
        <p:spPr bwMode="auto">
          <a:xfrm>
            <a:off x="831850" y="509588"/>
            <a:ext cx="8358188" cy="542925"/>
          </a:xfrm>
          <a:prstGeom prst="rect">
            <a:avLst/>
          </a:prstGeom>
          <a:noFill/>
          <a:ln w="9525">
            <a:noFill/>
            <a:miter lim="800000"/>
            <a:headEnd/>
            <a:tailEnd/>
          </a:ln>
        </p:spPr>
      </p:pic>
      <p:sp>
        <p:nvSpPr>
          <p:cNvPr id="3084" name="TextBox 1"/>
          <p:cNvSpPr txBox="1">
            <a:spLocks noChangeArrowheads="1"/>
          </p:cNvSpPr>
          <p:nvPr/>
        </p:nvSpPr>
        <p:spPr bwMode="auto">
          <a:xfrm>
            <a:off x="5715000" y="1279525"/>
            <a:ext cx="2895600" cy="369888"/>
          </a:xfrm>
          <a:prstGeom prst="rect">
            <a:avLst/>
          </a:prstGeom>
          <a:noFill/>
          <a:ln w="9525">
            <a:noFill/>
            <a:miter lim="800000"/>
            <a:headEnd/>
            <a:tailEnd/>
          </a:ln>
        </p:spPr>
        <p:txBody>
          <a:bodyPr>
            <a:spAutoFit/>
          </a:bodyPr>
          <a:lstStyle/>
          <a:p>
            <a:r>
              <a:rPr lang="mn-MN" altLang="mn-MN"/>
              <a:t> </a:t>
            </a:r>
            <a:endParaRPr lang="mn-MN" altLang="mn-MN" sz="1200"/>
          </a:p>
        </p:txBody>
      </p:sp>
      <p:sp>
        <p:nvSpPr>
          <p:cNvPr id="18" name="TextBox 17"/>
          <p:cNvSpPr txBox="1"/>
          <p:nvPr/>
        </p:nvSpPr>
        <p:spPr>
          <a:xfrm>
            <a:off x="1177925" y="5083175"/>
            <a:ext cx="7691438" cy="101600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marL="285750" indent="-285750" algn="just">
              <a:buFont typeface="Wingdings" panose="05000000000000000000" pitchFamily="2" charset="2"/>
              <a:buChar char="Ø"/>
              <a:defRPr/>
            </a:pPr>
            <a:r>
              <a:rPr lang="mn-MN" sz="1200" dirty="0">
                <a:latin typeface="Arial" panose="020B0604020202020204" pitchFamily="34" charset="0"/>
                <a:cs typeface="Arial" panose="020B0604020202020204" pitchFamily="34" charset="0"/>
              </a:rPr>
              <a:t>Тус аймагт 201</a:t>
            </a:r>
            <a:r>
              <a:rPr lang="en-US" sz="1200" dirty="0">
                <a:latin typeface="Arial" panose="020B0604020202020204" pitchFamily="34" charset="0"/>
                <a:cs typeface="Arial" panose="020B0604020202020204" pitchFamily="34" charset="0"/>
              </a:rPr>
              <a:t>8</a:t>
            </a:r>
            <a:r>
              <a:rPr lang="mn-MN" sz="1200" dirty="0">
                <a:latin typeface="Arial" panose="020B0604020202020204" pitchFamily="34" charset="0"/>
                <a:cs typeface="Arial" panose="020B0604020202020204" pitchFamily="34" charset="0"/>
              </a:rPr>
              <a:t> оны 2 сарын байдлаар өмнөх оны мөн үетэй харьцуулахад хэрэглээний үнийн индекс </a:t>
            </a:r>
            <a:r>
              <a:rPr lang="en-US" sz="1200" dirty="0">
                <a:latin typeface="Arial" pitchFamily="34" charset="0"/>
                <a:cs typeface="Arial" pitchFamily="34" charset="0"/>
              </a:rPr>
              <a:t>5.2</a:t>
            </a:r>
            <a:r>
              <a:rPr lang="mn-MN" sz="1200" dirty="0">
                <a:latin typeface="Arial" pitchFamily="34" charset="0"/>
                <a:cs typeface="Arial" pitchFamily="34" charset="0"/>
              </a:rPr>
              <a:t>  хувиар өсөхөд хүнсний бараа согтууруулах бус ундааны бүлэг </a:t>
            </a:r>
            <a:r>
              <a:rPr lang="en-US" sz="1200" dirty="0">
                <a:latin typeface="Arial" pitchFamily="34" charset="0"/>
                <a:cs typeface="Arial" pitchFamily="34" charset="0"/>
              </a:rPr>
              <a:t>9.0</a:t>
            </a:r>
            <a:r>
              <a:rPr lang="mn-MN" sz="1200" dirty="0">
                <a:latin typeface="Arial" pitchFamily="34" charset="0"/>
                <a:cs typeface="Arial" pitchFamily="34" charset="0"/>
              </a:rPr>
              <a:t> хувиар, согтууруулах ундаа, тамхи мансууруулах бодис </a:t>
            </a:r>
            <a:r>
              <a:rPr lang="en-US" sz="1200" dirty="0">
                <a:latin typeface="Arial" pitchFamily="34" charset="0"/>
                <a:cs typeface="Arial" pitchFamily="34" charset="0"/>
              </a:rPr>
              <a:t>9.9 </a:t>
            </a:r>
            <a:r>
              <a:rPr lang="mn-MN" sz="1200" dirty="0">
                <a:latin typeface="Arial" pitchFamily="34" charset="0"/>
                <a:cs typeface="Arial" pitchFamily="34" charset="0"/>
              </a:rPr>
              <a:t>хувиар,  хувцас бөс бараа гутлын бүлэг  </a:t>
            </a:r>
            <a:r>
              <a:rPr lang="en-US" sz="1200" dirty="0">
                <a:latin typeface="Arial" pitchFamily="34" charset="0"/>
                <a:cs typeface="Arial" pitchFamily="34" charset="0"/>
              </a:rPr>
              <a:t>0</a:t>
            </a:r>
            <a:r>
              <a:rPr lang="mn-MN" sz="1200" dirty="0">
                <a:latin typeface="Arial" pitchFamily="34" charset="0"/>
                <a:cs typeface="Arial" pitchFamily="34" charset="0"/>
              </a:rPr>
              <a:t>.</a:t>
            </a:r>
            <a:r>
              <a:rPr lang="en-US" sz="1200" dirty="0">
                <a:latin typeface="Arial" pitchFamily="34" charset="0"/>
                <a:cs typeface="Arial" pitchFamily="34" charset="0"/>
              </a:rPr>
              <a:t>7</a:t>
            </a:r>
            <a:r>
              <a:rPr lang="mn-MN" sz="1200" dirty="0">
                <a:latin typeface="Arial" pitchFamily="34" charset="0"/>
                <a:cs typeface="Arial" pitchFamily="34" charset="0"/>
              </a:rPr>
              <a:t>  хувь өссөн, орон сууц, ус , цахилгаан, түлшний бүлэг </a:t>
            </a:r>
            <a:r>
              <a:rPr lang="en-US" sz="1200" dirty="0">
                <a:latin typeface="Arial" pitchFamily="34" charset="0"/>
                <a:cs typeface="Arial" pitchFamily="34" charset="0"/>
              </a:rPr>
              <a:t>0.</a:t>
            </a:r>
            <a:r>
              <a:rPr lang="mn-MN" sz="1200" dirty="0">
                <a:latin typeface="Arial" pitchFamily="34" charset="0"/>
                <a:cs typeface="Arial" pitchFamily="34" charset="0"/>
              </a:rPr>
              <a:t>6 хувь буурсан, гэр ахуйн тавилга, гэр ахуйн барааны бүлэг </a:t>
            </a:r>
            <a:r>
              <a:rPr lang="en-US" sz="1200" dirty="0">
                <a:latin typeface="Arial" pitchFamily="34" charset="0"/>
                <a:cs typeface="Arial" pitchFamily="34" charset="0"/>
              </a:rPr>
              <a:t>7.0</a:t>
            </a:r>
            <a:r>
              <a:rPr lang="mn-MN" sz="1200" dirty="0">
                <a:latin typeface="Arial" pitchFamily="34" charset="0"/>
                <a:cs typeface="Arial" pitchFamily="34" charset="0"/>
              </a:rPr>
              <a:t> хувь, эм тариа эмчилгээний бүлэг </a:t>
            </a:r>
            <a:r>
              <a:rPr lang="en-US" sz="1200" dirty="0">
                <a:latin typeface="Arial" pitchFamily="34" charset="0"/>
                <a:cs typeface="Arial" pitchFamily="34" charset="0"/>
              </a:rPr>
              <a:t>8</a:t>
            </a:r>
            <a:r>
              <a:rPr lang="mn-MN" sz="1200" dirty="0">
                <a:latin typeface="Arial" pitchFamily="34" charset="0"/>
                <a:cs typeface="Arial" pitchFamily="34" charset="0"/>
              </a:rPr>
              <a:t>.</a:t>
            </a:r>
            <a:r>
              <a:rPr lang="en-US" sz="1200" dirty="0">
                <a:latin typeface="Arial" pitchFamily="34" charset="0"/>
                <a:cs typeface="Arial" pitchFamily="34" charset="0"/>
              </a:rPr>
              <a:t>4</a:t>
            </a:r>
            <a:r>
              <a:rPr lang="mn-MN" sz="1200" dirty="0">
                <a:latin typeface="Arial" pitchFamily="34" charset="0"/>
                <a:cs typeface="Arial" pitchFamily="34" charset="0"/>
              </a:rPr>
              <a:t>, тээврийн бүлэг 13.8 хувиар өссөн  нь нөлөөлсөн байна. </a:t>
            </a:r>
            <a:endParaRPr lang="en-US" sz="1200" dirty="0">
              <a:latin typeface="Arial" pitchFamily="34" charset="0"/>
              <a:cs typeface="Arial" pitchFamily="34" charset="0"/>
            </a:endParaRPr>
          </a:p>
        </p:txBody>
      </p:sp>
      <p:graphicFrame>
        <p:nvGraphicFramePr>
          <p:cNvPr id="19" name="Chart 18"/>
          <p:cNvGraphicFramePr/>
          <p:nvPr/>
        </p:nvGraphicFramePr>
        <p:xfrm>
          <a:off x="1219200" y="1219200"/>
          <a:ext cx="7620000" cy="3733800"/>
        </p:xfrm>
        <a:graphic>
          <a:graphicData uri="http://schemas.openxmlformats.org/drawingml/2006/chart">
            <c:chart xmlns:c="http://schemas.openxmlformats.org/drawingml/2006/chart" xmlns:r="http://schemas.openxmlformats.org/officeDocument/2006/relationships" r:id="rId10"/>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down)">
                                      <p:cBhvr>
                                        <p:cTn id="7"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20847</TotalTime>
  <Words>1328</Words>
  <Application>Microsoft Office PowerPoint</Application>
  <PresentationFormat>On-screen Show (4:3)</PresentationFormat>
  <Paragraphs>111</Paragraphs>
  <Slides>17</Slides>
  <Notes>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17</vt:i4>
      </vt:variant>
    </vt:vector>
  </HeadingPairs>
  <TitlesOfParts>
    <vt:vector size="20" baseType="lpstr">
      <vt:lpstr>Office Theme</vt:lpstr>
      <vt:lpstr>Microsoft Office Excel 97-2003 Worksheet</vt:lpstr>
      <vt:lpstr>Chart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Batbuyan</dc:creator>
  <cp:lastModifiedBy>tuvshinjargal</cp:lastModifiedBy>
  <cp:revision>1501</cp:revision>
  <cp:lastPrinted>2014-01-15T09:10:55Z</cp:lastPrinted>
  <dcterms:created xsi:type="dcterms:W3CDTF">2011-11-16T04:07:02Z</dcterms:created>
  <dcterms:modified xsi:type="dcterms:W3CDTF">2018-04-12T06:47:20Z</dcterms:modified>
</cp:coreProperties>
</file>