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eb\2015\hevleliin%20baga%20hural\grafik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eb\2015\hevleliin%20baga%20hural\grafik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eb\2015\hevleliin%20baga%20hural\grafi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eb\2015\hevleliin%20baga%20hural\grafik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eb\2015\hevleliin%20baga%20hural\grafik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eb\2015\hevleliin%20baga%20hural\grafi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sz="1400">
                <a:latin typeface="Arial" pitchFamily="34" charset="0"/>
                <a:cs typeface="Arial" pitchFamily="34" charset="0"/>
              </a:rPr>
              <a:t>1 кг ноолуурын үнэ \мянган төгрөг\</a:t>
            </a:r>
            <a:endParaRPr lang="en-US" sz="14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3333333333333333E-2"/>
          <c:y val="0.19027777777777777"/>
          <c:w val="0.93888888888888888"/>
          <c:h val="0.68249599008457273"/>
        </c:manualLayout>
      </c:layout>
      <c:barChart>
        <c:barDir val="col"/>
        <c:grouping val="stacked"/>
        <c:ser>
          <c:idx val="0"/>
          <c:order val="0"/>
          <c:dLbls>
            <c:showVal val="1"/>
          </c:dLbls>
          <c:cat>
            <c:strRef>
              <c:f>Sheet1!$B$1:$C$1</c:f>
              <c:strCache>
                <c:ptCount val="2"/>
                <c:pt idx="0">
                  <c:v>I</c:v>
                </c:pt>
                <c:pt idx="1">
                  <c:v>II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>
                  <c:v>40</c:v>
                </c:pt>
                <c:pt idx="1">
                  <c:v>50</c:v>
                </c:pt>
              </c:numCache>
            </c:numRef>
          </c:val>
        </c:ser>
        <c:dLbls>
          <c:showVal val="1"/>
        </c:dLbls>
        <c:gapWidth val="95"/>
        <c:overlap val="100"/>
        <c:axId val="68367488"/>
        <c:axId val="69824896"/>
      </c:barChart>
      <c:catAx>
        <c:axId val="68367488"/>
        <c:scaling>
          <c:orientation val="minMax"/>
        </c:scaling>
        <c:axPos val="b"/>
        <c:majorTickMark val="none"/>
        <c:tickLblPos val="nextTo"/>
        <c:crossAx val="69824896"/>
        <c:crosses val="autoZero"/>
        <c:auto val="1"/>
        <c:lblAlgn val="ctr"/>
        <c:lblOffset val="100"/>
      </c:catAx>
      <c:valAx>
        <c:axId val="69824896"/>
        <c:scaling>
          <c:orientation val="minMax"/>
        </c:scaling>
        <c:delete val="1"/>
        <c:axPos val="l"/>
        <c:numFmt formatCode="0.0" sourceLinked="1"/>
        <c:majorTickMark val="none"/>
        <c:tickLblPos val="nextTo"/>
        <c:crossAx val="6836748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sz="1200">
                <a:latin typeface="Arial" pitchFamily="34" charset="0"/>
                <a:cs typeface="Arial" pitchFamily="34" charset="0"/>
              </a:rPr>
              <a:t>Аж үйлдвэлийн</a:t>
            </a:r>
            <a:r>
              <a:rPr lang="mn-MN" sz="1200" baseline="0">
                <a:latin typeface="Arial" pitchFamily="34" charset="0"/>
                <a:cs typeface="Arial" pitchFamily="34" charset="0"/>
              </a:rPr>
              <a:t> нийт бүтээгдэхүүн үйлдвэрлэлт ,сарын эцэст</a:t>
            </a:r>
            <a:endParaRPr lang="en-US" sz="12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ofPieChart>
        <c:ofPieType val="pie"/>
        <c:varyColors val="1"/>
        <c:ser>
          <c:idx val="0"/>
          <c:order val="0"/>
          <c:dPt>
            <c:idx val="2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dPt>
          <c:dLbls>
            <c:dLbl>
              <c:idx val="0"/>
              <c:layout>
                <c:manualLayout>
                  <c:x val="9.4250000000000042E-2"/>
                  <c:y val="4.1909813356663751E-2"/>
                </c:manualLayout>
              </c:layout>
              <c:tx>
                <c:rich>
                  <a:bodyPr/>
                  <a:lstStyle/>
                  <a:p>
                    <a:r>
                      <a:rPr lang="en-US" sz="600"/>
                      <a:t>ÀÆ ¯ÉËÄÂÝÐÈÉÍ ÍÈÉÒ Á¯ÒÝÝÃÄÝÕ¯¯Í
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0.11251399825021871"/>
                  <c:y val="0.28684018664333627"/>
                </c:manualLayout>
              </c:layout>
              <c:tx>
                <c:rich>
                  <a:bodyPr/>
                  <a:lstStyle/>
                  <a:p>
                    <a:r>
                      <a:rPr lang="en-US" sz="600"/>
                      <a:t>ÀÆ ¯ÉËÄÂÝÐÈÉÍ Á¯ÒÝÝÃÄÝÕ¯¯ÍÈÉ ÁÎÐËÓÓËÀËÒ 
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bestFit"/>
            <c:showCatName val="1"/>
            <c:showPercent val="1"/>
            <c:showLeaderLines val="1"/>
          </c:dLbls>
          <c:cat>
            <c:strRef>
              <c:f>Sheet3!$A$1:$A$2</c:f>
              <c:strCache>
                <c:ptCount val="2"/>
                <c:pt idx="0">
                  <c:v>ÀÆ ¯ÉËÄÂÝÐÈÉÍ ÍÈÉÒ Á¯ÒÝÝÃÄÝÕ¯¯Í</c:v>
                </c:pt>
                <c:pt idx="1">
                  <c:v>ÀÆ ¯ÉËÄÂÝÐÈÉÍ ÍÈÉÒ Á¯ÒÝÝÃÄÝÕ¯¯ÍÈÉ ÁÎÐËÓÓËÀËÒ </c:v>
                </c:pt>
              </c:strCache>
            </c:strRef>
          </c:cat>
          <c:val>
            <c:numRef>
              <c:f>Sheet3!$F$1:$F$2</c:f>
              <c:numCache>
                <c:formatCode>0.0</c:formatCode>
                <c:ptCount val="2"/>
                <c:pt idx="0">
                  <c:v>2954095.2901900001</c:v>
                </c:pt>
                <c:pt idx="1">
                  <c:v>2122581.2820000001</c:v>
                </c:pt>
              </c:numCache>
            </c:numRef>
          </c:val>
        </c:ser>
        <c:dLbls>
          <c:showCatName val="1"/>
          <c:showPercent val="1"/>
        </c:dLbls>
        <c:gapWidth val="100"/>
        <c:secondPieSize val="75"/>
        <c:serLines/>
      </c:ofPie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mn-MN" sz="1000" b="1" i="0" baseline="0" dirty="0">
                <a:latin typeface="Arial" pitchFamily="34" charset="0"/>
                <a:cs typeface="Arial" pitchFamily="34" charset="0"/>
              </a:rPr>
              <a:t>Амаржсан эх, амьд төрсөн хүүхдийн тоо сар бүрийн эцсийн байдлаар</a:t>
            </a:r>
            <a:endParaRPr lang="en-US" sz="1000" b="1" i="0" baseline="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[grafik.xlsx]Sheet1!$A$28</c:f>
              <c:strCache>
                <c:ptCount val="1"/>
                <c:pt idx="0">
                  <c:v>төрсөн эх</c:v>
                </c:pt>
              </c:strCache>
            </c:strRef>
          </c:tx>
          <c:dLbls>
            <c:showVal val="1"/>
          </c:dLbls>
          <c:cat>
            <c:strRef>
              <c:f>[grafik.xlsx]Sheet1!$B$27:$C$27</c:f>
              <c:strCache>
                <c:ptCount val="2"/>
                <c:pt idx="0">
                  <c:v>I</c:v>
                </c:pt>
                <c:pt idx="1">
                  <c:v>II</c:v>
                </c:pt>
              </c:strCache>
            </c:strRef>
          </c:cat>
          <c:val>
            <c:numRef>
              <c:f>[grafik.xlsx]Sheet1!$B$28:$C$28</c:f>
              <c:numCache>
                <c:formatCode>General</c:formatCode>
                <c:ptCount val="2"/>
                <c:pt idx="0">
                  <c:v>119</c:v>
                </c:pt>
                <c:pt idx="1">
                  <c:v>206</c:v>
                </c:pt>
              </c:numCache>
            </c:numRef>
          </c:val>
        </c:ser>
        <c:ser>
          <c:idx val="1"/>
          <c:order val="1"/>
          <c:tx>
            <c:strRef>
              <c:f>[grafik.xlsx]Sheet1!$A$29</c:f>
              <c:strCache>
                <c:ptCount val="1"/>
                <c:pt idx="0">
                  <c:v>төрсөн хүүхэд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Lbls>
            <c:showVal val="1"/>
          </c:dLbls>
          <c:cat>
            <c:strRef>
              <c:f>[grafik.xlsx]Sheet1!$B$27:$C$27</c:f>
              <c:strCache>
                <c:ptCount val="2"/>
                <c:pt idx="0">
                  <c:v>I</c:v>
                </c:pt>
                <c:pt idx="1">
                  <c:v>II</c:v>
                </c:pt>
              </c:strCache>
            </c:strRef>
          </c:cat>
          <c:val>
            <c:numRef>
              <c:f>[grafik.xlsx]Sheet1!$B$29:$C$29</c:f>
              <c:numCache>
                <c:formatCode>General</c:formatCode>
                <c:ptCount val="2"/>
                <c:pt idx="0">
                  <c:v>122</c:v>
                </c:pt>
                <c:pt idx="1">
                  <c:v>209</c:v>
                </c:pt>
              </c:numCache>
            </c:numRef>
          </c:val>
        </c:ser>
        <c:dLbls>
          <c:showVal val="1"/>
        </c:dLbls>
        <c:overlap val="-25"/>
        <c:axId val="75170944"/>
        <c:axId val="75172480"/>
      </c:barChart>
      <c:catAx>
        <c:axId val="75170944"/>
        <c:scaling>
          <c:orientation val="minMax"/>
        </c:scaling>
        <c:axPos val="b"/>
        <c:majorTickMark val="none"/>
        <c:tickLblPos val="nextTo"/>
        <c:crossAx val="75172480"/>
        <c:crosses val="autoZero"/>
        <c:auto val="1"/>
        <c:lblAlgn val="ctr"/>
        <c:lblOffset val="100"/>
      </c:catAx>
      <c:valAx>
        <c:axId val="75172480"/>
        <c:scaling>
          <c:orientation val="minMax"/>
        </c:scaling>
        <c:delete val="1"/>
        <c:axPos val="l"/>
        <c:numFmt formatCode="General" sourceLinked="1"/>
        <c:tickLblPos val="nextTo"/>
        <c:crossAx val="7517094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mn-MN" sz="1000" b="1" i="0" baseline="0">
                <a:latin typeface="Arial" pitchFamily="34" charset="0"/>
                <a:cs typeface="Arial" pitchFamily="34" charset="0"/>
              </a:rPr>
              <a:t>Эндсэн хүүхдийн тоо, сар бүрийн эцсийн байдлаар</a:t>
            </a:r>
            <a:endParaRPr lang="en-US" sz="1000" b="1" i="0" baseline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555555555555561E-2"/>
          <c:y val="0.32411599591717727"/>
          <c:w val="0.93888888888888911"/>
          <c:h val="0.52550962379702537"/>
        </c:manualLayout>
      </c:layout>
      <c:barChart>
        <c:barDir val="col"/>
        <c:grouping val="clustered"/>
        <c:ser>
          <c:idx val="0"/>
          <c:order val="0"/>
          <c:tx>
            <c:strRef>
              <c:f>Sheet1!$A$40</c:f>
              <c:strCache>
                <c:ptCount val="1"/>
                <c:pt idx="0">
                  <c:v> 1 хүртэлх насны хүүхдийн ýíäýãäýë  </c:v>
                </c:pt>
              </c:strCache>
            </c:strRef>
          </c:tx>
          <c:dLbls>
            <c:showVal val="1"/>
          </c:dLbls>
          <c:cat>
            <c:strRef>
              <c:f>Sheet1!$B$39:$C$39</c:f>
              <c:strCache>
                <c:ptCount val="2"/>
                <c:pt idx="0">
                  <c:v>I</c:v>
                </c:pt>
                <c:pt idx="1">
                  <c:v>II</c:v>
                </c:pt>
              </c:strCache>
            </c:strRef>
          </c:cat>
          <c:val>
            <c:numRef>
              <c:f>Sheet1!$B$40:$C$40</c:f>
              <c:numCache>
                <c:formatCode>General</c:formatCode>
                <c:ptCount val="2"/>
                <c:pt idx="0" formatCode="_(* #,##0_);_(* \(#,##0\);_(* &quot;-&quot;??_);_(@_)">
                  <c:v>4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Sheet1!$A$41</c:f>
              <c:strCache>
                <c:ptCount val="1"/>
                <c:pt idx="0">
                  <c:v>1-5 õ¿ðòýëõ íàñíû õ¿¿õäèéí ýíäýãäýë   </c:v>
                </c:pt>
              </c:strCache>
            </c:strRef>
          </c:tx>
          <c:spPr>
            <a:gradFill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dLbls>
            <c:showVal val="1"/>
          </c:dLbls>
          <c:cat>
            <c:strRef>
              <c:f>Sheet1!$B$39:$C$39</c:f>
              <c:strCache>
                <c:ptCount val="2"/>
                <c:pt idx="0">
                  <c:v>I</c:v>
                </c:pt>
                <c:pt idx="1">
                  <c:v>II</c:v>
                </c:pt>
              </c:strCache>
            </c:strRef>
          </c:cat>
          <c:val>
            <c:numRef>
              <c:f>Sheet1!$B$41:$C$41</c:f>
              <c:numCache>
                <c:formatCode>General</c:formatCode>
                <c:ptCount val="2"/>
                <c:pt idx="0" formatCode="_(* #,##0_);_(* \(#,##0\);_(* &quot;-&quot;??_);_(@_)">
                  <c:v>2</c:v>
                </c:pt>
                <c:pt idx="1">
                  <c:v>2</c:v>
                </c:pt>
              </c:numCache>
            </c:numRef>
          </c:val>
        </c:ser>
        <c:dLbls>
          <c:showVal val="1"/>
        </c:dLbls>
        <c:overlap val="-25"/>
        <c:axId val="95036544"/>
        <c:axId val="95041408"/>
      </c:barChart>
      <c:catAx>
        <c:axId val="95036544"/>
        <c:scaling>
          <c:orientation val="minMax"/>
        </c:scaling>
        <c:axPos val="b"/>
        <c:majorTickMark val="none"/>
        <c:tickLblPos val="nextTo"/>
        <c:crossAx val="95041408"/>
        <c:crosses val="autoZero"/>
        <c:auto val="1"/>
        <c:lblAlgn val="ctr"/>
        <c:lblOffset val="100"/>
      </c:catAx>
      <c:valAx>
        <c:axId val="95041408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tickLblPos val="nextTo"/>
        <c:crossAx val="950365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3128390201224848E-2"/>
          <c:y val="0.17875000000000005"/>
          <c:w val="0.9731874453193351"/>
          <c:h val="0.16956692913385821"/>
        </c:manualLayout>
      </c:layout>
      <c:txPr>
        <a:bodyPr/>
        <a:lstStyle/>
        <a:p>
          <a:pPr>
            <a:defRPr sz="8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mn-MN" sz="1000" b="1" i="0" baseline="0">
                <a:latin typeface="Arial" pitchFamily="34" charset="0"/>
                <a:cs typeface="Arial" pitchFamily="34" charset="0"/>
              </a:rPr>
              <a:t>Халдварт өвчнөөр өвчлөгчид, сар бүрийн эцсийн байдлаар </a:t>
            </a:r>
            <a:endParaRPr lang="en-US" sz="1000" b="1" i="0" baseline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val>
            <c:numRef>
              <c:f>Sheet1!$C$20:$D$20</c:f>
              <c:numCache>
                <c:formatCode>General</c:formatCode>
                <c:ptCount val="2"/>
                <c:pt idx="0">
                  <c:v>47</c:v>
                </c:pt>
                <c:pt idx="1">
                  <c:v>59</c:v>
                </c:pt>
              </c:numCache>
            </c:numRef>
          </c:val>
        </c:ser>
        <c:dLbls>
          <c:showVal val="1"/>
        </c:dLbls>
        <c:overlap val="-25"/>
        <c:axId val="81865344"/>
        <c:axId val="95038464"/>
      </c:barChart>
      <c:catAx>
        <c:axId val="81865344"/>
        <c:scaling>
          <c:orientation val="minMax"/>
        </c:scaling>
        <c:axPos val="b"/>
        <c:majorTickMark val="none"/>
        <c:tickLblPos val="nextTo"/>
        <c:crossAx val="95038464"/>
        <c:crosses val="autoZero"/>
        <c:auto val="1"/>
        <c:lblAlgn val="ctr"/>
        <c:lblOffset val="100"/>
      </c:catAx>
      <c:valAx>
        <c:axId val="9503846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1865344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Бүртгэлтэй ажилгүйчүүдийн тоо, боловсролоор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Sheet2!$C$1:$I$1</c:f>
              <c:strCache>
                <c:ptCount val="7"/>
                <c:pt idx="0">
                  <c:v>Äýýä </c:v>
                </c:pt>
                <c:pt idx="1">
                  <c:v>Òóñãàé äóíä </c:v>
                </c:pt>
                <c:pt idx="2">
                  <c:v>Ìýðãýæëèéí àíõàí øàòíû </c:v>
                </c:pt>
                <c:pt idx="3">
                  <c:v>Á¿ðýí äóíä l</c:v>
                </c:pt>
                <c:pt idx="4">
                  <c:v>Ñóóðü </c:v>
                </c:pt>
                <c:pt idx="5">
                  <c:v>Áàãà </c:v>
                </c:pt>
                <c:pt idx="6">
                  <c:v>Áîëîâñðîëã¿é</c:v>
                </c:pt>
              </c:strCache>
            </c:strRef>
          </c:cat>
          <c:val>
            <c:numRef>
              <c:f>Sheet2!$C$2:$I$2</c:f>
              <c:numCache>
                <c:formatCode>General</c:formatCode>
                <c:ptCount val="7"/>
                <c:pt idx="0">
                  <c:v>235</c:v>
                </c:pt>
                <c:pt idx="1">
                  <c:v>191</c:v>
                </c:pt>
                <c:pt idx="2">
                  <c:v>104</c:v>
                </c:pt>
                <c:pt idx="3">
                  <c:v>478</c:v>
                </c:pt>
                <c:pt idx="4">
                  <c:v>118</c:v>
                </c:pt>
                <c:pt idx="5">
                  <c:v>56</c:v>
                </c:pt>
                <c:pt idx="6">
                  <c:v>14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272588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03263" y="2395538"/>
            <a:ext cx="8440737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mn-MN" altLang="en-US" sz="44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ГОВЬ-АЛТАЙ АЙМГИЙН </a:t>
            </a:r>
          </a:p>
          <a:p>
            <a:pPr algn="ctr"/>
            <a:r>
              <a:rPr lang="mn-MN" altLang="en-US" sz="32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НИЙГЭМ, ЭДИЙН ЗАСГИЙН БАЙДАЛ</a:t>
            </a:r>
            <a:endParaRPr lang="en-US" altLang="en-US" sz="3200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74688" y="3636963"/>
            <a:ext cx="8440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30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mn-MN" altLang="en-US" sz="3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201</a:t>
            </a:r>
            <a:r>
              <a:rPr lang="en-US" altLang="en-US" sz="3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</a:t>
            </a:r>
            <a:r>
              <a:rPr lang="mn-MN" altLang="en-US" sz="3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altLang="en-US" sz="30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оны </a:t>
            </a:r>
            <a:r>
              <a:rPr lang="en-US" altLang="en-US" sz="3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2-</a:t>
            </a:r>
            <a:r>
              <a:rPr lang="mn-MN" altLang="en-US" sz="3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 сард</a:t>
            </a:r>
            <a:r>
              <a:rPr lang="en-US" altLang="en-US" sz="3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endParaRPr lang="en-US" altLang="en-US" sz="3000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272588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03263" y="2395538"/>
            <a:ext cx="84407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sz="3200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381000"/>
            <a:ext cx="7543800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mn-MN" b="1" i="1" u="sng" dirty="0" smtClean="0"/>
              <a:t>Мал төллөлт</a:t>
            </a:r>
            <a:r>
              <a:rPr lang="en-US" b="1" i="1" u="sng" dirty="0" smtClean="0"/>
              <a:t>:</a:t>
            </a:r>
            <a:r>
              <a:rPr lang="en-US" i="1" dirty="0" smtClean="0"/>
              <a:t> </a:t>
            </a:r>
            <a:r>
              <a:rPr lang="en-US" i="1" dirty="0" err="1" smtClean="0"/>
              <a:t>Аймгийн</a:t>
            </a:r>
            <a:r>
              <a:rPr lang="en-US" i="1" dirty="0" smtClean="0"/>
              <a:t> </a:t>
            </a:r>
            <a:r>
              <a:rPr lang="en-US" i="1" dirty="0" err="1" smtClean="0"/>
              <a:t>дүнгээр</a:t>
            </a:r>
            <a:r>
              <a:rPr lang="en-US" i="1" dirty="0" smtClean="0"/>
              <a:t> </a:t>
            </a:r>
            <a:r>
              <a:rPr lang="mn-MN" i="1" dirty="0" smtClean="0"/>
              <a:t>5.9</a:t>
            </a:r>
            <a:r>
              <a:rPr lang="en-US" i="1" dirty="0" smtClean="0"/>
              <a:t> </a:t>
            </a:r>
            <a:r>
              <a:rPr lang="en-US" i="1" dirty="0" err="1" smtClean="0"/>
              <a:t>мянган</a:t>
            </a:r>
            <a:r>
              <a:rPr lang="en-US" i="1" dirty="0" smtClean="0"/>
              <a:t> </a:t>
            </a:r>
            <a:r>
              <a:rPr lang="en-US" i="1" dirty="0" err="1" smtClean="0"/>
              <a:t>толгой</a:t>
            </a:r>
            <a:r>
              <a:rPr lang="en-US" i="1" dirty="0" smtClean="0"/>
              <a:t> </a:t>
            </a:r>
            <a:r>
              <a:rPr lang="en-US" i="1" dirty="0" err="1" smtClean="0"/>
              <a:t>буюу</a:t>
            </a:r>
            <a:r>
              <a:rPr lang="en-US" i="1" dirty="0" smtClean="0"/>
              <a:t> </a:t>
            </a:r>
            <a:r>
              <a:rPr lang="en-US" i="1" dirty="0" err="1" smtClean="0"/>
              <a:t>төллөх</a:t>
            </a:r>
            <a:r>
              <a:rPr lang="en-US" i="1" dirty="0" smtClean="0"/>
              <a:t> </a:t>
            </a:r>
            <a:r>
              <a:rPr lang="en-US" i="1" dirty="0" err="1" smtClean="0"/>
              <a:t>хээлтэгчийн</a:t>
            </a:r>
            <a:r>
              <a:rPr lang="en-US" i="1" dirty="0" smtClean="0"/>
              <a:t> </a:t>
            </a:r>
            <a:r>
              <a:rPr lang="mn-MN" i="1" dirty="0" smtClean="0"/>
              <a:t>0.6 </a:t>
            </a:r>
            <a:r>
              <a:rPr lang="en-US" i="1" dirty="0" smtClean="0"/>
              <a:t> </a:t>
            </a:r>
            <a:r>
              <a:rPr lang="en-US" i="1" dirty="0" err="1" smtClean="0"/>
              <a:t>хувь</a:t>
            </a:r>
            <a:r>
              <a:rPr lang="en-US" i="1" dirty="0" smtClean="0"/>
              <a:t> </a:t>
            </a:r>
            <a:r>
              <a:rPr lang="en-US" i="1" dirty="0" err="1" smtClean="0"/>
              <a:t>төллөж</a:t>
            </a:r>
            <a:r>
              <a:rPr lang="en-US" i="1" dirty="0" smtClean="0"/>
              <a:t>, </a:t>
            </a:r>
            <a:r>
              <a:rPr lang="mn-MN" i="1" dirty="0" smtClean="0"/>
              <a:t>5.9 </a:t>
            </a:r>
            <a:r>
              <a:rPr lang="en-US" i="1" dirty="0" smtClean="0"/>
              <a:t> </a:t>
            </a:r>
            <a:r>
              <a:rPr lang="en-US" i="1" dirty="0" err="1" smtClean="0"/>
              <a:t>мянган</a:t>
            </a:r>
            <a:r>
              <a:rPr lang="en-US" i="1" dirty="0" smtClean="0"/>
              <a:t> </a:t>
            </a:r>
            <a:r>
              <a:rPr lang="en-US" i="1" dirty="0" err="1" smtClean="0"/>
              <a:t>төл</a:t>
            </a:r>
            <a:r>
              <a:rPr lang="en-US" i="1" dirty="0" smtClean="0"/>
              <a:t>  </a:t>
            </a:r>
            <a:r>
              <a:rPr lang="mn-MN" i="1" dirty="0" smtClean="0"/>
              <a:t>99.7</a:t>
            </a:r>
            <a:r>
              <a:rPr lang="en-US" i="1" dirty="0" smtClean="0"/>
              <a:t> </a:t>
            </a:r>
            <a:r>
              <a:rPr lang="en-US" i="1" dirty="0" err="1" smtClean="0"/>
              <a:t>хувиар</a:t>
            </a:r>
            <a:r>
              <a:rPr lang="en-US" i="1" dirty="0" smtClean="0"/>
              <a:t> </a:t>
            </a:r>
            <a:r>
              <a:rPr lang="en-US" i="1" dirty="0" err="1" smtClean="0"/>
              <a:t>бойжиж</a:t>
            </a:r>
            <a:r>
              <a:rPr lang="en-US" i="1" dirty="0" smtClean="0"/>
              <a:t> </a:t>
            </a:r>
            <a:r>
              <a:rPr lang="en-US" i="1" dirty="0" err="1" smtClean="0"/>
              <a:t>байна</a:t>
            </a:r>
            <a:r>
              <a:rPr lang="en-US" i="1" dirty="0" smtClean="0"/>
              <a:t>.</a:t>
            </a:r>
            <a:endParaRPr lang="en-US" dirty="0" smtClean="0"/>
          </a:p>
          <a:p>
            <a:pPr algn="just"/>
            <a:endParaRPr lang="mn-MN" b="1" i="1" u="sng" dirty="0" smtClean="0"/>
          </a:p>
          <a:p>
            <a:pPr algn="just"/>
            <a:r>
              <a:rPr lang="en-US" b="1" i="1" u="sng" dirty="0" err="1" smtClean="0"/>
              <a:t>Мал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онд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оролт</a:t>
            </a:r>
            <a:r>
              <a:rPr lang="en-US" b="1" i="1" u="sng" dirty="0" smtClean="0"/>
              <a:t>:</a:t>
            </a:r>
            <a:r>
              <a:rPr lang="en-US" i="1" dirty="0" smtClean="0"/>
              <a:t>  </a:t>
            </a:r>
            <a:r>
              <a:rPr lang="en-US" i="1" dirty="0" err="1" smtClean="0"/>
              <a:t>Мал</a:t>
            </a:r>
            <a:r>
              <a:rPr lang="en-US" i="1" dirty="0" smtClean="0"/>
              <a:t> </a:t>
            </a:r>
            <a:r>
              <a:rPr lang="en-US" i="1" dirty="0" err="1" smtClean="0"/>
              <a:t>сүргийн</a:t>
            </a:r>
            <a:r>
              <a:rPr lang="en-US" i="1" dirty="0" smtClean="0"/>
              <a:t> </a:t>
            </a:r>
            <a:r>
              <a:rPr lang="en-US" i="1" dirty="0" err="1" smtClean="0"/>
              <a:t>онд</a:t>
            </a:r>
            <a:r>
              <a:rPr lang="en-US" i="1" dirty="0" smtClean="0"/>
              <a:t> </a:t>
            </a:r>
            <a:r>
              <a:rPr lang="en-US" i="1" dirty="0" err="1" smtClean="0"/>
              <a:t>оролт</a:t>
            </a:r>
            <a:r>
              <a:rPr lang="en-US" i="1" dirty="0" smtClean="0"/>
              <a:t> 99.</a:t>
            </a:r>
            <a:r>
              <a:rPr lang="mn-MN" i="1" dirty="0" smtClean="0"/>
              <a:t>96</a:t>
            </a:r>
            <a:r>
              <a:rPr lang="en-US" i="1" dirty="0" smtClean="0"/>
              <a:t> </a:t>
            </a:r>
            <a:r>
              <a:rPr lang="en-US" i="1" dirty="0" err="1" smtClean="0"/>
              <a:t>хувьтай</a:t>
            </a:r>
            <a:r>
              <a:rPr lang="en-US" i="1" dirty="0" smtClean="0"/>
              <a:t> </a:t>
            </a:r>
            <a:r>
              <a:rPr lang="en-US" i="1" dirty="0" err="1" smtClean="0"/>
              <a:t>байгаа</a:t>
            </a:r>
            <a:r>
              <a:rPr lang="en-US" i="1" dirty="0" smtClean="0"/>
              <a:t> </a:t>
            </a:r>
            <a:r>
              <a:rPr lang="en-US" i="1" dirty="0" err="1" smtClean="0"/>
              <a:t>нь</a:t>
            </a:r>
            <a:r>
              <a:rPr lang="en-US" i="1" dirty="0" smtClean="0"/>
              <a:t> </a:t>
            </a:r>
            <a:r>
              <a:rPr lang="en-US" i="1" dirty="0" err="1" smtClean="0"/>
              <a:t>өнгөрсөн</a:t>
            </a:r>
            <a:r>
              <a:rPr lang="en-US" i="1" dirty="0" smtClean="0"/>
              <a:t> </a:t>
            </a:r>
            <a:r>
              <a:rPr lang="en-US" i="1" dirty="0" err="1" smtClean="0"/>
              <a:t>оны</a:t>
            </a:r>
            <a:r>
              <a:rPr lang="en-US" i="1" dirty="0" smtClean="0"/>
              <a:t> </a:t>
            </a:r>
            <a:r>
              <a:rPr lang="en-US" i="1" dirty="0" err="1" smtClean="0"/>
              <a:t>мөн</a:t>
            </a:r>
            <a:r>
              <a:rPr lang="en-US" i="1" dirty="0" smtClean="0"/>
              <a:t> </a:t>
            </a:r>
            <a:r>
              <a:rPr lang="en-US" i="1" dirty="0" err="1" smtClean="0"/>
              <a:t>үеийнхээс</a:t>
            </a:r>
            <a:r>
              <a:rPr lang="en-US" i="1" dirty="0" smtClean="0"/>
              <a:t> </a:t>
            </a:r>
            <a:r>
              <a:rPr lang="mn-MN" i="1" dirty="0" smtClean="0"/>
              <a:t>4.9 дахин бага</a:t>
            </a:r>
            <a:r>
              <a:rPr lang="en-US" i="1" dirty="0" smtClean="0"/>
              <a:t> </a:t>
            </a:r>
            <a:r>
              <a:rPr lang="en-US" i="1" dirty="0" err="1" smtClean="0"/>
              <a:t>байгаа</a:t>
            </a:r>
            <a:r>
              <a:rPr lang="en-US" i="1" dirty="0" smtClean="0"/>
              <a:t> </a:t>
            </a:r>
            <a:r>
              <a:rPr lang="en-US" i="1" dirty="0" err="1" smtClean="0"/>
              <a:t>ба</a:t>
            </a:r>
            <a:r>
              <a:rPr lang="en-US" i="1" dirty="0" smtClean="0"/>
              <a:t> </a:t>
            </a:r>
            <a:r>
              <a:rPr lang="mn-MN" i="1" dirty="0" smtClean="0"/>
              <a:t>925</a:t>
            </a:r>
            <a:r>
              <a:rPr lang="en-US" i="1" dirty="0" smtClean="0"/>
              <a:t> </a:t>
            </a:r>
            <a:r>
              <a:rPr lang="en-US" i="1" dirty="0" err="1" smtClean="0"/>
              <a:t>мал</a:t>
            </a:r>
            <a:r>
              <a:rPr lang="en-US" i="1" dirty="0" smtClean="0"/>
              <a:t> </a:t>
            </a:r>
            <a:r>
              <a:rPr lang="en-US" i="1" dirty="0" err="1" smtClean="0"/>
              <a:t>хорогджээ</a:t>
            </a:r>
            <a:r>
              <a:rPr lang="en-US" i="1" dirty="0" smtClean="0"/>
              <a:t>.</a:t>
            </a:r>
            <a:endParaRPr lang="en-US" dirty="0" smtClean="0"/>
          </a:p>
          <a:p>
            <a:pPr algn="just"/>
            <a:endParaRPr lang="mn-MN" b="1" i="1" u="sng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i="1" u="sng" dirty="0" err="1" smtClean="0">
                <a:latin typeface="Arial" pitchFamily="34" charset="0"/>
                <a:cs typeface="Arial" pitchFamily="34" charset="0"/>
              </a:rPr>
              <a:t>Үнэ</a:t>
            </a:r>
            <a:r>
              <a:rPr lang="en-US" b="1" i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Хөдөө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аж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ахуйн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гол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нэрийн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бүтээгдэхүүн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малын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үнэ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сүүлийн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сард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харьцангуй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тогтвортой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байсан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ба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i="1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алчдын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орлогын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зонхилох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хувийг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бүрдүүлдэг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ямааны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ноолуурын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үнэ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түүвэр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судалгаанд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сонгогдсон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Алтай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хотод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сарын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эцэст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доорхи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ханштай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байлаа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.</a:t>
            </a:r>
            <a:endParaRPr lang="mn-MN" i="1" dirty="0" smtClean="0">
              <a:latin typeface="Arial" pitchFamily="34" charset="0"/>
              <a:cs typeface="Arial" pitchFamily="34" charset="0"/>
            </a:endParaRPr>
          </a:p>
          <a:p>
            <a:endParaRPr lang="mn-MN" sz="1600" i="1" dirty="0" smtClean="0">
              <a:latin typeface="Arial" pitchFamily="34" charset="0"/>
              <a:cs typeface="Arial" pitchFamily="34" charset="0"/>
            </a:endParaRPr>
          </a:p>
          <a:p>
            <a:endParaRPr lang="mn-MN" sz="1600" i="1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2057400" y="3733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272588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914400" y="533400"/>
            <a:ext cx="7467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Аж</a:t>
            </a:r>
            <a:r>
              <a:rPr kumimoji="0" lang="en-US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үйлдвэр</a:t>
            </a:r>
            <a:r>
              <a:rPr kumimoji="0" lang="en-US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Аж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үйлдвэрийн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салбарт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тэрбум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954.0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сая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төгрөгийн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бүтээгдэхүүн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үйлдвэрлэсэн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өнгөрсөн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оны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мөн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үеийнхээс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540.0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төгрөгөөр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их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байна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Нийт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үйлдвэрлэсэн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бүтээгдэхүүнийхээ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хувь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буюу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тэрбум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122.6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сая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төгрөгийн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борлуулалт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хийгдлээ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752600" y="2133600"/>
          <a:ext cx="6172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272588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914400" y="457200"/>
            <a:ext cx="74676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Эрүүл мэнд</a:t>
            </a:r>
            <a:r>
              <a:rPr kumimoji="0" lang="en-US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Аймгийн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хэмжээнд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206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эх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амаржиж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209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хүүхэд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мэнд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төрлөө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хүртэлх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насны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хүүхдийн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эндэгдлийн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тохиолдол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5 хүртэлх насны хүүхдийн эндэгдэл 2 тус тус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бүртгэгдсэн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байна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Халдварт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өвчний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гаралт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өмнөх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оны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мөн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үеэс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21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тохиолдлоор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нэмэгдсэн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байна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mn-MN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n-MN" sz="12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n-MN" sz="12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066800" y="3941763"/>
            <a:ext cx="7696200" cy="20637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724400" y="1219200"/>
            <a:ext cx="19050" cy="28194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838200" y="1676400"/>
          <a:ext cx="3810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657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hart 9"/>
          <p:cNvGraphicFramePr/>
          <p:nvPr/>
        </p:nvGraphicFramePr>
        <p:xfrm>
          <a:off x="4800600" y="1524000"/>
          <a:ext cx="4191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1524000" y="4419600"/>
          <a:ext cx="6096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272588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838200" y="457200"/>
            <a:ext cx="76962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Ажилгүйдэл</a:t>
            </a:r>
            <a:r>
              <a:rPr kumimoji="0" lang="mn-MN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mn-MN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сарын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эцсийн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байдлаар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хөдөлмөр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эрхлэхийг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хүсч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бүртгүүлсэн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ажилгүйчүүд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1196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болсны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дотор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53.4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хувь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буюу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639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эмэгтэйчүүд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байна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Эдгээр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бүртгүүлсэн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ажилгүйчүүдийн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235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дээд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191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тусгай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дунд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478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бүрэн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дунд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118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суурь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104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мэргэжлийн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анхан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шатны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56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бага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mn-MN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ямар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боловсролгүй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хүмүүс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байна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mn-MN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n-MN" sz="16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n-MN" sz="12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n-MN" sz="12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n-MN" sz="1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676400" y="2057400"/>
          <a:ext cx="5943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309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Uuganbayar</dc:creator>
  <cp:lastModifiedBy>Uuganbayar</cp:lastModifiedBy>
  <cp:revision>15</cp:revision>
  <dcterms:created xsi:type="dcterms:W3CDTF">2006-08-16T00:00:00Z</dcterms:created>
  <dcterms:modified xsi:type="dcterms:W3CDTF">2015-03-12T03:17:26Z</dcterms:modified>
</cp:coreProperties>
</file>