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86" autoAdjust="0"/>
  </p:normalViewPr>
  <p:slideViewPr>
    <p:cSldViewPr>
      <p:cViewPr>
        <p:scale>
          <a:sx n="71" d="100"/>
          <a:sy n="71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mn-MN" sz="1400" dirty="0" smtClean="0"/>
              <a:t>Шинээр</a:t>
            </a:r>
            <a:r>
              <a:rPr lang="mn-MN" sz="1400" baseline="0" dirty="0" smtClean="0"/>
              <a:t> төрсөн хүүхэд сүүлийн 5 жилийн </a:t>
            </a:r>
            <a:r>
              <a:rPr lang="en-US" sz="1400" baseline="0" dirty="0" smtClean="0"/>
              <a:t>0</a:t>
            </a:r>
            <a:r>
              <a:rPr lang="mn-MN" sz="1400" baseline="0" dirty="0" smtClean="0"/>
              <a:t>2-р сарын байдлаар </a:t>
            </a:r>
            <a:endParaRPr lang="en-US" sz="1400" dirty="0"/>
          </a:p>
        </c:rich>
      </c:tx>
      <c:layout>
        <c:manualLayout>
          <c:xMode val="edge"/>
          <c:yMode val="edge"/>
          <c:x val="9.2329595164240844E-2"/>
          <c:y val="6.43939585999637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03030303030304E-2"/>
          <c:y val="0.3767839210235992"/>
          <c:w val="0.94444444444444442"/>
          <c:h val="0.4618128942255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 II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63</c:v>
                </c:pt>
                <c:pt idx="2">
                  <c:v>82</c:v>
                </c:pt>
                <c:pt idx="3">
                  <c:v>67</c:v>
                </c:pt>
                <c:pt idx="4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 II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</c:v>
                </c:pt>
                <c:pt idx="1">
                  <c:v>33</c:v>
                </c:pt>
                <c:pt idx="2">
                  <c:v>32</c:v>
                </c:pt>
                <c:pt idx="3">
                  <c:v>36</c:v>
                </c:pt>
                <c:pt idx="4">
                  <c:v>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 II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</c:v>
                </c:pt>
                <c:pt idx="1">
                  <c:v>30</c:v>
                </c:pt>
                <c:pt idx="2">
                  <c:v>50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8919168"/>
        <c:axId val="228920704"/>
      </c:barChart>
      <c:catAx>
        <c:axId val="2289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920704"/>
        <c:crosses val="autoZero"/>
        <c:auto val="1"/>
        <c:lblAlgn val="ctr"/>
        <c:lblOffset val="100"/>
        <c:noMultiLvlLbl val="0"/>
      </c:catAx>
      <c:valAx>
        <c:axId val="22892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8919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77812280507189"/>
          <c:y val="0.22795461344387183"/>
          <c:w val="0.61644356955380575"/>
          <c:h val="6.34666736657938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978937951708"/>
          <c:y val="4.4096569491924031E-2"/>
          <c:w val="0.66554189260238716"/>
          <c:h val="0.655401768779008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568704"/>
        <c:axId val="272570240"/>
      </c:barChart>
      <c:catAx>
        <c:axId val="272568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272570240"/>
        <c:crosses val="autoZero"/>
        <c:auto val="1"/>
        <c:lblAlgn val="ctr"/>
        <c:lblOffset val="100"/>
        <c:noMultiLvlLbl val="0"/>
      </c:catAx>
      <c:valAx>
        <c:axId val="27257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72568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201224846894138"/>
          <c:y val="0.84210180658893474"/>
          <c:w val="0.67597550306211729"/>
          <c:h val="7.0519422074179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 smtClean="0"/>
              <a:t>2020</a:t>
            </a:r>
            <a:r>
              <a:rPr lang="mn-MN" baseline="0" dirty="0" smtClean="0"/>
              <a:t> оны 0</a:t>
            </a:r>
            <a:r>
              <a:rPr lang="en-US" baseline="0" dirty="0" smtClean="0"/>
              <a:t>2</a:t>
            </a:r>
            <a:r>
              <a:rPr lang="mn-MN" baseline="0" dirty="0" smtClean="0"/>
              <a:t>- р сард хорогдсон том мал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тэмээ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2607872"/>
        <c:axId val="272621952"/>
      </c:barChart>
      <c:catAx>
        <c:axId val="272607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72621952"/>
        <c:crosses val="autoZero"/>
        <c:auto val="1"/>
        <c:lblAlgn val="ctr"/>
        <c:lblOffset val="100"/>
        <c:noMultiLvlLbl val="0"/>
      </c:catAx>
      <c:valAx>
        <c:axId val="272621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260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9026208810294E-2"/>
          <c:y val="5.307545302644362E-2"/>
          <c:w val="0.90308097379118968"/>
          <c:h val="0.653691721814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2016II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9060.4</c:v>
                </c:pt>
                <c:pt idx="1">
                  <c:v>9084.7000000000007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II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9615.5</c:v>
                </c:pt>
                <c:pt idx="1">
                  <c:v>9946.4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 II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10833.2</c:v>
                </c:pt>
                <c:pt idx="1">
                  <c:v>10744.2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 II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10753.3</c:v>
                </c:pt>
                <c:pt idx="1">
                  <c:v>12087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II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13651.3</c:v>
                </c:pt>
                <c:pt idx="1">
                  <c:v>12145.2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714752"/>
        <c:axId val="272741120"/>
      </c:barChart>
      <c:catAx>
        <c:axId val="27271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72741120"/>
        <c:crosses val="autoZero"/>
        <c:auto val="1"/>
        <c:lblAlgn val="ctr"/>
        <c:lblOffset val="100"/>
        <c:noMultiLvlLbl val="0"/>
      </c:catAx>
      <c:valAx>
        <c:axId val="27274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727147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 smtClean="0"/>
              <a:t>2020</a:t>
            </a:r>
            <a:r>
              <a:rPr lang="mn-MN" sz="1200" baseline="0" dirty="0" smtClean="0"/>
              <a:t> оны 02-р сарын байдлаар төрсөн хүүхдийн хүйсийн харьцаа </a:t>
            </a:r>
            <a:endParaRPr lang="en-US" sz="1200" dirty="0"/>
          </a:p>
        </c:rich>
      </c:tx>
      <c:layout>
        <c:manualLayout>
          <c:xMode val="edge"/>
          <c:yMode val="edge"/>
          <c:x val="0.16358513779527559"/>
          <c:y val="4.347826086956521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166666666666669"/>
          <c:y val="0.60983053748716198"/>
          <c:w val="0.70833333333333337"/>
          <c:h val="0.390169462512838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Эрэгтэй </c:v>
                </c:pt>
                <c:pt idx="1">
                  <c:v>эмэгтэй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55.7</c:v>
                </c:pt>
                <c:pt idx="1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05"/>
          <c:y val="0.41226853730444996"/>
          <c:w val="0.9"/>
          <c:h val="0.128051095802853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5275590551182"/>
          <c:y val="0.17718643124154934"/>
          <c:w val="0.8107805774278215"/>
          <c:h val="0.55008629603117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Ажилгүй иргэдийн тоо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2020 II</c:v>
                </c:pt>
                <c:pt idx="1">
                  <c:v>2019 II</c:v>
                </c:pt>
                <c:pt idx="2">
                  <c:v>2018 II</c:v>
                </c:pt>
                <c:pt idx="3">
                  <c:v>2017 II</c:v>
                </c:pt>
                <c:pt idx="4">
                  <c:v>2016 II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321</c:v>
                </c:pt>
                <c:pt idx="1">
                  <c:v>188</c:v>
                </c:pt>
                <c:pt idx="2">
                  <c:v>524</c:v>
                </c:pt>
                <c:pt idx="3">
                  <c:v>436</c:v>
                </c:pt>
                <c:pt idx="4">
                  <c:v>254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9490688"/>
        <c:axId val="229493376"/>
      </c:barChart>
      <c:catAx>
        <c:axId val="22949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29493376"/>
        <c:crosses val="autoZero"/>
        <c:auto val="1"/>
        <c:lblAlgn val="ctr"/>
        <c:lblOffset val="100"/>
        <c:noMultiLvlLbl val="0"/>
      </c:catAx>
      <c:valAx>
        <c:axId val="229493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9490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647112860892388"/>
          <c:y val="9.0909090909090912E-2"/>
          <c:w val="0.42705774278215225"/>
          <c:h val="9.132784538296349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mn-MN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90912073490815"/>
          <c:y val="0.15893438320209971"/>
          <c:w val="0.80289643482064743"/>
          <c:h val="0.76106561679790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 хайгч, ажилгүй иргэд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 </c:v>
                </c:pt>
                <c:pt idx="1">
                  <c:v>2017 II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135</c:v>
                </c:pt>
                <c:pt idx="1">
                  <c:v>286</c:v>
                </c:pt>
                <c:pt idx="2">
                  <c:v>272</c:v>
                </c:pt>
                <c:pt idx="3">
                  <c:v>136</c:v>
                </c:pt>
                <c:pt idx="4">
                  <c:v>249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9893632"/>
        <c:axId val="229896576"/>
      </c:barChart>
      <c:catAx>
        <c:axId val="22989363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29896576"/>
        <c:crosses val="autoZero"/>
        <c:auto val="1"/>
        <c:lblAlgn val="ctr"/>
        <c:lblOffset val="100"/>
        <c:noMultiLvlLbl val="0"/>
      </c:catAx>
      <c:valAx>
        <c:axId val="229896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893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00000000000001"/>
          <c:y val="8.3024671916010498E-2"/>
          <c:w val="0.52320620078740154"/>
          <c:h val="7.38860892388451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000" b="0" dirty="0" smtClean="0"/>
              <a:t>Ажилд</a:t>
            </a:r>
            <a:r>
              <a:rPr lang="mn-MN" sz="1000" b="0" baseline="0" dirty="0" smtClean="0"/>
              <a:t> зуучлагдсан иргэн, сүүлийн 5 жилийн </a:t>
            </a:r>
            <a:r>
              <a:rPr lang="en-US" sz="1000" b="0" baseline="0" dirty="0" smtClean="0"/>
              <a:t>2</a:t>
            </a:r>
            <a:r>
              <a:rPr lang="mn-MN" sz="1000" b="0" baseline="0" dirty="0" smtClean="0"/>
              <a:t>-р сард </a:t>
            </a:r>
            <a:endParaRPr lang="en-US" sz="1000" b="0" dirty="0"/>
          </a:p>
        </c:rich>
      </c:tx>
      <c:layout>
        <c:manualLayout>
          <c:xMode val="edge"/>
          <c:yMode val="edge"/>
          <c:x val="0.13778394178000478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51807444523979"/>
          <c:y val="3.1088145231846019E-2"/>
          <c:w val="0.85281525888809351"/>
          <c:h val="0.759610673665791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Ажилд зуучлагдсан иргэн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2016 II </c:v>
                </c:pt>
                <c:pt idx="1">
                  <c:v> 2017 II</c:v>
                </c:pt>
                <c:pt idx="2">
                  <c:v>2018 II 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19</c:v>
                </c:pt>
                <c:pt idx="2">
                  <c:v>0</c:v>
                </c:pt>
                <c:pt idx="3">
                  <c:v>69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2016 II </c:v>
                </c:pt>
                <c:pt idx="1">
                  <c:v> 2017 II</c:v>
                </c:pt>
                <c:pt idx="2">
                  <c:v>2018 II 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0</c:v>
                </c:pt>
                <c:pt idx="3">
                  <c:v>35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2016 II </c:v>
                </c:pt>
                <c:pt idx="1">
                  <c:v> 2017 II</c:v>
                </c:pt>
                <c:pt idx="2">
                  <c:v>2018 II 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0</c:v>
                </c:pt>
                <c:pt idx="3">
                  <c:v>34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8506112"/>
        <c:axId val="258516096"/>
      </c:barChart>
      <c:catAx>
        <c:axId val="258506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58516096"/>
        <c:crosses val="autoZero"/>
        <c:auto val="1"/>
        <c:lblAlgn val="ctr"/>
        <c:lblOffset val="100"/>
        <c:noMultiLvlLbl val="0"/>
      </c:catAx>
      <c:valAx>
        <c:axId val="25851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58506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хохирол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II</c:v>
                </c:pt>
                <c:pt idx="2">
                  <c:v>2018 II </c:v>
                </c:pt>
                <c:pt idx="3">
                  <c:v>2019 II </c:v>
                </c:pt>
                <c:pt idx="4">
                  <c:v>2020 II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40.799999999999997</c:v>
                </c:pt>
                <c:pt idx="1">
                  <c:v>53</c:v>
                </c:pt>
                <c:pt idx="2">
                  <c:v>115</c:v>
                </c:pt>
                <c:pt idx="3">
                  <c:v>27</c:v>
                </c:pt>
                <c:pt idx="4">
                  <c:v>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нөхөн төлүүлсэн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II</c:v>
                </c:pt>
                <c:pt idx="2">
                  <c:v>2018 II </c:v>
                </c:pt>
                <c:pt idx="3">
                  <c:v>2019 II </c:v>
                </c:pt>
                <c:pt idx="4">
                  <c:v>2020 II 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15.9</c:v>
                </c:pt>
                <c:pt idx="1">
                  <c:v>20</c:v>
                </c:pt>
                <c:pt idx="2">
                  <c:v>14</c:v>
                </c:pt>
                <c:pt idx="3">
                  <c:v>3.7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2242560"/>
        <c:axId val="272243712"/>
      </c:barChart>
      <c:catAx>
        <c:axId val="2722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2243712"/>
        <c:crosses val="autoZero"/>
        <c:auto val="1"/>
        <c:lblAlgn val="ctr"/>
        <c:lblOffset val="100"/>
        <c:noMultiLvlLbl val="0"/>
      </c:catAx>
      <c:valAx>
        <c:axId val="27224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2425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4814814814814"/>
          <c:y val="0.21938821985487109"/>
          <c:w val="0.72222222222222221"/>
          <c:h val="0.6395981936081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гэмт хэргийн тоо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II</c:v>
                </c:pt>
                <c:pt idx="2">
                  <c:v>2018 II</c:v>
                </c:pt>
                <c:pt idx="3">
                  <c:v>2019 II </c:v>
                </c:pt>
                <c:pt idx="4">
                  <c:v>2020 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</c:v>
                </c:pt>
                <c:pt idx="1">
                  <c:v>40</c:v>
                </c:pt>
                <c:pt idx="2">
                  <c:v>33</c:v>
                </c:pt>
                <c:pt idx="3">
                  <c:v>32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2271232"/>
        <c:axId val="272282368"/>
      </c:barChart>
      <c:catAx>
        <c:axId val="272271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2282368"/>
        <c:crosses val="autoZero"/>
        <c:auto val="1"/>
        <c:lblAlgn val="ctr"/>
        <c:lblOffset val="100"/>
        <c:noMultiLvlLbl val="0"/>
      </c:catAx>
      <c:valAx>
        <c:axId val="2722823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22712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00913774667055"/>
          <c:y val="8.8235294117647065E-2"/>
          <c:w val="0.37398148148148147"/>
          <c:h val="8.580168287787555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mn-MN" sz="1200" dirty="0" smtClean="0">
                <a:solidFill>
                  <a:srgbClr val="FF0000"/>
                </a:solidFill>
              </a:rPr>
              <a:t>Гэмт</a:t>
            </a:r>
            <a:r>
              <a:rPr lang="mn-MN" sz="1200" baseline="0" dirty="0" smtClean="0">
                <a:solidFill>
                  <a:srgbClr val="FF0000"/>
                </a:solidFill>
              </a:rPr>
              <a:t> хэргийн улмаас нас барсан , гэмтсэн хүн, сүүлийн 5 жилийн </a:t>
            </a:r>
            <a:r>
              <a:rPr lang="en-US" sz="1200" baseline="0" dirty="0" smtClean="0">
                <a:solidFill>
                  <a:srgbClr val="FF0000"/>
                </a:solidFill>
              </a:rPr>
              <a:t>2</a:t>
            </a:r>
            <a:r>
              <a:rPr lang="mn-MN" sz="1200" baseline="0" dirty="0" smtClean="0">
                <a:solidFill>
                  <a:srgbClr val="FF0000"/>
                </a:solidFill>
              </a:rPr>
              <a:t>дугаар сард </a:t>
            </a:r>
            <a:endParaRPr lang="en-US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431730608142068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11866867705365"/>
          <c:y val="0.38284617831861928"/>
          <c:w val="0.77087423912436481"/>
          <c:h val="0.61715382168138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II 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хохирсон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II</c:v>
                </c:pt>
                <c:pt idx="1">
                  <c:v>2017 II </c:v>
                </c:pt>
                <c:pt idx="2">
                  <c:v>2018 II</c:v>
                </c:pt>
                <c:pt idx="3">
                  <c:v>2019 II</c:v>
                </c:pt>
                <c:pt idx="4">
                  <c:v>2020 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</c:v>
                </c:pt>
                <c:pt idx="1">
                  <c:v>28</c:v>
                </c:pt>
                <c:pt idx="2">
                  <c:v>12</c:v>
                </c:pt>
                <c:pt idx="3">
                  <c:v>17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308096"/>
        <c:axId val="272309632"/>
      </c:barChart>
      <c:catAx>
        <c:axId val="27230809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72309632"/>
        <c:crosses val="autoZero"/>
        <c:auto val="1"/>
        <c:lblAlgn val="ctr"/>
        <c:lblOffset val="100"/>
        <c:noMultiLvlLbl val="0"/>
      </c:catAx>
      <c:valAx>
        <c:axId val="27230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2308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I</c:v>
                </c:pt>
                <c:pt idx="1">
                  <c:v>2017 I</c:v>
                </c:pt>
                <c:pt idx="2">
                  <c:v>2018 I</c:v>
                </c:pt>
                <c:pt idx="3">
                  <c:v>2019 I</c:v>
                </c:pt>
                <c:pt idx="4">
                  <c:v>2020 I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484</c:v>
                </c:pt>
                <c:pt idx="1">
                  <c:v>584</c:v>
                </c:pt>
                <c:pt idx="2">
                  <c:v>510</c:v>
                </c:pt>
                <c:pt idx="3">
                  <c:v>222</c:v>
                </c:pt>
                <c:pt idx="4">
                  <c:v>1283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490880"/>
        <c:axId val="272493568"/>
      </c:barChart>
      <c:catAx>
        <c:axId val="2724908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72493568"/>
        <c:crosses val="autoZero"/>
        <c:auto val="1"/>
        <c:lblAlgn val="ctr"/>
        <c:lblOffset val="100"/>
        <c:noMultiLvlLbl val="0"/>
      </c:catAx>
      <c:valAx>
        <c:axId val="2724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272490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1B9B-4EBE-4CDD-905C-0EF4EDBECFA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7C6C-0F79-4306-B814-14260634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chart" Target="../charts/chart9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chart" Target="../charts/chart11.xml"/><Relationship Id="rId4" Type="http://schemas.openxmlformats.org/officeDocument/2006/relationships/image" Target="../media/image25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0"/>
            <a:ext cx="6327776" cy="1112838"/>
          </a:xfrm>
        </p:spPr>
        <p:txBody>
          <a:bodyPr>
            <a:noAutofit/>
          </a:bodyPr>
          <a:lstStyle/>
          <a:p>
            <a:r>
              <a:rPr lang="mn-M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Говьсүмбэр аймгийн Статистикийн хэлтэс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09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n-MN" dirty="0">
                <a:solidFill>
                  <a:srgbClr val="0070C0"/>
                </a:solidFill>
              </a:rPr>
              <a:t>Говьсүмбэр аймгийн нийгэм, эдийн засгийн </a:t>
            </a:r>
            <a:r>
              <a:rPr lang="mn-MN" dirty="0" smtClean="0">
                <a:solidFill>
                  <a:srgbClr val="0070C0"/>
                </a:solidFill>
              </a:rPr>
              <a:t>үзүүлэлтүүд</a:t>
            </a:r>
          </a:p>
          <a:p>
            <a:pPr marL="0" indent="0" algn="ctr">
              <a:buNone/>
            </a:pPr>
            <a:r>
              <a:rPr lang="mn-MN" dirty="0" smtClean="0">
                <a:solidFill>
                  <a:srgbClr val="0070C0"/>
                </a:solidFill>
              </a:rPr>
              <a:t> </a:t>
            </a:r>
            <a:r>
              <a:rPr lang="mn-MN" dirty="0">
                <a:solidFill>
                  <a:srgbClr val="0070C0"/>
                </a:solidFill>
              </a:rPr>
              <a:t>/</a:t>
            </a:r>
            <a:r>
              <a:rPr lang="mn-MN" dirty="0" smtClean="0">
                <a:solidFill>
                  <a:srgbClr val="0070C0"/>
                </a:solidFill>
              </a:rPr>
              <a:t>20</a:t>
            </a:r>
            <a:r>
              <a:rPr lang="en-US" dirty="0" smtClean="0">
                <a:solidFill>
                  <a:srgbClr val="0070C0"/>
                </a:solidFill>
              </a:rPr>
              <a:t>20</a:t>
            </a:r>
            <a:r>
              <a:rPr lang="mn-MN" dirty="0" smtClean="0">
                <a:solidFill>
                  <a:srgbClr val="0070C0"/>
                </a:solidFill>
              </a:rPr>
              <a:t> </a:t>
            </a:r>
            <a:r>
              <a:rPr lang="mn-MN" dirty="0">
                <a:solidFill>
                  <a:srgbClr val="0070C0"/>
                </a:solidFill>
              </a:rPr>
              <a:t>оны 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mn-MN" dirty="0" smtClean="0">
                <a:solidFill>
                  <a:srgbClr val="0070C0"/>
                </a:solidFill>
              </a:rPr>
              <a:t>2-р </a:t>
            </a:r>
            <a:r>
              <a:rPr lang="mn-MN" dirty="0">
                <a:solidFill>
                  <a:srgbClr val="0070C0"/>
                </a:solidFill>
              </a:rPr>
              <a:t>сарын </a:t>
            </a:r>
            <a:r>
              <a:rPr lang="mn-MN" dirty="0" smtClean="0">
                <a:solidFill>
                  <a:srgbClr val="0070C0"/>
                </a:solidFill>
              </a:rPr>
              <a:t>байдлаар/</a:t>
            </a:r>
          </a:p>
          <a:p>
            <a:pPr marL="0" indent="0" algn="ctr">
              <a:buNone/>
            </a:pPr>
            <a:endParaRPr lang="mn-M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mn-MN" sz="1000" dirty="0" smtClean="0">
                <a:solidFill>
                  <a:srgbClr val="0070C0"/>
                </a:solidFill>
              </a:rPr>
              <a:t> </a:t>
            </a:r>
            <a:endParaRPr lang="en-US" sz="1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mn-MN" sz="1000" dirty="0" smtClean="0">
                <a:solidFill>
                  <a:srgbClr val="0070C0"/>
                </a:solidFill>
              </a:rPr>
              <a:t>            </a:t>
            </a:r>
            <a:r>
              <a:rPr lang="en-US" sz="1000" dirty="0" smtClean="0">
                <a:solidFill>
                  <a:srgbClr val="0070C0"/>
                </a:solidFill>
              </a:rPr>
              <a:t>                          </a:t>
            </a:r>
            <a:r>
              <a:rPr lang="mn-MN" sz="1000" dirty="0" smtClean="0">
                <a:solidFill>
                  <a:srgbClr val="0070C0"/>
                </a:solidFill>
              </a:rPr>
              <a:t>  Говьсүмбэр аймгийн Нутгийн удирдлагын ордон , 321 тоот               7054322, 70543017</a:t>
            </a:r>
            <a:r>
              <a:rPr lang="en-US" sz="1000" dirty="0" smtClean="0">
                <a:solidFill>
                  <a:srgbClr val="0070C0"/>
                </a:solidFill>
              </a:rPr>
              <a:t>             Govisumber.nso.mn       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0070C0"/>
                </a:solidFill>
              </a:rPr>
              <a:t> </a:t>
            </a:r>
            <a:r>
              <a:rPr lang="en-US" sz="1000" dirty="0" smtClean="0">
                <a:solidFill>
                  <a:srgbClr val="0070C0"/>
                </a:solidFill>
              </a:rPr>
              <a:t>                                                                       </a:t>
            </a:r>
            <a:r>
              <a:rPr lang="mn-MN" sz="1000" dirty="0" smtClean="0">
                <a:solidFill>
                  <a:srgbClr val="0070C0"/>
                </a:solidFill>
              </a:rPr>
              <a:t>Говьсүмбэр аймгийн Статистикийн хэлтэс </a:t>
            </a:r>
            <a:r>
              <a:rPr lang="en-US" sz="1000" dirty="0" smtClean="0">
                <a:solidFill>
                  <a:srgbClr val="0070C0"/>
                </a:solidFill>
              </a:rPr>
              <a:t>      </a:t>
            </a:r>
            <a:endParaRPr lang="en-US" sz="1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9" y="5360469"/>
            <a:ext cx="801689" cy="10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5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1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84470"/>
            <a:ext cx="209550" cy="2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94324"/>
            <a:ext cx="228600" cy="2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83932"/>
            <a:ext cx="2658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94324"/>
            <a:ext cx="219075" cy="1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374228" y="5870061"/>
            <a:ext cx="7160172" cy="1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Анхаарал хандуулсанд баярлалаа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999" y="4648200"/>
            <a:ext cx="8143875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143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1"/>
            <a:ext cx="6327776" cy="609599"/>
          </a:xfrm>
        </p:spPr>
        <p:txBody>
          <a:bodyPr>
            <a:noAutofit/>
          </a:bodyPr>
          <a:lstStyle/>
          <a:p>
            <a:r>
              <a:rPr lang="mn-M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Шинээр төрсөн хүүхэд 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20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61805651"/>
              </p:ext>
            </p:extLst>
          </p:nvPr>
        </p:nvGraphicFramePr>
        <p:xfrm>
          <a:off x="228600" y="990599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19800" y="1066800"/>
            <a:ext cx="27432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/>
              <a:t>Эрүүл мэндийн газрын мэдээгээр 20</a:t>
            </a:r>
            <a:r>
              <a:rPr lang="en-US" sz="1200" dirty="0" smtClean="0"/>
              <a:t>20</a:t>
            </a:r>
            <a:r>
              <a:rPr lang="mn-MN" sz="1200" dirty="0" smtClean="0"/>
              <a:t> оны  </a:t>
            </a:r>
            <a:r>
              <a:rPr lang="en-US" sz="1200" dirty="0" smtClean="0"/>
              <a:t>02 </a:t>
            </a:r>
            <a:r>
              <a:rPr lang="mn-MN" sz="1200" dirty="0" smtClean="0"/>
              <a:t> дугаар сарын байдлаар  69  эх амаржиж, 70 хүүхэд мэндэлсэн байна. Энэ нь өнгөрсөн оны мөн үетэй харьцуулахад </a:t>
            </a:r>
            <a:r>
              <a:rPr lang="mn-MN" sz="1200" dirty="0"/>
              <a:t>3</a:t>
            </a:r>
            <a:r>
              <a:rPr lang="mn-MN" sz="1200" dirty="0" smtClean="0"/>
              <a:t> хүүхэд буюу </a:t>
            </a:r>
            <a:r>
              <a:rPr lang="en-US" sz="1200" dirty="0" smtClean="0"/>
              <a:t>4.5</a:t>
            </a:r>
            <a:r>
              <a:rPr lang="mn-MN" sz="1200" dirty="0" smtClean="0"/>
              <a:t> хувиар</a:t>
            </a:r>
            <a:r>
              <a:rPr lang="en-US" sz="1200" dirty="0" smtClean="0"/>
              <a:t> </a:t>
            </a:r>
            <a:r>
              <a:rPr lang="mn-MN" sz="1200" dirty="0" smtClean="0"/>
              <a:t> өссөн байна. 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7305015"/>
              </p:ext>
            </p:extLst>
          </p:nvPr>
        </p:nvGraphicFramePr>
        <p:xfrm>
          <a:off x="6057898" y="2743200"/>
          <a:ext cx="2705101" cy="168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97045"/>
            <a:ext cx="1343025" cy="6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97045"/>
            <a:ext cx="1295400" cy="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29400" y="5410200"/>
            <a:ext cx="685799" cy="235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39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4343400"/>
            <a:ext cx="3733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Төрсөн хүүхэд, </a:t>
            </a:r>
            <a:r>
              <a:rPr lang="mn-MN" sz="1200" dirty="0" smtClean="0"/>
              <a:t>сүүлийн 5 жилийн эхний </a:t>
            </a:r>
            <a:r>
              <a:rPr lang="en-US" sz="1200" dirty="0" smtClean="0"/>
              <a:t>02</a:t>
            </a:r>
            <a:r>
              <a:rPr lang="mn-MN" sz="1200" dirty="0" smtClean="0"/>
              <a:t>-р сарын байдлаар ,хамгийн их,хамгийн бага </a:t>
            </a:r>
            <a:endParaRPr lang="en-US" sz="1200" dirty="0"/>
          </a:p>
        </p:txBody>
      </p:sp>
      <p:sp>
        <p:nvSpPr>
          <p:cNvPr id="12" name="Isosceles Triangle 11"/>
          <p:cNvSpPr/>
          <p:nvPr/>
        </p:nvSpPr>
        <p:spPr>
          <a:xfrm>
            <a:off x="2973324" y="5581650"/>
            <a:ext cx="531876" cy="590550"/>
          </a:xfrm>
          <a:prstGeom prst="triangle">
            <a:avLst>
              <a:gd name="adj" fmla="val 41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/>
          <p:cNvSpPr/>
          <p:nvPr/>
        </p:nvSpPr>
        <p:spPr>
          <a:xfrm>
            <a:off x="2514600" y="5581650"/>
            <a:ext cx="533400" cy="590550"/>
          </a:xfrm>
          <a:prstGeom prst="flowChartMer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295400" y="558165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</p:cNvCxnSpPr>
          <p:nvPr/>
        </p:nvCxnSpPr>
        <p:spPr>
          <a:xfrm>
            <a:off x="3505200" y="6172200"/>
            <a:ext cx="114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18369"/>
            <a:ext cx="1085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484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834312" y="5467350"/>
            <a:ext cx="623888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3</a:t>
            </a:r>
            <a:r>
              <a:rPr lang="mn-MN" dirty="0" smtClean="0"/>
              <a:t>1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95400" y="5711986"/>
            <a:ext cx="1219200" cy="32336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 II-58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5711985"/>
            <a:ext cx="1219200" cy="2660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2018 II-82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mn-M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Ажил хайгч иргэд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mn-MN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038600" cy="52339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>
                <a:solidFill>
                  <a:srgbClr val="00B050"/>
                </a:solidFill>
              </a:rPr>
              <a:t>А</a:t>
            </a:r>
            <a:r>
              <a:rPr lang="mn-MN" sz="1600" b="1" dirty="0" smtClean="0">
                <a:solidFill>
                  <a:srgbClr val="00B050"/>
                </a:solidFill>
              </a:rPr>
              <a:t>жил хайгч ажилгүй иргэд, сүүлийн 5 жилийн  0</a:t>
            </a:r>
            <a:r>
              <a:rPr lang="en-US" sz="1600" b="1" dirty="0" smtClean="0">
                <a:solidFill>
                  <a:srgbClr val="00B050"/>
                </a:solidFill>
              </a:rPr>
              <a:t>2</a:t>
            </a:r>
            <a:r>
              <a:rPr lang="mn-MN" sz="1600" b="1" dirty="0" smtClean="0">
                <a:solidFill>
                  <a:srgbClr val="00B050"/>
                </a:solidFill>
              </a:rPr>
              <a:t>-р  сарын байдлаар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48505" y="952629"/>
            <a:ext cx="3733800" cy="5217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 smtClean="0">
                <a:solidFill>
                  <a:srgbClr val="00B050"/>
                </a:solidFill>
              </a:rPr>
              <a:t>Бүртгэлтэй ажилгүй иргэд,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mn-MN" sz="1600" b="1" dirty="0" smtClean="0">
                <a:solidFill>
                  <a:srgbClr val="00B050"/>
                </a:solidFill>
              </a:rPr>
              <a:t>сүүлийн 5 жилийн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mn-MN" sz="1600" b="1" dirty="0" smtClean="0">
                <a:solidFill>
                  <a:srgbClr val="00B050"/>
                </a:solidFill>
              </a:rPr>
              <a:t>02</a:t>
            </a:r>
            <a:r>
              <a:rPr lang="en-US" sz="1600" b="1" dirty="0" smtClean="0">
                <a:solidFill>
                  <a:srgbClr val="00B050"/>
                </a:solidFill>
              </a:rPr>
              <a:t>-</a:t>
            </a:r>
            <a:r>
              <a:rPr lang="mn-MN" sz="1600" b="1" dirty="0" smtClean="0">
                <a:solidFill>
                  <a:srgbClr val="00B050"/>
                </a:solidFill>
              </a:rPr>
              <a:t>р сарын байдлаар 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28952774"/>
              </p:ext>
            </p:extLst>
          </p:nvPr>
        </p:nvGraphicFramePr>
        <p:xfrm>
          <a:off x="685800" y="14478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1"/>
            <a:ext cx="1371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21458936"/>
              </p:ext>
            </p:extLst>
          </p:nvPr>
        </p:nvGraphicFramePr>
        <p:xfrm>
          <a:off x="4876800" y="15240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3543300"/>
            <a:ext cx="1645138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/>
              <a:t>ажил хайгч ажилгүй иргэдийн тоо 249 байгаагийн 139 нь эмэгтэйчүүд байна. 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800600" y="3543300"/>
            <a:ext cx="1676400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Ажил хайгч ажилгүй иргэдийг насны бүлгээр нь авч үзвэл 15-24 насны </a:t>
            </a:r>
            <a:r>
              <a:rPr lang="en-US" sz="1200" dirty="0" smtClean="0"/>
              <a:t>33</a:t>
            </a:r>
            <a:r>
              <a:rPr lang="mn-MN" sz="1200" dirty="0" smtClean="0"/>
              <a:t>, </a:t>
            </a:r>
            <a:r>
              <a:rPr lang="mn-MN" sz="1200" dirty="0"/>
              <a:t>25-34 насны </a:t>
            </a:r>
            <a:r>
              <a:rPr lang="en-US" sz="1200" dirty="0" smtClean="0"/>
              <a:t>94</a:t>
            </a:r>
            <a:r>
              <a:rPr lang="mn-MN" sz="1200" dirty="0" smtClean="0"/>
              <a:t>, </a:t>
            </a:r>
            <a:r>
              <a:rPr lang="mn-MN" sz="1200" dirty="0"/>
              <a:t>35-44 насны </a:t>
            </a:r>
            <a:r>
              <a:rPr lang="en-US" sz="1200" dirty="0" smtClean="0"/>
              <a:t>69</a:t>
            </a:r>
            <a:r>
              <a:rPr lang="mn-MN" sz="1200" dirty="0" smtClean="0"/>
              <a:t>,  </a:t>
            </a:r>
            <a:r>
              <a:rPr lang="mn-MN" sz="1200" dirty="0"/>
              <a:t>45-54 насны </a:t>
            </a:r>
            <a:r>
              <a:rPr lang="en-US" sz="1200" dirty="0" smtClean="0"/>
              <a:t>24</a:t>
            </a:r>
            <a:r>
              <a:rPr lang="mn-MN" sz="1200" dirty="0" smtClean="0"/>
              <a:t>, </a:t>
            </a:r>
            <a:r>
              <a:rPr lang="mn-MN" sz="1200" dirty="0"/>
              <a:t>55 түүнээс дээш насны </a:t>
            </a:r>
            <a:r>
              <a:rPr lang="en-US" sz="1200" dirty="0" smtClean="0"/>
              <a:t>4</a:t>
            </a:r>
            <a:r>
              <a:rPr lang="mn-MN" sz="1200" dirty="0" smtClean="0"/>
              <a:t> </a:t>
            </a:r>
            <a:r>
              <a:rPr lang="mn-MN" sz="1200" dirty="0"/>
              <a:t>иргэн байна. 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1"/>
            <a:ext cx="811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59041366"/>
              </p:ext>
            </p:extLst>
          </p:nvPr>
        </p:nvGraphicFramePr>
        <p:xfrm>
          <a:off x="838201" y="3429000"/>
          <a:ext cx="335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7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960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mn-M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Гэмт хэрэг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2000" dirty="0" smtClean="0">
                <a:solidFill>
                  <a:srgbClr val="FF0000"/>
                </a:solidFill>
              </a:rPr>
              <a:t>Бүртгэгдсэн гэмт хэргийн тоо, </a:t>
            </a:r>
            <a:r>
              <a:rPr lang="mn-MN" sz="1200" dirty="0">
                <a:solidFill>
                  <a:srgbClr val="FF0000"/>
                </a:solidFill>
              </a:rPr>
              <a:t>сүүлийн 5 жилийн  </a:t>
            </a:r>
            <a:r>
              <a:rPr lang="en-US" sz="1200" dirty="0" smtClean="0">
                <a:solidFill>
                  <a:srgbClr val="FF0000"/>
                </a:solidFill>
              </a:rPr>
              <a:t>02 </a:t>
            </a:r>
            <a:r>
              <a:rPr lang="mn-MN" sz="1200" dirty="0" smtClean="0">
                <a:solidFill>
                  <a:srgbClr val="FF0000"/>
                </a:solidFill>
              </a:rPr>
              <a:t>дугаар </a:t>
            </a:r>
            <a:r>
              <a:rPr lang="mn-MN" sz="1200" dirty="0">
                <a:solidFill>
                  <a:srgbClr val="FF0000"/>
                </a:solidFill>
              </a:rPr>
              <a:t>сард </a:t>
            </a:r>
            <a:r>
              <a:rPr lang="mn-MN" sz="1200" dirty="0" smtClean="0">
                <a:solidFill>
                  <a:srgbClr val="FF0000"/>
                </a:solidFill>
              </a:rPr>
              <a:t>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38600" cy="556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n-MN" sz="2000" dirty="0" smtClean="0">
                <a:solidFill>
                  <a:srgbClr val="FF0000"/>
                </a:solidFill>
              </a:rPr>
              <a:t>Гэмт хэргийн улмаас учирсан хохирол ,</a:t>
            </a:r>
            <a:r>
              <a:rPr lang="mn-MN" sz="1200" dirty="0" smtClean="0">
                <a:solidFill>
                  <a:srgbClr val="FF0000"/>
                </a:solidFill>
              </a:rPr>
              <a:t>сүүлийн 5 жилийн  0</a:t>
            </a:r>
            <a:r>
              <a:rPr lang="en-US" sz="1200" dirty="0" smtClean="0">
                <a:solidFill>
                  <a:srgbClr val="FF0000"/>
                </a:solidFill>
              </a:rPr>
              <a:t>2</a:t>
            </a:r>
            <a:r>
              <a:rPr lang="mn-MN" sz="1200" dirty="0" smtClean="0">
                <a:solidFill>
                  <a:srgbClr val="FF0000"/>
                </a:solidFill>
              </a:rPr>
              <a:t> дугаар сард, сая төг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516689"/>
              </p:ext>
            </p:extLst>
          </p:nvPr>
        </p:nvGraphicFramePr>
        <p:xfrm>
          <a:off x="4724400" y="1828800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49938855"/>
              </p:ext>
            </p:extLst>
          </p:nvPr>
        </p:nvGraphicFramePr>
        <p:xfrm>
          <a:off x="381000" y="16002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84609902"/>
              </p:ext>
            </p:extLst>
          </p:nvPr>
        </p:nvGraphicFramePr>
        <p:xfrm>
          <a:off x="914400" y="38862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53000" y="4343400"/>
            <a:ext cx="35052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 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оны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дугаар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сарын байдлаар давхардсан 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тоогоор 117 хүн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эрүүлжүүлэгдсэн нь өмнөх оны мөн үеэс 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 хүнээр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буюу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15.8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хувиар </a:t>
            </a:r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буурсан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байна</a:t>
            </a:r>
            <a:r>
              <a:rPr lang="mn-MN" dirty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799"/>
            <a:ext cx="13716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Бойжсон төл, толгой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28867" y="1531160"/>
            <a:ext cx="3052310" cy="4525963"/>
          </a:xfrm>
        </p:spPr>
        <p:txBody>
          <a:bodyPr/>
          <a:lstStyle/>
          <a:p>
            <a:endParaRPr lang="mn-MN" dirty="0" smtClean="0"/>
          </a:p>
          <a:p>
            <a:endParaRPr lang="mn-MN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4412" y="1662113"/>
            <a:ext cx="3862387" cy="4464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2101"/>
            <a:ext cx="1052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2419351"/>
            <a:ext cx="1052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5410201"/>
            <a:ext cx="11173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4495800"/>
            <a:ext cx="1099343" cy="8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4" y="3566576"/>
            <a:ext cx="877992" cy="8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562419" y="1499246"/>
            <a:ext cx="2066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90925" y="1184921"/>
            <a:ext cx="66675" cy="49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24413" y="1662113"/>
            <a:ext cx="3709987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Аймгийн хэмжээнд </a:t>
            </a:r>
            <a:r>
              <a:rPr lang="mn-MN" sz="1400" dirty="0" smtClean="0"/>
              <a:t>2020 </a:t>
            </a:r>
            <a:r>
              <a:rPr lang="mn-MN" sz="1400" dirty="0"/>
              <a:t>онд төллөвөл зохих нийт </a:t>
            </a:r>
            <a:r>
              <a:rPr lang="mn-MN" sz="1400" dirty="0" smtClean="0"/>
              <a:t>2</a:t>
            </a:r>
            <a:r>
              <a:rPr lang="en-US" sz="1400" dirty="0" smtClean="0"/>
              <a:t>11864 </a:t>
            </a:r>
            <a:r>
              <a:rPr lang="mn-MN" sz="1400" dirty="0" smtClean="0"/>
              <a:t> </a:t>
            </a:r>
            <a:r>
              <a:rPr lang="mn-MN" sz="1400" dirty="0"/>
              <a:t>хээлтэгчийн </a:t>
            </a:r>
            <a:r>
              <a:rPr lang="en-US" sz="1400" dirty="0" smtClean="0"/>
              <a:t>1328 </a:t>
            </a:r>
            <a:r>
              <a:rPr lang="mn-MN" sz="1400" dirty="0" smtClean="0"/>
              <a:t> </a:t>
            </a:r>
            <a:r>
              <a:rPr lang="mn-MN" sz="1400" dirty="0"/>
              <a:t>буюу </a:t>
            </a:r>
            <a:r>
              <a:rPr lang="mn-MN" sz="1400" dirty="0" smtClean="0"/>
              <a:t>0.</a:t>
            </a:r>
            <a:r>
              <a:rPr lang="en-US" sz="1400" dirty="0" smtClean="0"/>
              <a:t>66</a:t>
            </a:r>
            <a:r>
              <a:rPr lang="mn-MN" sz="1400" dirty="0" smtClean="0"/>
              <a:t>  </a:t>
            </a:r>
            <a:r>
              <a:rPr lang="mn-MN" sz="1400" dirty="0"/>
              <a:t>хувь нь төллөсөн  байна. </a:t>
            </a:r>
            <a:r>
              <a:rPr lang="mn-MN" sz="1400" dirty="0" smtClean="0"/>
              <a:t>1330 төлөөс 1283 буюу   </a:t>
            </a:r>
            <a:r>
              <a:rPr lang="en-US" sz="1400" dirty="0" smtClean="0"/>
              <a:t>9</a:t>
            </a:r>
            <a:r>
              <a:rPr lang="mn-MN" sz="1400" dirty="0" smtClean="0"/>
              <a:t>6.5</a:t>
            </a:r>
            <a:r>
              <a:rPr lang="en-US" sz="1400" dirty="0" smtClean="0"/>
              <a:t> </a:t>
            </a:r>
            <a:r>
              <a:rPr lang="mn-MN" sz="1400" dirty="0" smtClean="0"/>
              <a:t>хувь нь бойжиж байна</a:t>
            </a:r>
            <a:r>
              <a:rPr lang="mn-MN" sz="1400" dirty="0"/>
              <a:t>.</a:t>
            </a:r>
            <a:endParaRPr lang="en-US" sz="1400" dirty="0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136259496"/>
              </p:ext>
            </p:extLst>
          </p:nvPr>
        </p:nvGraphicFramePr>
        <p:xfrm>
          <a:off x="5105400" y="3566576"/>
          <a:ext cx="3524428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2448168" y="1082040"/>
            <a:ext cx="914400" cy="274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 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082041"/>
            <a:ext cx="840209" cy="274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 II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flipH="1" flipV="1">
            <a:off x="2448167" y="1698627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1698627"/>
            <a:ext cx="840209" cy="292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34" y="2576513"/>
            <a:ext cx="9382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37197" y="4865275"/>
            <a:ext cx="914400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640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60022" y="5696742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37197" y="381000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97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029200" y="3070226"/>
            <a:ext cx="3429000" cy="415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Бойжсон төл, сүүлийн 5 жилийн 0</a:t>
            </a:r>
            <a:r>
              <a:rPr lang="en-US" sz="1400" dirty="0" smtClean="0"/>
              <a:t>2</a:t>
            </a:r>
            <a:r>
              <a:rPr lang="mn-MN" sz="1400" dirty="0" smtClean="0"/>
              <a:t>- р сард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66034" y="3810002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66035" y="4893031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66033" y="5696742"/>
            <a:ext cx="938213" cy="32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10013" y="2660650"/>
            <a:ext cx="914400" cy="325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dirty="0" smtClean="0">
                <a:solidFill>
                  <a:schemeClr val="accent3">
                    <a:lumMod val="75000"/>
                  </a:schemeClr>
                </a:solidFill>
              </a:rPr>
              <a:t>Том малын зүй бус хорогдол 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923257"/>
            <a:ext cx="8229600" cy="3944144"/>
          </a:xfrm>
        </p:spPr>
        <p:txBody>
          <a:bodyPr/>
          <a:lstStyle/>
          <a:p>
            <a:pPr marL="0" indent="0">
              <a:buNone/>
            </a:pPr>
            <a:endParaRPr lang="mn-MN" dirty="0" smtClean="0"/>
          </a:p>
          <a:p>
            <a:endParaRPr lang="mn-M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7953" y="2286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8992"/>
            <a:ext cx="817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769"/>
            <a:ext cx="10969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5966"/>
            <a:ext cx="9636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7769"/>
            <a:ext cx="671512" cy="6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024799"/>
              </p:ext>
            </p:extLst>
          </p:nvPr>
        </p:nvGraphicFramePr>
        <p:xfrm>
          <a:off x="304800" y="2263427"/>
          <a:ext cx="1401763" cy="31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9339"/>
              </p:ext>
            </p:extLst>
          </p:nvPr>
        </p:nvGraphicFramePr>
        <p:xfrm>
          <a:off x="452833" y="5036198"/>
          <a:ext cx="5441160" cy="838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6860"/>
                <a:gridCol w="906860"/>
                <a:gridCol w="906860"/>
                <a:gridCol w="906860"/>
                <a:gridCol w="906860"/>
                <a:gridCol w="906860"/>
              </a:tblGrid>
              <a:tr h="372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 smtClean="0"/>
                        <a:t>2016</a:t>
                      </a:r>
                      <a:r>
                        <a:rPr lang="en-US" sz="1400" baseline="0" dirty="0" smtClean="0"/>
                        <a:t>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</a:t>
                      </a:r>
                      <a:r>
                        <a:rPr lang="en-US" sz="1400" baseline="0" dirty="0" smtClean="0"/>
                        <a:t> II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2018</a:t>
                      </a:r>
                      <a:r>
                        <a:rPr lang="en-US" sz="1400" baseline="0" dirty="0" smtClean="0"/>
                        <a:t> II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 II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2020</a:t>
                      </a:r>
                      <a:r>
                        <a:rPr lang="en-US" sz="1400" baseline="0" dirty="0" smtClean="0"/>
                        <a:t> II </a:t>
                      </a:r>
                      <a:endParaRPr lang="en-US" sz="1400" dirty="0"/>
                    </a:p>
                  </a:txBody>
                  <a:tcPr/>
                </a:tc>
              </a:tr>
              <a:tr h="465666">
                <a:tc>
                  <a:txBody>
                    <a:bodyPr/>
                    <a:lstStyle/>
                    <a:p>
                      <a:r>
                        <a:rPr lang="mn-MN" sz="1200" dirty="0" smtClean="0"/>
                        <a:t>НИЙТ</a:t>
                      </a:r>
                      <a:r>
                        <a:rPr lang="mn-MN" sz="1200" baseline="0" dirty="0" smtClean="0"/>
                        <a:t> ХОРОГДОЛ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705600" y="2362200"/>
            <a:ext cx="22860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Аймгийн хэмжээнд төллөх насны </a:t>
            </a:r>
            <a:r>
              <a:rPr lang="mn-MN" sz="1400" dirty="0" smtClean="0"/>
              <a:t>2</a:t>
            </a:r>
            <a:r>
              <a:rPr lang="en-US" sz="1400" dirty="0" smtClean="0"/>
              <a:t>11864 </a:t>
            </a:r>
            <a:r>
              <a:rPr lang="mn-MN" sz="1400" dirty="0" smtClean="0"/>
              <a:t>хээлтэгч </a:t>
            </a:r>
            <a:r>
              <a:rPr lang="mn-MN" sz="1400" dirty="0"/>
              <a:t>малаас </a:t>
            </a:r>
            <a:r>
              <a:rPr lang="en-US" sz="1400" dirty="0" smtClean="0"/>
              <a:t>2</a:t>
            </a:r>
            <a:r>
              <a:rPr lang="mn-MN" sz="1400" dirty="0" smtClean="0"/>
              <a:t> </a:t>
            </a:r>
            <a:r>
              <a:rPr lang="mn-MN" sz="1400" dirty="0"/>
              <a:t>сард </a:t>
            </a:r>
            <a:r>
              <a:rPr lang="en-US" sz="1400" dirty="0" smtClean="0"/>
              <a:t>1328 </a:t>
            </a:r>
            <a:r>
              <a:rPr lang="mn-MN" sz="1400" dirty="0"/>
              <a:t>хээлтэгч төллөсөн байна. 2020 оны </a:t>
            </a:r>
            <a:r>
              <a:rPr lang="en-US" sz="1400" dirty="0" smtClean="0"/>
              <a:t>2</a:t>
            </a:r>
            <a:r>
              <a:rPr lang="en-US" sz="1400" dirty="0"/>
              <a:t>-</a:t>
            </a:r>
            <a:r>
              <a:rPr lang="mn-MN" sz="1400" dirty="0" smtClean="0"/>
              <a:t>р </a:t>
            </a:r>
            <a:r>
              <a:rPr lang="mn-MN" sz="1400" dirty="0"/>
              <a:t>сарын байдлаар </a:t>
            </a:r>
            <a:r>
              <a:rPr lang="en-US" sz="1400" dirty="0" smtClean="0"/>
              <a:t>35</a:t>
            </a:r>
            <a:r>
              <a:rPr lang="mn-MN" sz="1400" dirty="0" smtClean="0"/>
              <a:t> </a:t>
            </a:r>
            <a:r>
              <a:rPr lang="mn-MN" sz="1400" dirty="0"/>
              <a:t>толгой том мал зүй бусаар хорогдсон байна. Өмнөх оны мөн үетэй харьцуулбал том малын хорогдол </a:t>
            </a:r>
            <a:r>
              <a:rPr lang="en-US" sz="1400" dirty="0" smtClean="0"/>
              <a:t>99 </a:t>
            </a:r>
            <a:r>
              <a:rPr lang="mn-MN" sz="1400" dirty="0" smtClean="0"/>
              <a:t>дахин буурсан байна. Том </a:t>
            </a:r>
            <a:r>
              <a:rPr lang="mn-MN" sz="1400" dirty="0"/>
              <a:t>малын зүй бус хорогдлын  </a:t>
            </a:r>
            <a:r>
              <a:rPr lang="en-US" sz="1400" dirty="0" smtClean="0"/>
              <a:t>5</a:t>
            </a:r>
            <a:r>
              <a:rPr lang="mn-MN" sz="1400" dirty="0" smtClean="0"/>
              <a:t> </a:t>
            </a:r>
            <a:r>
              <a:rPr lang="mn-MN" sz="1400" dirty="0"/>
              <a:t>буюу </a:t>
            </a:r>
            <a:r>
              <a:rPr lang="mn-MN" sz="1400" dirty="0" smtClean="0"/>
              <a:t>14.3 хувь </a:t>
            </a:r>
            <a:r>
              <a:rPr lang="mn-MN" sz="1400" dirty="0"/>
              <a:t>нь хээлтэгч мал байна.</a:t>
            </a:r>
            <a:endParaRPr lang="en-US" sz="1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70380279"/>
              </p:ext>
            </p:extLst>
          </p:nvPr>
        </p:nvGraphicFramePr>
        <p:xfrm>
          <a:off x="457200" y="1981200"/>
          <a:ext cx="60960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7653" y="149143"/>
            <a:ext cx="8229600" cy="838911"/>
          </a:xfrm>
        </p:spPr>
        <p:txBody>
          <a:bodyPr/>
          <a:lstStyle/>
          <a:p>
            <a:r>
              <a:rPr lang="mn-M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Аж үйлдвэр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1" y="1341437"/>
            <a:ext cx="8915400" cy="4525963"/>
          </a:xfrm>
        </p:spPr>
        <p:txBody>
          <a:bodyPr/>
          <a:lstStyle/>
          <a:p>
            <a:endParaRPr lang="mn-MN" dirty="0" smtClean="0"/>
          </a:p>
          <a:p>
            <a:endParaRPr lang="mn-M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574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22624"/>
            <a:ext cx="2286000" cy="13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2" y="996917"/>
            <a:ext cx="2057400" cy="1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6917"/>
            <a:ext cx="2133600" cy="11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24200" y="2321767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Боловсруулах салбарын бүтээгдэхүүн үйлдвэрлэл </a:t>
            </a:r>
            <a:r>
              <a:rPr lang="en-US" sz="1400" dirty="0" smtClean="0"/>
              <a:t>10.8</a:t>
            </a:r>
            <a:r>
              <a:rPr lang="mn-MN" sz="1400" dirty="0" smtClean="0"/>
              <a:t> сая төгрөг болж, борлуулалт </a:t>
            </a:r>
            <a:r>
              <a:rPr lang="en-US" sz="1400" dirty="0" smtClean="0"/>
              <a:t>10.9</a:t>
            </a:r>
            <a:r>
              <a:rPr lang="mn-MN" sz="1400" dirty="0" smtClean="0"/>
              <a:t> сая төгрөг болсон байна. 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419100" y="2376924"/>
            <a:ext cx="2628900" cy="14330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Шивээ-Овоо ХК  нийт бүтээгдэхүүний </a:t>
            </a:r>
            <a:r>
              <a:rPr lang="mn-MN" sz="1200" dirty="0" smtClean="0"/>
              <a:t>95.4  </a:t>
            </a:r>
            <a:r>
              <a:rPr lang="mn-MN" sz="1200" dirty="0"/>
              <a:t>хувь буюу </a:t>
            </a:r>
            <a:r>
              <a:rPr lang="mn-MN" sz="1200" dirty="0" smtClean="0"/>
              <a:t>13  </a:t>
            </a:r>
            <a:r>
              <a:rPr lang="mn-MN" sz="1200" dirty="0"/>
              <a:t>тэрбум төгрөгийн бүтээгдэхүүн үйлдвэрлэж, нийт борлуулалтын </a:t>
            </a:r>
            <a:r>
              <a:rPr lang="mn-MN" sz="1200" dirty="0" smtClean="0"/>
              <a:t>95.0 хувь </a:t>
            </a:r>
            <a:r>
              <a:rPr lang="mn-MN" sz="1200" dirty="0"/>
              <a:t>буюу </a:t>
            </a:r>
            <a:r>
              <a:rPr lang="mn-MN" sz="1200" dirty="0" smtClean="0"/>
              <a:t>11.5 тэрбум </a:t>
            </a:r>
            <a:r>
              <a:rPr lang="mn-MN" sz="1200" dirty="0"/>
              <a:t>төгрөгийн бүтээгдэхүүн борлуулсан байна.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019800" y="2321767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/>
              <a:t>Цахилгаан ,дулаан, эрчим  хүчний үйлдвэрлэл </a:t>
            </a:r>
            <a:r>
              <a:rPr lang="en-US" sz="1400" dirty="0" smtClean="0"/>
              <a:t>613.9</a:t>
            </a:r>
            <a:r>
              <a:rPr lang="mn-MN" sz="1400" dirty="0" smtClean="0"/>
              <a:t> сая төгрөг болж, борлуулалт </a:t>
            </a:r>
            <a:r>
              <a:rPr lang="en-US" sz="1400" dirty="0" smtClean="0"/>
              <a:t>596.9</a:t>
            </a:r>
            <a:r>
              <a:rPr lang="mn-MN" sz="1400" dirty="0" smtClean="0"/>
              <a:t> сая төгрөг болсон байна. 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67119566"/>
              </p:ext>
            </p:extLst>
          </p:nvPr>
        </p:nvGraphicFramePr>
        <p:xfrm>
          <a:off x="4257772" y="4267200"/>
          <a:ext cx="4733828" cy="25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05226"/>
            <a:ext cx="3905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4038601"/>
            <a:ext cx="36897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839200" cy="4525963"/>
          </a:xfrm>
        </p:spPr>
        <p:txBody>
          <a:bodyPr/>
          <a:lstStyle/>
          <a:p>
            <a:endParaRPr lang="mn-MN" dirty="0" smtClean="0"/>
          </a:p>
          <a:p>
            <a:endParaRPr lang="mn-M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n-MN" dirty="0" smtClean="0"/>
              <a:t>Хэрэглээний үнийн индекс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18660"/>
              </p:ext>
            </p:extLst>
          </p:nvPr>
        </p:nvGraphicFramePr>
        <p:xfrm>
          <a:off x="838200" y="1290555"/>
          <a:ext cx="7086600" cy="4016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076"/>
                <a:gridCol w="837257"/>
                <a:gridCol w="947951"/>
                <a:gridCol w="857316"/>
              </a:tblGrid>
              <a:tr h="46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Бараа  үйлчилгээний бүлэг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2020.02/ 2019.02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2020.02/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2019.12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2020.02/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2019.12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Ерөнхий индекс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107.9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102.3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101.4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Хүнсний бараа, ундаа, ус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15.1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7.5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4.1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Согтууруулах ундаа, тамхи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104.9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2.5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1.4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Хувцас, бөс бараа, гутал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8.6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100.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Орон сууц, ус, цахилгаан, түлш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03.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00.1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Гэр ахуйн тавилга, гэр ахуйн бараа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9.0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1.9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Эм, тариа, эмнэлгийн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.5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0.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Тээвэр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3.5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100.0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.3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Холбооны хэрэгсэл, шуудангийн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99.1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100.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Амралт, чөлөөт цаг, соёлын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100.6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0.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Боловсролын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111.6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100.0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      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100.0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smtClean="0">
                          <a:effectLst/>
                        </a:rPr>
                        <a:t>Зочид буудал, нийтийн хоол, дотуур байр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0.9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0.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      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2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 smtClean="0">
                          <a:effectLst/>
                        </a:rPr>
                        <a:t>Бусад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105.1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10</a:t>
                      </a:r>
                      <a:r>
                        <a:rPr lang="mn-MN" sz="110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>
                          <a:effectLst/>
                          <a:latin typeface="Arial"/>
                          <a:ea typeface="Calibri"/>
                          <a:cs typeface="Arial"/>
                        </a:rPr>
                        <a:t>.0</a:t>
                      </a:r>
                      <a:endParaRPr lang="en-US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      10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.</a:t>
                      </a: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5486400"/>
            <a:ext cx="8267700" cy="990600"/>
          </a:xfrm>
          <a:prstGeom prst="roundRect">
            <a:avLst>
              <a:gd name="adj" fmla="val 295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/>
              <a:t>Хэрэглээний үнийн индекс гэдэг нь хэрэглэгчдийн худалдаж авсан бараа</a:t>
            </a:r>
            <a:r>
              <a:rPr lang="mn-MN" sz="1400" dirty="0"/>
              <a:t>, үйлчилгээний нэр төрлөөр </a:t>
            </a:r>
            <a:r>
              <a:rPr lang="mn-MN" sz="1200" dirty="0"/>
              <a:t>өөрчлөлтгүй тогтвортой байхад үнэ дунджаар хэрхэн өөрчлөгдөж буйг хэмждэг үзүүлэлт юм. </a:t>
            </a:r>
          </a:p>
          <a:p>
            <a:pPr algn="ctr"/>
            <a:r>
              <a:rPr lang="mn-MN" sz="1200" dirty="0"/>
              <a:t>Хэрэглээний бараа, үйлчилгээний үнэ аймгийн хэмжээнд </a:t>
            </a:r>
            <a:r>
              <a:rPr lang="mn-MN" sz="1200" dirty="0" smtClean="0"/>
              <a:t>20</a:t>
            </a:r>
            <a:r>
              <a:rPr lang="en-US" sz="1200" dirty="0" smtClean="0"/>
              <a:t>20</a:t>
            </a:r>
            <a:r>
              <a:rPr lang="mn-MN" sz="1200" dirty="0" smtClean="0"/>
              <a:t> </a:t>
            </a:r>
            <a:r>
              <a:rPr lang="mn-MN" sz="1200" dirty="0"/>
              <a:t>оны </a:t>
            </a:r>
            <a:r>
              <a:rPr lang="en-US" sz="1200" dirty="0" smtClean="0"/>
              <a:t>02 </a:t>
            </a:r>
            <a:r>
              <a:rPr lang="mn-MN" sz="1200" dirty="0" smtClean="0"/>
              <a:t>дугаар </a:t>
            </a:r>
            <a:r>
              <a:rPr lang="mn-MN" sz="1200" dirty="0"/>
              <a:t>сард өмнөх оны мөн үеэс </a:t>
            </a:r>
            <a:r>
              <a:rPr lang="en-US" sz="1200" dirty="0" smtClean="0"/>
              <a:t>7.9</a:t>
            </a:r>
            <a:r>
              <a:rPr lang="mn-MN" sz="1200" dirty="0" smtClean="0"/>
              <a:t> </a:t>
            </a:r>
            <a:r>
              <a:rPr lang="mn-MN" sz="1200" dirty="0"/>
              <a:t>хувиар, </a:t>
            </a:r>
            <a:r>
              <a:rPr lang="mn-MN" sz="1200" dirty="0" smtClean="0"/>
              <a:t>201</a:t>
            </a:r>
            <a:r>
              <a:rPr lang="en-US" sz="1200" dirty="0" smtClean="0"/>
              <a:t>9</a:t>
            </a:r>
            <a:r>
              <a:rPr lang="mn-MN" sz="1200" dirty="0" smtClean="0"/>
              <a:t> </a:t>
            </a:r>
            <a:r>
              <a:rPr lang="mn-MN" sz="1200" dirty="0"/>
              <a:t>оны жилийн эцсээс </a:t>
            </a:r>
            <a:r>
              <a:rPr lang="en-US" sz="1200" dirty="0" smtClean="0"/>
              <a:t>2.3 </a:t>
            </a:r>
            <a:r>
              <a:rPr lang="mn-MN" sz="1200" dirty="0" smtClean="0"/>
              <a:t>хувиар</a:t>
            </a:r>
            <a:r>
              <a:rPr lang="en-US" sz="1200" dirty="0" smtClean="0"/>
              <a:t> </a:t>
            </a:r>
            <a:r>
              <a:rPr lang="mn-MN" sz="1200" dirty="0" smtClean="0"/>
              <a:t>өмнөх сараас 1.4 хувиар өссөн </a:t>
            </a:r>
            <a:r>
              <a:rPr lang="mn-MN" sz="1200" dirty="0"/>
              <a:t>байна.</a:t>
            </a:r>
          </a:p>
        </p:txBody>
      </p:sp>
    </p:spTree>
    <p:extLst>
      <p:ext uri="{BB962C8B-B14F-4D97-AF65-F5344CB8AC3E}">
        <p14:creationId xmlns:p14="http://schemas.microsoft.com/office/powerpoint/2010/main" val="21641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296081" cy="4830763"/>
          </a:xfrm>
        </p:spPr>
        <p:txBody>
          <a:bodyPr/>
          <a:lstStyle/>
          <a:p>
            <a:endParaRPr lang="mn-MN" dirty="0" smtClean="0"/>
          </a:p>
          <a:p>
            <a:endParaRPr lang="mn-MN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Төсөв, санхүү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08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67004" y="2667000"/>
            <a:ext cx="8338846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2020 оны эхний 2 сарын байдлаар орон нутгийн төсвийн орлогын төлөвлөгөө 3045.25 сая төгрөг, гүйцэтгэлээр 3740.7 сая төгрөг болж 122.8 хувийн биелэлттэй байна. </a:t>
            </a:r>
          </a:p>
          <a:p>
            <a:r>
              <a:rPr lang="mn-MN" sz="1400" dirty="0"/>
              <a:t>Аймгийн төсвийн нийт зарлагын төлөвлөгөө 4519.5 сая төгрөг, гүйцэтгэлээр 3125.6 сая төгрөг болж   69.2 хувийн гүйцэтгэлтэй байна. 2020 оны 2 сарын байдлаар авлагын үлдэгдэл  86.7 сая төгрөг, өглөгийн үлдэгдэл 118.7 сая төгрөг байна.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00" y="4267200"/>
            <a:ext cx="704850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2020 оны </a:t>
            </a:r>
            <a:r>
              <a:rPr lang="en-US" dirty="0" smtClean="0"/>
              <a:t>2</a:t>
            </a:r>
            <a:r>
              <a:rPr lang="en-US" dirty="0"/>
              <a:t>-</a:t>
            </a:r>
            <a:r>
              <a:rPr lang="mn-MN" dirty="0" smtClean="0"/>
              <a:t>р сарын байдлаар төсвийн орлого, зарлага, авлага , </a:t>
            </a:r>
            <a:r>
              <a:rPr lang="mn-MN" sz="1000" dirty="0" smtClean="0"/>
              <a:t>сая төг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198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2" y="4800600"/>
            <a:ext cx="6162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5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800</Words>
  <Application>Microsoft Office PowerPoint</Application>
  <PresentationFormat>On-screen Show (4:3)</PresentationFormat>
  <Paragraphs>135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Говьсүмбэр аймгийн Статистикийн хэлтэс </vt:lpstr>
      <vt:lpstr>Шинээр төрсөн хүүхэд  </vt:lpstr>
      <vt:lpstr>Ажил хайгч иргэд    </vt:lpstr>
      <vt:lpstr>Гэмт хэрэг </vt:lpstr>
      <vt:lpstr>Бойжсон төл, толгой </vt:lpstr>
      <vt:lpstr>Том малын зүй бус хорогдол  </vt:lpstr>
      <vt:lpstr>Аж үйлдвэр </vt:lpstr>
      <vt:lpstr>Хэрэглээний үнийн индекс </vt:lpstr>
      <vt:lpstr>          Төсөв, санхүү </vt:lpstr>
      <vt:lpstr>Анхаарал хандуулсанд баярлалаа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Говьсүмбэр аймгийн хүн ам, нийгмийн зарим үзүүлэлтүүд</dc:title>
  <dc:creator>Munguntsetseg</dc:creator>
  <cp:lastModifiedBy>Tungalagtugs</cp:lastModifiedBy>
  <cp:revision>119</cp:revision>
  <dcterms:created xsi:type="dcterms:W3CDTF">2006-08-16T00:00:00Z</dcterms:created>
  <dcterms:modified xsi:type="dcterms:W3CDTF">2020-03-18T07:28:23Z</dcterms:modified>
</cp:coreProperties>
</file>